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27" r:id="rId5"/>
    <p:sldId id="338" r:id="rId6"/>
    <p:sldId id="339" r:id="rId7"/>
    <p:sldId id="281" r:id="rId8"/>
    <p:sldId id="34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334" r:id="rId17"/>
    <p:sldId id="335" r:id="rId18"/>
    <p:sldId id="336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E4AF00-6812-105A-A17A-ED4597F6F70A}" name="Charly Abbotts" initials="CA" userId="S::charly.abbotts@y-e.org.uk::ec83e2c9-167e-4774-bc80-afb3449aa29b" providerId="AD"/>
  <p188:author id="{4A6DF808-2B2B-B7C3-3C87-79BC3FF9019C}" name="Hannah Rockett" initials="HR" userId="S::hannah.rockett@y-e.org.uk::4c5a52d3-edc6-4662-9aad-b0802ce74779" providerId="AD"/>
  <p188:author id="{12B5F9BE-F1AA-80BA-00CD-AA33AAFE6D5A}" name="Martin Griffiths" initials="MG" userId="S::mgriffiths@spiderzone.co.uk::f4c411e4-5738-49c4-96d9-922b2081a0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E02"/>
    <a:srgbClr val="F49712"/>
    <a:srgbClr val="000D5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EFBB0-6CC5-4E05-8DA4-C30B599E9129}" v="70" dt="2024-10-16T14:34:48.2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58"/>
  </p:normalViewPr>
  <p:slideViewPr>
    <p:cSldViewPr snapToGrid="0">
      <p:cViewPr>
        <p:scale>
          <a:sx n="50" d="100"/>
          <a:sy n="50" d="100"/>
        </p:scale>
        <p:origin x="64" y="-80"/>
      </p:cViewPr>
      <p:guideLst>
        <p:guide orient="horz" pos="2880"/>
        <p:guide pos="2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24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Rockett" userId="4c5a52d3-edc6-4662-9aad-b0802ce74779" providerId="ADAL" clId="{DC1EFBB0-6CC5-4E05-8DA4-C30B599E9129}"/>
    <pc:docChg chg="addSld delSld modSld">
      <pc:chgData name="Hannah Rockett" userId="4c5a52d3-edc6-4662-9aad-b0802ce74779" providerId="ADAL" clId="{DC1EFBB0-6CC5-4E05-8DA4-C30B599E9129}" dt="2024-10-16T14:34:48.244" v="69"/>
      <pc:docMkLst>
        <pc:docMk/>
      </pc:docMkLst>
      <pc:sldChg chg="addSp modSp modAnim">
        <pc:chgData name="Hannah Rockett" userId="4c5a52d3-edc6-4662-9aad-b0802ce74779" providerId="ADAL" clId="{DC1EFBB0-6CC5-4E05-8DA4-C30B599E9129}" dt="2024-10-16T14:22:45.018" v="3"/>
        <pc:sldMkLst>
          <pc:docMk/>
          <pc:sldMk cId="0" sldId="282"/>
        </pc:sldMkLst>
        <pc:picChg chg="add mod">
          <ac:chgData name="Hannah Rockett" userId="4c5a52d3-edc6-4662-9aad-b0802ce74779" providerId="ADAL" clId="{DC1EFBB0-6CC5-4E05-8DA4-C30B599E9129}" dt="2024-10-16T14:22:34.811" v="1"/>
          <ac:picMkLst>
            <pc:docMk/>
            <pc:sldMk cId="0" sldId="282"/>
            <ac:picMk id="10" creationId="{C4BE5999-3C75-CE37-8FBE-7C2D9238848E}"/>
          </ac:picMkLst>
        </pc:picChg>
        <pc:picChg chg="add mod">
          <ac:chgData name="Hannah Rockett" userId="4c5a52d3-edc6-4662-9aad-b0802ce74779" providerId="ADAL" clId="{DC1EFBB0-6CC5-4E05-8DA4-C30B599E9129}" dt="2024-10-16T14:22:39.691" v="2"/>
          <ac:picMkLst>
            <pc:docMk/>
            <pc:sldMk cId="0" sldId="282"/>
            <ac:picMk id="12" creationId="{3971E812-2B69-87C0-B4D3-9E13D587C5EA}"/>
          </ac:picMkLst>
        </pc:picChg>
        <pc:picChg chg="add mod">
          <ac:chgData name="Hannah Rockett" userId="4c5a52d3-edc6-4662-9aad-b0802ce74779" providerId="ADAL" clId="{DC1EFBB0-6CC5-4E05-8DA4-C30B599E9129}" dt="2024-10-16T14:22:45.018" v="3"/>
          <ac:picMkLst>
            <pc:docMk/>
            <pc:sldMk cId="0" sldId="282"/>
            <ac:picMk id="19" creationId="{F3CEBD45-3456-71E6-EAC4-AD4E2EC92E1F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28:27.654" v="27"/>
        <pc:sldMkLst>
          <pc:docMk/>
          <pc:sldMk cId="0" sldId="290"/>
        </pc:sldMkLst>
        <pc:picChg chg="add mod">
          <ac:chgData name="Hannah Rockett" userId="4c5a52d3-edc6-4662-9aad-b0802ce74779" providerId="ADAL" clId="{DC1EFBB0-6CC5-4E05-8DA4-C30B599E9129}" dt="2024-10-16T14:25:50.330" v="12"/>
          <ac:picMkLst>
            <pc:docMk/>
            <pc:sldMk cId="0" sldId="290"/>
            <ac:picMk id="7" creationId="{B39AC2E1-2575-4508-814B-16D210855588}"/>
          </ac:picMkLst>
        </pc:picChg>
        <pc:picChg chg="add mod">
          <ac:chgData name="Hannah Rockett" userId="4c5a52d3-edc6-4662-9aad-b0802ce74779" providerId="ADAL" clId="{DC1EFBB0-6CC5-4E05-8DA4-C30B599E9129}" dt="2024-10-16T14:25:56.884" v="13"/>
          <ac:picMkLst>
            <pc:docMk/>
            <pc:sldMk cId="0" sldId="290"/>
            <ac:picMk id="8" creationId="{CBF9B784-093D-7ADB-5142-98B17D85C23B}"/>
          </ac:picMkLst>
        </pc:picChg>
        <pc:picChg chg="add mod">
          <ac:chgData name="Hannah Rockett" userId="4c5a52d3-edc6-4662-9aad-b0802ce74779" providerId="ADAL" clId="{DC1EFBB0-6CC5-4E05-8DA4-C30B599E9129}" dt="2024-10-16T14:26:04.987" v="14"/>
          <ac:picMkLst>
            <pc:docMk/>
            <pc:sldMk cId="0" sldId="290"/>
            <ac:picMk id="9" creationId="{916BD47E-76D9-CE32-87A6-18671C5C1F6C}"/>
          </ac:picMkLst>
        </pc:picChg>
        <pc:picChg chg="add mod">
          <ac:chgData name="Hannah Rockett" userId="4c5a52d3-edc6-4662-9aad-b0802ce74779" providerId="ADAL" clId="{DC1EFBB0-6CC5-4E05-8DA4-C30B599E9129}" dt="2024-10-16T14:26:10.733" v="15"/>
          <ac:picMkLst>
            <pc:docMk/>
            <pc:sldMk cId="0" sldId="290"/>
            <ac:picMk id="10" creationId="{71515BEE-AB91-7DDA-C5FD-79AAB7177CDA}"/>
          </ac:picMkLst>
        </pc:picChg>
        <pc:picChg chg="add mod">
          <ac:chgData name="Hannah Rockett" userId="4c5a52d3-edc6-4662-9aad-b0802ce74779" providerId="ADAL" clId="{DC1EFBB0-6CC5-4E05-8DA4-C30B599E9129}" dt="2024-10-16T14:26:15.913" v="16"/>
          <ac:picMkLst>
            <pc:docMk/>
            <pc:sldMk cId="0" sldId="290"/>
            <ac:picMk id="11" creationId="{0F050D47-185F-C255-6EEC-EEE92774725C}"/>
          </ac:picMkLst>
        </pc:picChg>
        <pc:picChg chg="add mod">
          <ac:chgData name="Hannah Rockett" userId="4c5a52d3-edc6-4662-9aad-b0802ce74779" providerId="ADAL" clId="{DC1EFBB0-6CC5-4E05-8DA4-C30B599E9129}" dt="2024-10-16T14:26:23.855" v="17"/>
          <ac:picMkLst>
            <pc:docMk/>
            <pc:sldMk cId="0" sldId="290"/>
            <ac:picMk id="12" creationId="{7D9B68F7-58E4-9B0E-376E-86FC9B1B7C39}"/>
          </ac:picMkLst>
        </pc:picChg>
        <pc:picChg chg="add mod">
          <ac:chgData name="Hannah Rockett" userId="4c5a52d3-edc6-4662-9aad-b0802ce74779" providerId="ADAL" clId="{DC1EFBB0-6CC5-4E05-8DA4-C30B599E9129}" dt="2024-10-16T14:26:35.186" v="18"/>
          <ac:picMkLst>
            <pc:docMk/>
            <pc:sldMk cId="0" sldId="290"/>
            <ac:picMk id="13" creationId="{6762116E-09DD-E9C0-D97B-E3AB3AB23023}"/>
          </ac:picMkLst>
        </pc:picChg>
        <pc:picChg chg="add mod">
          <ac:chgData name="Hannah Rockett" userId="4c5a52d3-edc6-4662-9aad-b0802ce74779" providerId="ADAL" clId="{DC1EFBB0-6CC5-4E05-8DA4-C30B599E9129}" dt="2024-10-16T14:26:41.091" v="19"/>
          <ac:picMkLst>
            <pc:docMk/>
            <pc:sldMk cId="0" sldId="290"/>
            <ac:picMk id="14" creationId="{6CB201ED-BAB6-34C4-8F65-CEEE43AD7DA6}"/>
          </ac:picMkLst>
        </pc:picChg>
        <pc:picChg chg="add mod">
          <ac:chgData name="Hannah Rockett" userId="4c5a52d3-edc6-4662-9aad-b0802ce74779" providerId="ADAL" clId="{DC1EFBB0-6CC5-4E05-8DA4-C30B599E9129}" dt="2024-10-16T14:26:49.748" v="20"/>
          <ac:picMkLst>
            <pc:docMk/>
            <pc:sldMk cId="0" sldId="290"/>
            <ac:picMk id="15" creationId="{F3461CFE-2820-7C04-7E93-939827D56217}"/>
          </ac:picMkLst>
        </pc:picChg>
        <pc:picChg chg="add mod">
          <ac:chgData name="Hannah Rockett" userId="4c5a52d3-edc6-4662-9aad-b0802ce74779" providerId="ADAL" clId="{DC1EFBB0-6CC5-4E05-8DA4-C30B599E9129}" dt="2024-10-16T14:26:55.991" v="21"/>
          <ac:picMkLst>
            <pc:docMk/>
            <pc:sldMk cId="0" sldId="290"/>
            <ac:picMk id="16" creationId="{9BDF29E1-710D-9DF6-CE20-F8B63A33B665}"/>
          </ac:picMkLst>
        </pc:picChg>
        <pc:picChg chg="add mod">
          <ac:chgData name="Hannah Rockett" userId="4c5a52d3-edc6-4662-9aad-b0802ce74779" providerId="ADAL" clId="{DC1EFBB0-6CC5-4E05-8DA4-C30B599E9129}" dt="2024-10-16T14:27:05.035" v="22"/>
          <ac:picMkLst>
            <pc:docMk/>
            <pc:sldMk cId="0" sldId="290"/>
            <ac:picMk id="17" creationId="{28628E22-7ECD-7E70-F65E-EF9D5C485B98}"/>
          </ac:picMkLst>
        </pc:picChg>
        <pc:picChg chg="add mod">
          <ac:chgData name="Hannah Rockett" userId="4c5a52d3-edc6-4662-9aad-b0802ce74779" providerId="ADAL" clId="{DC1EFBB0-6CC5-4E05-8DA4-C30B599E9129}" dt="2024-10-16T14:27:14.194" v="23"/>
          <ac:picMkLst>
            <pc:docMk/>
            <pc:sldMk cId="0" sldId="290"/>
            <ac:picMk id="18" creationId="{BBA188EE-EDE1-DEBB-229B-662787C63BEF}"/>
          </ac:picMkLst>
        </pc:picChg>
        <pc:picChg chg="add mod">
          <ac:chgData name="Hannah Rockett" userId="4c5a52d3-edc6-4662-9aad-b0802ce74779" providerId="ADAL" clId="{DC1EFBB0-6CC5-4E05-8DA4-C30B599E9129}" dt="2024-10-16T14:27:24.449" v="24"/>
          <ac:picMkLst>
            <pc:docMk/>
            <pc:sldMk cId="0" sldId="290"/>
            <ac:picMk id="20" creationId="{4C11A9B0-4FB1-CE42-A76B-6150FA8018EC}"/>
          </ac:picMkLst>
        </pc:picChg>
        <pc:picChg chg="add mod">
          <ac:chgData name="Hannah Rockett" userId="4c5a52d3-edc6-4662-9aad-b0802ce74779" providerId="ADAL" clId="{DC1EFBB0-6CC5-4E05-8DA4-C30B599E9129}" dt="2024-10-16T14:27:29.593" v="25"/>
          <ac:picMkLst>
            <pc:docMk/>
            <pc:sldMk cId="0" sldId="290"/>
            <ac:picMk id="21" creationId="{20D0B32F-BF6A-FE7E-7892-2CFB09EC80A6}"/>
          </ac:picMkLst>
        </pc:picChg>
        <pc:picChg chg="add mod">
          <ac:chgData name="Hannah Rockett" userId="4c5a52d3-edc6-4662-9aad-b0802ce74779" providerId="ADAL" clId="{DC1EFBB0-6CC5-4E05-8DA4-C30B599E9129}" dt="2024-10-16T14:28:27.654" v="27"/>
          <ac:picMkLst>
            <pc:docMk/>
            <pc:sldMk cId="0" sldId="290"/>
            <ac:picMk id="22" creationId="{4B32C971-DC45-8139-6585-F579FF1BF460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29:03.091" v="31"/>
        <pc:sldMkLst>
          <pc:docMk/>
          <pc:sldMk cId="0" sldId="293"/>
        </pc:sldMkLst>
        <pc:picChg chg="add mod">
          <ac:chgData name="Hannah Rockett" userId="4c5a52d3-edc6-4662-9aad-b0802ce74779" providerId="ADAL" clId="{DC1EFBB0-6CC5-4E05-8DA4-C30B599E9129}" dt="2024-10-16T14:28:44.900" v="28"/>
          <ac:picMkLst>
            <pc:docMk/>
            <pc:sldMk cId="0" sldId="293"/>
            <ac:picMk id="9" creationId="{6EF61D36-68BF-F201-6A66-43CF93A0A65A}"/>
          </ac:picMkLst>
        </pc:picChg>
        <pc:picChg chg="add mod">
          <ac:chgData name="Hannah Rockett" userId="4c5a52d3-edc6-4662-9aad-b0802ce74779" providerId="ADAL" clId="{DC1EFBB0-6CC5-4E05-8DA4-C30B599E9129}" dt="2024-10-16T14:28:51.273" v="29"/>
          <ac:picMkLst>
            <pc:docMk/>
            <pc:sldMk cId="0" sldId="293"/>
            <ac:picMk id="10" creationId="{535CFBA1-4E82-F782-653F-63D7E04E05EA}"/>
          </ac:picMkLst>
        </pc:picChg>
        <pc:picChg chg="add mod">
          <ac:chgData name="Hannah Rockett" userId="4c5a52d3-edc6-4662-9aad-b0802ce74779" providerId="ADAL" clId="{DC1EFBB0-6CC5-4E05-8DA4-C30B599E9129}" dt="2024-10-16T14:28:57.610" v="30"/>
          <ac:picMkLst>
            <pc:docMk/>
            <pc:sldMk cId="0" sldId="293"/>
            <ac:picMk id="11" creationId="{980120D4-B90E-57AA-612B-BE37DC07D890}"/>
          </ac:picMkLst>
        </pc:picChg>
        <pc:picChg chg="add mod">
          <ac:chgData name="Hannah Rockett" userId="4c5a52d3-edc6-4662-9aad-b0802ce74779" providerId="ADAL" clId="{DC1EFBB0-6CC5-4E05-8DA4-C30B599E9129}" dt="2024-10-16T14:29:03.091" v="31"/>
          <ac:picMkLst>
            <pc:docMk/>
            <pc:sldMk cId="0" sldId="293"/>
            <ac:picMk id="12" creationId="{2204DA72-3CDC-FB81-2931-1A598961107E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30:10.496" v="41"/>
        <pc:sldMkLst>
          <pc:docMk/>
          <pc:sldMk cId="0" sldId="296"/>
        </pc:sldMkLst>
        <pc:picChg chg="add mod">
          <ac:chgData name="Hannah Rockett" userId="4c5a52d3-edc6-4662-9aad-b0802ce74779" providerId="ADAL" clId="{DC1EFBB0-6CC5-4E05-8DA4-C30B599E9129}" dt="2024-10-16T14:29:18.866" v="32"/>
          <ac:picMkLst>
            <pc:docMk/>
            <pc:sldMk cId="0" sldId="296"/>
            <ac:picMk id="34" creationId="{E0779375-9A58-F3EB-5B07-73864084DADB}"/>
          </ac:picMkLst>
        </pc:picChg>
        <pc:picChg chg="add mod">
          <ac:chgData name="Hannah Rockett" userId="4c5a52d3-edc6-4662-9aad-b0802ce74779" providerId="ADAL" clId="{DC1EFBB0-6CC5-4E05-8DA4-C30B599E9129}" dt="2024-10-16T14:29:24.693" v="33"/>
          <ac:picMkLst>
            <pc:docMk/>
            <pc:sldMk cId="0" sldId="296"/>
            <ac:picMk id="35" creationId="{C9CE46A6-E87B-FFDC-12F1-D72C2FA81D56}"/>
          </ac:picMkLst>
        </pc:picChg>
        <pc:picChg chg="add mod">
          <ac:chgData name="Hannah Rockett" userId="4c5a52d3-edc6-4662-9aad-b0802ce74779" providerId="ADAL" clId="{DC1EFBB0-6CC5-4E05-8DA4-C30B599E9129}" dt="2024-10-16T14:29:29.490" v="34"/>
          <ac:picMkLst>
            <pc:docMk/>
            <pc:sldMk cId="0" sldId="296"/>
            <ac:picMk id="36" creationId="{582B301C-B7D4-333F-9FD0-1A4575C18A6D}"/>
          </ac:picMkLst>
        </pc:picChg>
        <pc:picChg chg="add mod">
          <ac:chgData name="Hannah Rockett" userId="4c5a52d3-edc6-4662-9aad-b0802ce74779" providerId="ADAL" clId="{DC1EFBB0-6CC5-4E05-8DA4-C30B599E9129}" dt="2024-10-16T14:29:35.302" v="35"/>
          <ac:picMkLst>
            <pc:docMk/>
            <pc:sldMk cId="0" sldId="296"/>
            <ac:picMk id="37" creationId="{C026FE86-B950-B864-DAF6-54FEE8E6D933}"/>
          </ac:picMkLst>
        </pc:picChg>
        <pc:picChg chg="add mod">
          <ac:chgData name="Hannah Rockett" userId="4c5a52d3-edc6-4662-9aad-b0802ce74779" providerId="ADAL" clId="{DC1EFBB0-6CC5-4E05-8DA4-C30B599E9129}" dt="2024-10-16T14:29:42.092" v="36"/>
          <ac:picMkLst>
            <pc:docMk/>
            <pc:sldMk cId="0" sldId="296"/>
            <ac:picMk id="38" creationId="{F175AF1B-E8C9-AEDC-D394-8929BACC72F5}"/>
          </ac:picMkLst>
        </pc:picChg>
        <pc:picChg chg="add mod">
          <ac:chgData name="Hannah Rockett" userId="4c5a52d3-edc6-4662-9aad-b0802ce74779" providerId="ADAL" clId="{DC1EFBB0-6CC5-4E05-8DA4-C30B599E9129}" dt="2024-10-16T14:29:48.908" v="37"/>
          <ac:picMkLst>
            <pc:docMk/>
            <pc:sldMk cId="0" sldId="296"/>
            <ac:picMk id="42" creationId="{5B0C9194-A5B8-861B-988D-0D1C9970C961}"/>
          </ac:picMkLst>
        </pc:picChg>
        <pc:picChg chg="add mod">
          <ac:chgData name="Hannah Rockett" userId="4c5a52d3-edc6-4662-9aad-b0802ce74779" providerId="ADAL" clId="{DC1EFBB0-6CC5-4E05-8DA4-C30B599E9129}" dt="2024-10-16T14:29:54.698" v="38"/>
          <ac:picMkLst>
            <pc:docMk/>
            <pc:sldMk cId="0" sldId="296"/>
            <ac:picMk id="43" creationId="{AA9E50AF-3DE3-2AF7-C59F-F39907C27F1E}"/>
          </ac:picMkLst>
        </pc:picChg>
        <pc:picChg chg="add mod">
          <ac:chgData name="Hannah Rockett" userId="4c5a52d3-edc6-4662-9aad-b0802ce74779" providerId="ADAL" clId="{DC1EFBB0-6CC5-4E05-8DA4-C30B599E9129}" dt="2024-10-16T14:29:59.559" v="39"/>
          <ac:picMkLst>
            <pc:docMk/>
            <pc:sldMk cId="0" sldId="296"/>
            <ac:picMk id="44" creationId="{3E54244F-EFA9-E512-DD7E-E2AF2CB25093}"/>
          </ac:picMkLst>
        </pc:picChg>
        <pc:picChg chg="add mod">
          <ac:chgData name="Hannah Rockett" userId="4c5a52d3-edc6-4662-9aad-b0802ce74779" providerId="ADAL" clId="{DC1EFBB0-6CC5-4E05-8DA4-C30B599E9129}" dt="2024-10-16T14:30:05.857" v="40"/>
          <ac:picMkLst>
            <pc:docMk/>
            <pc:sldMk cId="0" sldId="296"/>
            <ac:picMk id="45" creationId="{7D90FFA1-B213-6F23-3AA0-D9477173FDF4}"/>
          </ac:picMkLst>
        </pc:picChg>
        <pc:picChg chg="add mod">
          <ac:chgData name="Hannah Rockett" userId="4c5a52d3-edc6-4662-9aad-b0802ce74779" providerId="ADAL" clId="{DC1EFBB0-6CC5-4E05-8DA4-C30B599E9129}" dt="2024-10-16T14:30:10.496" v="41"/>
          <ac:picMkLst>
            <pc:docMk/>
            <pc:sldMk cId="0" sldId="296"/>
            <ac:picMk id="46" creationId="{F83ECD7F-D473-C4B6-30E2-598487D13DC1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30:36.442" v="45"/>
        <pc:sldMkLst>
          <pc:docMk/>
          <pc:sldMk cId="0" sldId="297"/>
        </pc:sldMkLst>
        <pc:picChg chg="add mod">
          <ac:chgData name="Hannah Rockett" userId="4c5a52d3-edc6-4662-9aad-b0802ce74779" providerId="ADAL" clId="{DC1EFBB0-6CC5-4E05-8DA4-C30B599E9129}" dt="2024-10-16T14:30:18.714" v="42"/>
          <ac:picMkLst>
            <pc:docMk/>
            <pc:sldMk cId="0" sldId="297"/>
            <ac:picMk id="13" creationId="{68F6AF56-8822-6A64-93C1-B3379B7BA39A}"/>
          </ac:picMkLst>
        </pc:picChg>
        <pc:picChg chg="add mod">
          <ac:chgData name="Hannah Rockett" userId="4c5a52d3-edc6-4662-9aad-b0802ce74779" providerId="ADAL" clId="{DC1EFBB0-6CC5-4E05-8DA4-C30B599E9129}" dt="2024-10-16T14:30:23.989" v="43"/>
          <ac:picMkLst>
            <pc:docMk/>
            <pc:sldMk cId="0" sldId="297"/>
            <ac:picMk id="14" creationId="{308624C9-0469-A59B-CF88-4BC41A8753A6}"/>
          </ac:picMkLst>
        </pc:picChg>
        <pc:picChg chg="add mod">
          <ac:chgData name="Hannah Rockett" userId="4c5a52d3-edc6-4662-9aad-b0802ce74779" providerId="ADAL" clId="{DC1EFBB0-6CC5-4E05-8DA4-C30B599E9129}" dt="2024-10-16T14:30:30.722" v="44"/>
          <ac:picMkLst>
            <pc:docMk/>
            <pc:sldMk cId="0" sldId="297"/>
            <ac:picMk id="15" creationId="{2C257790-A9A5-8992-5767-5444ED8E791E}"/>
          </ac:picMkLst>
        </pc:picChg>
        <pc:picChg chg="add mod">
          <ac:chgData name="Hannah Rockett" userId="4c5a52d3-edc6-4662-9aad-b0802ce74779" providerId="ADAL" clId="{DC1EFBB0-6CC5-4E05-8DA4-C30B599E9129}" dt="2024-10-16T14:30:36.442" v="45"/>
          <ac:picMkLst>
            <pc:docMk/>
            <pc:sldMk cId="0" sldId="297"/>
            <ac:picMk id="16" creationId="{7484F69C-D59D-1BBE-A1E4-991913721762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31:23.633" v="49"/>
        <pc:sldMkLst>
          <pc:docMk/>
          <pc:sldMk cId="0" sldId="298"/>
        </pc:sldMkLst>
        <pc:picChg chg="add mod">
          <ac:chgData name="Hannah Rockett" userId="4c5a52d3-edc6-4662-9aad-b0802ce74779" providerId="ADAL" clId="{DC1EFBB0-6CC5-4E05-8DA4-C30B599E9129}" dt="2024-10-16T14:31:03.480" v="46"/>
          <ac:picMkLst>
            <pc:docMk/>
            <pc:sldMk cId="0" sldId="298"/>
            <ac:picMk id="12" creationId="{974AE4EC-815F-A61D-CFCE-2660BC169382}"/>
          </ac:picMkLst>
        </pc:picChg>
        <pc:picChg chg="add mod">
          <ac:chgData name="Hannah Rockett" userId="4c5a52d3-edc6-4662-9aad-b0802ce74779" providerId="ADAL" clId="{DC1EFBB0-6CC5-4E05-8DA4-C30B599E9129}" dt="2024-10-16T14:31:09.480" v="47"/>
          <ac:picMkLst>
            <pc:docMk/>
            <pc:sldMk cId="0" sldId="298"/>
            <ac:picMk id="13" creationId="{B7EC26A2-806B-DDCD-FC59-6227D3C13AEF}"/>
          </ac:picMkLst>
        </pc:picChg>
        <pc:picChg chg="add mod">
          <ac:chgData name="Hannah Rockett" userId="4c5a52d3-edc6-4662-9aad-b0802ce74779" providerId="ADAL" clId="{DC1EFBB0-6CC5-4E05-8DA4-C30B599E9129}" dt="2024-10-16T14:31:16.598" v="48"/>
          <ac:picMkLst>
            <pc:docMk/>
            <pc:sldMk cId="0" sldId="298"/>
            <ac:picMk id="14" creationId="{CF6EE673-CD87-80ED-CBA8-89A5933EEA64}"/>
          </ac:picMkLst>
        </pc:picChg>
        <pc:picChg chg="add mod">
          <ac:chgData name="Hannah Rockett" userId="4c5a52d3-edc6-4662-9aad-b0802ce74779" providerId="ADAL" clId="{DC1EFBB0-6CC5-4E05-8DA4-C30B599E9129}" dt="2024-10-16T14:31:23.633" v="49"/>
          <ac:picMkLst>
            <pc:docMk/>
            <pc:sldMk cId="0" sldId="298"/>
            <ac:picMk id="15" creationId="{46411C7D-4C29-F3BB-4A8E-23260592436D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31:47.227" v="53"/>
        <pc:sldMkLst>
          <pc:docMk/>
          <pc:sldMk cId="0" sldId="299"/>
        </pc:sldMkLst>
        <pc:picChg chg="add mod">
          <ac:chgData name="Hannah Rockett" userId="4c5a52d3-edc6-4662-9aad-b0802ce74779" providerId="ADAL" clId="{DC1EFBB0-6CC5-4E05-8DA4-C30B599E9129}" dt="2024-10-16T14:31:34.256" v="50"/>
          <ac:picMkLst>
            <pc:docMk/>
            <pc:sldMk cId="0" sldId="299"/>
            <ac:picMk id="12" creationId="{8C5CBBCC-5C0D-40FC-D91B-5D74DAC21A7D}"/>
          </ac:picMkLst>
        </pc:picChg>
        <pc:picChg chg="add mod">
          <ac:chgData name="Hannah Rockett" userId="4c5a52d3-edc6-4662-9aad-b0802ce74779" providerId="ADAL" clId="{DC1EFBB0-6CC5-4E05-8DA4-C30B599E9129}" dt="2024-10-16T14:31:39.385" v="51"/>
          <ac:picMkLst>
            <pc:docMk/>
            <pc:sldMk cId="0" sldId="299"/>
            <ac:picMk id="13" creationId="{8CA02EF6-D73C-33A0-BECB-6DBA6ECE66BC}"/>
          </ac:picMkLst>
        </pc:picChg>
        <pc:picChg chg="add mod">
          <ac:chgData name="Hannah Rockett" userId="4c5a52d3-edc6-4662-9aad-b0802ce74779" providerId="ADAL" clId="{DC1EFBB0-6CC5-4E05-8DA4-C30B599E9129}" dt="2024-10-16T14:31:43.358" v="52"/>
          <ac:picMkLst>
            <pc:docMk/>
            <pc:sldMk cId="0" sldId="299"/>
            <ac:picMk id="14" creationId="{AD34EEBD-74DC-7656-A516-D5948E9D2605}"/>
          </ac:picMkLst>
        </pc:picChg>
        <pc:picChg chg="add mod">
          <ac:chgData name="Hannah Rockett" userId="4c5a52d3-edc6-4662-9aad-b0802ce74779" providerId="ADAL" clId="{DC1EFBB0-6CC5-4E05-8DA4-C30B599E9129}" dt="2024-10-16T14:31:47.227" v="53"/>
          <ac:picMkLst>
            <pc:docMk/>
            <pc:sldMk cId="0" sldId="299"/>
            <ac:picMk id="15" creationId="{E5679A75-80A0-DCCC-226A-131672717BE0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34:48.244" v="69"/>
        <pc:sldMkLst>
          <pc:docMk/>
          <pc:sldMk cId="0" sldId="300"/>
        </pc:sldMkLst>
        <pc:picChg chg="add mod">
          <ac:chgData name="Hannah Rockett" userId="4c5a52d3-edc6-4662-9aad-b0802ce74779" providerId="ADAL" clId="{DC1EFBB0-6CC5-4E05-8DA4-C30B599E9129}" dt="2024-10-16T14:33:29.393" v="54"/>
          <ac:picMkLst>
            <pc:docMk/>
            <pc:sldMk cId="0" sldId="300"/>
            <ac:picMk id="9" creationId="{8D945AF4-6B0E-FE40-0C4F-2C64CA3780C9}"/>
          </ac:picMkLst>
        </pc:picChg>
        <pc:picChg chg="add mod">
          <ac:chgData name="Hannah Rockett" userId="4c5a52d3-edc6-4662-9aad-b0802ce74779" providerId="ADAL" clId="{DC1EFBB0-6CC5-4E05-8DA4-C30B599E9129}" dt="2024-10-16T14:33:38.019" v="55"/>
          <ac:picMkLst>
            <pc:docMk/>
            <pc:sldMk cId="0" sldId="300"/>
            <ac:picMk id="10" creationId="{33DF3C08-7D45-455A-67C1-79F6D2EC4088}"/>
          </ac:picMkLst>
        </pc:picChg>
        <pc:picChg chg="add mod">
          <ac:chgData name="Hannah Rockett" userId="4c5a52d3-edc6-4662-9aad-b0802ce74779" providerId="ADAL" clId="{DC1EFBB0-6CC5-4E05-8DA4-C30B599E9129}" dt="2024-10-16T14:33:43.432" v="56"/>
          <ac:picMkLst>
            <pc:docMk/>
            <pc:sldMk cId="0" sldId="300"/>
            <ac:picMk id="11" creationId="{21203F50-4DD7-C024-88B6-4EEBE4F8B471}"/>
          </ac:picMkLst>
        </pc:picChg>
        <pc:picChg chg="add mod">
          <ac:chgData name="Hannah Rockett" userId="4c5a52d3-edc6-4662-9aad-b0802ce74779" providerId="ADAL" clId="{DC1EFBB0-6CC5-4E05-8DA4-C30B599E9129}" dt="2024-10-16T14:33:49.678" v="57"/>
          <ac:picMkLst>
            <pc:docMk/>
            <pc:sldMk cId="0" sldId="300"/>
            <ac:picMk id="12" creationId="{DB3D2231-8913-D448-EFA0-FD87282672D1}"/>
          </ac:picMkLst>
        </pc:picChg>
        <pc:picChg chg="add mod">
          <ac:chgData name="Hannah Rockett" userId="4c5a52d3-edc6-4662-9aad-b0802ce74779" providerId="ADAL" clId="{DC1EFBB0-6CC5-4E05-8DA4-C30B599E9129}" dt="2024-10-16T14:33:55.292" v="58"/>
          <ac:picMkLst>
            <pc:docMk/>
            <pc:sldMk cId="0" sldId="300"/>
            <ac:picMk id="13" creationId="{447BB706-7124-621C-087A-71382C2E2659}"/>
          </ac:picMkLst>
        </pc:picChg>
        <pc:picChg chg="add mod">
          <ac:chgData name="Hannah Rockett" userId="4c5a52d3-edc6-4662-9aad-b0802ce74779" providerId="ADAL" clId="{DC1EFBB0-6CC5-4E05-8DA4-C30B599E9129}" dt="2024-10-16T14:34:00.175" v="59"/>
          <ac:picMkLst>
            <pc:docMk/>
            <pc:sldMk cId="0" sldId="300"/>
            <ac:picMk id="17" creationId="{8D5DBC4D-7801-F813-60FA-FF2258B8B3D5}"/>
          </ac:picMkLst>
        </pc:picChg>
        <pc:picChg chg="add mod">
          <ac:chgData name="Hannah Rockett" userId="4c5a52d3-edc6-4662-9aad-b0802ce74779" providerId="ADAL" clId="{DC1EFBB0-6CC5-4E05-8DA4-C30B599E9129}" dt="2024-10-16T14:34:04.809" v="60"/>
          <ac:picMkLst>
            <pc:docMk/>
            <pc:sldMk cId="0" sldId="300"/>
            <ac:picMk id="18" creationId="{7524A38D-9EC0-905D-431B-8C3C1E68C42A}"/>
          </ac:picMkLst>
        </pc:picChg>
        <pc:picChg chg="add mod">
          <ac:chgData name="Hannah Rockett" userId="4c5a52d3-edc6-4662-9aad-b0802ce74779" providerId="ADAL" clId="{DC1EFBB0-6CC5-4E05-8DA4-C30B599E9129}" dt="2024-10-16T14:34:11.593" v="61"/>
          <ac:picMkLst>
            <pc:docMk/>
            <pc:sldMk cId="0" sldId="300"/>
            <ac:picMk id="19" creationId="{59230612-9793-DA3A-B977-42A5E3788175}"/>
          </ac:picMkLst>
        </pc:picChg>
        <pc:picChg chg="add mod">
          <ac:chgData name="Hannah Rockett" userId="4c5a52d3-edc6-4662-9aad-b0802ce74779" providerId="ADAL" clId="{DC1EFBB0-6CC5-4E05-8DA4-C30B599E9129}" dt="2024-10-16T14:34:16.228" v="62"/>
          <ac:picMkLst>
            <pc:docMk/>
            <pc:sldMk cId="0" sldId="300"/>
            <ac:picMk id="20" creationId="{1A8AEF23-BB61-A8B3-1C4A-3E6D449C160A}"/>
          </ac:picMkLst>
        </pc:picChg>
        <pc:picChg chg="add mod">
          <ac:chgData name="Hannah Rockett" userId="4c5a52d3-edc6-4662-9aad-b0802ce74779" providerId="ADAL" clId="{DC1EFBB0-6CC5-4E05-8DA4-C30B599E9129}" dt="2024-10-16T14:34:20.531" v="63"/>
          <ac:picMkLst>
            <pc:docMk/>
            <pc:sldMk cId="0" sldId="300"/>
            <ac:picMk id="21" creationId="{131F86B6-60E6-A0DC-9B46-9EF24526BA4A}"/>
          </ac:picMkLst>
        </pc:picChg>
        <pc:picChg chg="add mod">
          <ac:chgData name="Hannah Rockett" userId="4c5a52d3-edc6-4662-9aad-b0802ce74779" providerId="ADAL" clId="{DC1EFBB0-6CC5-4E05-8DA4-C30B599E9129}" dt="2024-10-16T14:34:25.431" v="64"/>
          <ac:picMkLst>
            <pc:docMk/>
            <pc:sldMk cId="0" sldId="300"/>
            <ac:picMk id="22" creationId="{CD87052D-3FFA-0A83-3072-00E4E5786B6B}"/>
          </ac:picMkLst>
        </pc:picChg>
        <pc:picChg chg="add mod">
          <ac:chgData name="Hannah Rockett" userId="4c5a52d3-edc6-4662-9aad-b0802ce74779" providerId="ADAL" clId="{DC1EFBB0-6CC5-4E05-8DA4-C30B599E9129}" dt="2024-10-16T14:34:30.451" v="65"/>
          <ac:picMkLst>
            <pc:docMk/>
            <pc:sldMk cId="0" sldId="300"/>
            <ac:picMk id="23" creationId="{73008FC1-F68E-E709-E3E1-B21EC189CC99}"/>
          </ac:picMkLst>
        </pc:picChg>
        <pc:picChg chg="add mod">
          <ac:chgData name="Hannah Rockett" userId="4c5a52d3-edc6-4662-9aad-b0802ce74779" providerId="ADAL" clId="{DC1EFBB0-6CC5-4E05-8DA4-C30B599E9129}" dt="2024-10-16T14:34:34.967" v="66"/>
          <ac:picMkLst>
            <pc:docMk/>
            <pc:sldMk cId="0" sldId="300"/>
            <ac:picMk id="24" creationId="{20ED47A1-8C7D-6300-B80A-36CBEBDFC9E8}"/>
          </ac:picMkLst>
        </pc:picChg>
        <pc:picChg chg="add mod">
          <ac:chgData name="Hannah Rockett" userId="4c5a52d3-edc6-4662-9aad-b0802ce74779" providerId="ADAL" clId="{DC1EFBB0-6CC5-4E05-8DA4-C30B599E9129}" dt="2024-10-16T14:34:39.528" v="67"/>
          <ac:picMkLst>
            <pc:docMk/>
            <pc:sldMk cId="0" sldId="300"/>
            <ac:picMk id="25" creationId="{5D8707A4-8CC9-A407-2461-D7F3A5424C5F}"/>
          </ac:picMkLst>
        </pc:picChg>
        <pc:picChg chg="add mod">
          <ac:chgData name="Hannah Rockett" userId="4c5a52d3-edc6-4662-9aad-b0802ce74779" providerId="ADAL" clId="{DC1EFBB0-6CC5-4E05-8DA4-C30B599E9129}" dt="2024-10-16T14:34:43.996" v="68"/>
          <ac:picMkLst>
            <pc:docMk/>
            <pc:sldMk cId="0" sldId="300"/>
            <ac:picMk id="26" creationId="{B57A53B3-65E0-F321-DE79-61250EEFAE9D}"/>
          </ac:picMkLst>
        </pc:picChg>
        <pc:picChg chg="add mod">
          <ac:chgData name="Hannah Rockett" userId="4c5a52d3-edc6-4662-9aad-b0802ce74779" providerId="ADAL" clId="{DC1EFBB0-6CC5-4E05-8DA4-C30B599E9129}" dt="2024-10-16T14:34:48.244" v="69"/>
          <ac:picMkLst>
            <pc:docMk/>
            <pc:sldMk cId="0" sldId="300"/>
            <ac:picMk id="27" creationId="{376D2EE6-7C50-A1B3-CA1E-5A465EF5F6F5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23:48.801" v="5"/>
        <pc:sldMkLst>
          <pc:docMk/>
          <pc:sldMk cId="3233686529" sldId="334"/>
        </pc:sldMkLst>
        <pc:picChg chg="add mod">
          <ac:chgData name="Hannah Rockett" userId="4c5a52d3-edc6-4662-9aad-b0802ce74779" providerId="ADAL" clId="{DC1EFBB0-6CC5-4E05-8DA4-C30B599E9129}" dt="2024-10-16T14:23:43.124" v="4"/>
          <ac:picMkLst>
            <pc:docMk/>
            <pc:sldMk cId="3233686529" sldId="334"/>
            <ac:picMk id="6" creationId="{096F4385-BE92-8028-248C-6C8B39F072E8}"/>
          </ac:picMkLst>
        </pc:picChg>
        <pc:picChg chg="add mod">
          <ac:chgData name="Hannah Rockett" userId="4c5a52d3-edc6-4662-9aad-b0802ce74779" providerId="ADAL" clId="{DC1EFBB0-6CC5-4E05-8DA4-C30B599E9129}" dt="2024-10-16T14:23:48.801" v="5"/>
          <ac:picMkLst>
            <pc:docMk/>
            <pc:sldMk cId="3233686529" sldId="334"/>
            <ac:picMk id="7" creationId="{3481EEE0-14F9-E238-1A4D-E0E620A8A02C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24:14.488" v="9"/>
        <pc:sldMkLst>
          <pc:docMk/>
          <pc:sldMk cId="465626451" sldId="335"/>
        </pc:sldMkLst>
        <pc:picChg chg="add mod">
          <ac:chgData name="Hannah Rockett" userId="4c5a52d3-edc6-4662-9aad-b0802ce74779" providerId="ADAL" clId="{DC1EFBB0-6CC5-4E05-8DA4-C30B599E9129}" dt="2024-10-16T14:24:07.315" v="8"/>
          <ac:picMkLst>
            <pc:docMk/>
            <pc:sldMk cId="465626451" sldId="335"/>
            <ac:picMk id="6" creationId="{3F4FDF73-8618-BEE9-5E4E-68863333BACF}"/>
          </ac:picMkLst>
        </pc:picChg>
        <pc:picChg chg="add mod">
          <ac:chgData name="Hannah Rockett" userId="4c5a52d3-edc6-4662-9aad-b0802ce74779" providerId="ADAL" clId="{DC1EFBB0-6CC5-4E05-8DA4-C30B599E9129}" dt="2024-10-16T14:24:14.488" v="9"/>
          <ac:picMkLst>
            <pc:docMk/>
            <pc:sldMk cId="465626451" sldId="335"/>
            <ac:picMk id="8" creationId="{55D8CAAE-44C0-5B74-14A2-FE8FEE94E2CB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24:36.089" v="11"/>
        <pc:sldMkLst>
          <pc:docMk/>
          <pc:sldMk cId="2548510332" sldId="336"/>
        </pc:sldMkLst>
        <pc:picChg chg="add mod">
          <ac:chgData name="Hannah Rockett" userId="4c5a52d3-edc6-4662-9aad-b0802ce74779" providerId="ADAL" clId="{DC1EFBB0-6CC5-4E05-8DA4-C30B599E9129}" dt="2024-10-16T14:24:29.488" v="10"/>
          <ac:picMkLst>
            <pc:docMk/>
            <pc:sldMk cId="2548510332" sldId="336"/>
            <ac:picMk id="7" creationId="{8D157A4F-0994-383D-2F97-BC93BA37AB83}"/>
          </ac:picMkLst>
        </pc:picChg>
        <pc:picChg chg="add mod">
          <ac:chgData name="Hannah Rockett" userId="4c5a52d3-edc6-4662-9aad-b0802ce74779" providerId="ADAL" clId="{DC1EFBB0-6CC5-4E05-8DA4-C30B599E9129}" dt="2024-10-16T14:24:36.089" v="11"/>
          <ac:picMkLst>
            <pc:docMk/>
            <pc:sldMk cId="2548510332" sldId="336"/>
            <ac:picMk id="8" creationId="{0CC8C960-33A0-05B9-E839-DD31E28F3E6C}"/>
          </ac:picMkLst>
        </pc:picChg>
      </pc:sldChg>
      <pc:sldChg chg="addSp modSp modAnim">
        <pc:chgData name="Hannah Rockett" userId="4c5a52d3-edc6-4662-9aad-b0802ce74779" providerId="ADAL" clId="{DC1EFBB0-6CC5-4E05-8DA4-C30B599E9129}" dt="2024-10-16T14:21:44.634" v="0"/>
        <pc:sldMkLst>
          <pc:docMk/>
          <pc:sldMk cId="1801374772" sldId="338"/>
        </pc:sldMkLst>
        <pc:picChg chg="add mod">
          <ac:chgData name="Hannah Rockett" userId="4c5a52d3-edc6-4662-9aad-b0802ce74779" providerId="ADAL" clId="{DC1EFBB0-6CC5-4E05-8DA4-C30B599E9129}" dt="2024-10-16T14:21:44.634" v="0"/>
          <ac:picMkLst>
            <pc:docMk/>
            <pc:sldMk cId="1801374772" sldId="338"/>
            <ac:picMk id="8" creationId="{79B43557-960D-A24A-5299-D6C2BC8CA1AB}"/>
          </ac:picMkLst>
        </pc:picChg>
      </pc:sldChg>
      <pc:sldChg chg="add del">
        <pc:chgData name="Hannah Rockett" userId="4c5a52d3-edc6-4662-9aad-b0802ce74779" providerId="ADAL" clId="{DC1EFBB0-6CC5-4E05-8DA4-C30B599E9129}" dt="2024-10-16T14:24:00.951" v="7"/>
        <pc:sldMkLst>
          <pc:docMk/>
          <pc:sldMk cId="1500626712" sldId="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D69D0-0898-EADE-717B-571743E6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82FAA-8A7F-296C-30FC-9D54C99DB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348A-6FAB-8445-9573-FF858F5B208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A14B4-8972-0798-63FF-600AAD3F78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5A6EA-402E-5A84-7A0A-825BA8FDA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FB00-33CE-4C48-B88D-1105BA25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63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56521-BC3C-2348-BF39-5663477104A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DFA9-D30A-AA4F-8BF6-5E80941A8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5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" y="10263177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6350">
            <a:solidFill>
              <a:srgbClr val="7732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7732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47999" y="10263177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635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299" y="1055106"/>
            <a:ext cx="535241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49712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04" y="1823656"/>
            <a:ext cx="6399530" cy="553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05668" y="10281574"/>
            <a:ext cx="245745" cy="13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7048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6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8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10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26" Type="http://schemas.openxmlformats.org/officeDocument/2006/relationships/audio" Target="../media/media23.m4a"/><Relationship Id="rId3" Type="http://schemas.microsoft.com/office/2007/relationships/media" Target="../media/media12.m4a"/><Relationship Id="rId21" Type="http://schemas.microsoft.com/office/2007/relationships/media" Target="../media/media21.m4a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microsoft.com/office/2007/relationships/media" Target="../media/media19.m4a"/><Relationship Id="rId25" Type="http://schemas.microsoft.com/office/2007/relationships/media" Target="../media/media23.m4a"/><Relationship Id="rId2" Type="http://schemas.openxmlformats.org/officeDocument/2006/relationships/audio" Target="../media/media11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29" Type="http://schemas.openxmlformats.org/officeDocument/2006/relationships/slideLayout" Target="../slideLayouts/slideLayout2.xml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24" Type="http://schemas.openxmlformats.org/officeDocument/2006/relationships/audio" Target="../media/media22.m4a"/><Relationship Id="rId5" Type="http://schemas.microsoft.com/office/2007/relationships/media" Target="../media/media13.m4a"/><Relationship Id="rId15" Type="http://schemas.microsoft.com/office/2007/relationships/media" Target="../media/media18.m4a"/><Relationship Id="rId23" Type="http://schemas.microsoft.com/office/2007/relationships/media" Target="../media/media22.m4a"/><Relationship Id="rId28" Type="http://schemas.openxmlformats.org/officeDocument/2006/relationships/audio" Target="../media/media24.m4a"/><Relationship Id="rId10" Type="http://schemas.openxmlformats.org/officeDocument/2006/relationships/audio" Target="../media/media15.m4a"/><Relationship Id="rId19" Type="http://schemas.microsoft.com/office/2007/relationships/media" Target="../media/media20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17.m4a"/><Relationship Id="rId22" Type="http://schemas.openxmlformats.org/officeDocument/2006/relationships/audio" Target="../media/media21.m4a"/><Relationship Id="rId27" Type="http://schemas.microsoft.com/office/2007/relationships/media" Target="../media/media24.m4a"/><Relationship Id="rId30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3" Type="http://schemas.microsoft.com/office/2007/relationships/media" Target="../media/media26.m4a"/><Relationship Id="rId7" Type="http://schemas.microsoft.com/office/2007/relationships/media" Target="../media/media28.m4a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5" Type="http://schemas.microsoft.com/office/2007/relationships/media" Target="../media/media27.m4a"/><Relationship Id="rId10" Type="http://schemas.openxmlformats.org/officeDocument/2006/relationships/image" Target="../media/image4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microsoft.com/office/2007/relationships/media" Target="../media/media35.m4a"/><Relationship Id="rId18" Type="http://schemas.openxmlformats.org/officeDocument/2006/relationships/audio" Target="../media/media37.m4a"/><Relationship Id="rId3" Type="http://schemas.microsoft.com/office/2007/relationships/media" Target="../media/media30.m4a"/><Relationship Id="rId21" Type="http://schemas.openxmlformats.org/officeDocument/2006/relationships/slideLayout" Target="../slideLayouts/slideLayout2.xml"/><Relationship Id="rId7" Type="http://schemas.microsoft.com/office/2007/relationships/media" Target="../media/media32.m4a"/><Relationship Id="rId12" Type="http://schemas.openxmlformats.org/officeDocument/2006/relationships/audio" Target="../media/media34.m4a"/><Relationship Id="rId17" Type="http://schemas.microsoft.com/office/2007/relationships/media" Target="../media/media37.m4a"/><Relationship Id="rId2" Type="http://schemas.openxmlformats.org/officeDocument/2006/relationships/audio" Target="../media/media29.m4a"/><Relationship Id="rId16" Type="http://schemas.openxmlformats.org/officeDocument/2006/relationships/audio" Target="../media/media36.m4a"/><Relationship Id="rId20" Type="http://schemas.openxmlformats.org/officeDocument/2006/relationships/audio" Target="../media/media38.m4a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microsoft.com/office/2007/relationships/media" Target="../media/media34.m4a"/><Relationship Id="rId5" Type="http://schemas.microsoft.com/office/2007/relationships/media" Target="../media/media31.m4a"/><Relationship Id="rId15" Type="http://schemas.microsoft.com/office/2007/relationships/media" Target="../media/media36.m4a"/><Relationship Id="rId10" Type="http://schemas.openxmlformats.org/officeDocument/2006/relationships/audio" Target="../media/media33.m4a"/><Relationship Id="rId19" Type="http://schemas.microsoft.com/office/2007/relationships/media" Target="../media/media38.m4a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audio" Target="../media/media35.m4a"/><Relationship Id="rId2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4a"/><Relationship Id="rId3" Type="http://schemas.microsoft.com/office/2007/relationships/media" Target="../media/media40.m4a"/><Relationship Id="rId7" Type="http://schemas.microsoft.com/office/2007/relationships/media" Target="../media/media42.m4a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audio" Target="../media/media41.m4a"/><Relationship Id="rId5" Type="http://schemas.microsoft.com/office/2007/relationships/media" Target="../media/media41.m4a"/><Relationship Id="rId10" Type="http://schemas.openxmlformats.org/officeDocument/2006/relationships/image" Target="../media/image4.png"/><Relationship Id="rId4" Type="http://schemas.openxmlformats.org/officeDocument/2006/relationships/audio" Target="../media/media40.m4a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6.m4a"/><Relationship Id="rId3" Type="http://schemas.microsoft.com/office/2007/relationships/media" Target="../media/media44.m4a"/><Relationship Id="rId7" Type="http://schemas.microsoft.com/office/2007/relationships/media" Target="../media/media46.m4a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audio" Target="../media/media45.m4a"/><Relationship Id="rId5" Type="http://schemas.microsoft.com/office/2007/relationships/media" Target="../media/media45.m4a"/><Relationship Id="rId10" Type="http://schemas.openxmlformats.org/officeDocument/2006/relationships/image" Target="../media/image4.png"/><Relationship Id="rId4" Type="http://schemas.openxmlformats.org/officeDocument/2006/relationships/audio" Target="../media/media44.m4a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m4a"/><Relationship Id="rId3" Type="http://schemas.microsoft.com/office/2007/relationships/media" Target="../media/media48.m4a"/><Relationship Id="rId7" Type="http://schemas.microsoft.com/office/2007/relationships/media" Target="../media/media50.m4a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5" Type="http://schemas.microsoft.com/office/2007/relationships/media" Target="../media/media49.m4a"/><Relationship Id="rId10" Type="http://schemas.openxmlformats.org/officeDocument/2006/relationships/image" Target="../media/image4.png"/><Relationship Id="rId4" Type="http://schemas.openxmlformats.org/officeDocument/2006/relationships/audio" Target="../media/media48.m4a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microsoft.com/office/2007/relationships/media" Target="../media/media57.m4a"/><Relationship Id="rId18" Type="http://schemas.openxmlformats.org/officeDocument/2006/relationships/audio" Target="../media/media59.m4a"/><Relationship Id="rId26" Type="http://schemas.openxmlformats.org/officeDocument/2006/relationships/audio" Target="../media/media63.m4a"/><Relationship Id="rId3" Type="http://schemas.microsoft.com/office/2007/relationships/media" Target="../media/media52.m4a"/><Relationship Id="rId21" Type="http://schemas.microsoft.com/office/2007/relationships/media" Target="../media/media61.m4a"/><Relationship Id="rId34" Type="http://schemas.openxmlformats.org/officeDocument/2006/relationships/image" Target="../media/image4.png"/><Relationship Id="rId7" Type="http://schemas.microsoft.com/office/2007/relationships/media" Target="../media/media54.m4a"/><Relationship Id="rId12" Type="http://schemas.openxmlformats.org/officeDocument/2006/relationships/audio" Target="../media/media56.m4a"/><Relationship Id="rId17" Type="http://schemas.microsoft.com/office/2007/relationships/media" Target="../media/media59.m4a"/><Relationship Id="rId25" Type="http://schemas.microsoft.com/office/2007/relationships/media" Target="../media/media63.m4a"/><Relationship Id="rId3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6" Type="http://schemas.openxmlformats.org/officeDocument/2006/relationships/audio" Target="../media/media58.m4a"/><Relationship Id="rId20" Type="http://schemas.openxmlformats.org/officeDocument/2006/relationships/audio" Target="../media/media60.m4a"/><Relationship Id="rId29" Type="http://schemas.microsoft.com/office/2007/relationships/media" Target="../media/media65.m4a"/><Relationship Id="rId1" Type="http://schemas.microsoft.com/office/2007/relationships/media" Target="../media/media51.m4a"/><Relationship Id="rId6" Type="http://schemas.openxmlformats.org/officeDocument/2006/relationships/audio" Target="../media/media53.m4a"/><Relationship Id="rId11" Type="http://schemas.microsoft.com/office/2007/relationships/media" Target="../media/media56.m4a"/><Relationship Id="rId24" Type="http://schemas.openxmlformats.org/officeDocument/2006/relationships/audio" Target="../media/media62.m4a"/><Relationship Id="rId32" Type="http://schemas.openxmlformats.org/officeDocument/2006/relationships/audio" Target="../media/media66.m4a"/><Relationship Id="rId5" Type="http://schemas.microsoft.com/office/2007/relationships/media" Target="../media/media53.m4a"/><Relationship Id="rId15" Type="http://schemas.microsoft.com/office/2007/relationships/media" Target="../media/media58.m4a"/><Relationship Id="rId23" Type="http://schemas.microsoft.com/office/2007/relationships/media" Target="../media/media62.m4a"/><Relationship Id="rId28" Type="http://schemas.openxmlformats.org/officeDocument/2006/relationships/audio" Target="../media/media64.m4a"/><Relationship Id="rId10" Type="http://schemas.openxmlformats.org/officeDocument/2006/relationships/audio" Target="../media/media55.m4a"/><Relationship Id="rId19" Type="http://schemas.microsoft.com/office/2007/relationships/media" Target="../media/media60.m4a"/><Relationship Id="rId31" Type="http://schemas.microsoft.com/office/2007/relationships/media" Target="../media/media66.m4a"/><Relationship Id="rId4" Type="http://schemas.openxmlformats.org/officeDocument/2006/relationships/audio" Target="../media/media52.m4a"/><Relationship Id="rId9" Type="http://schemas.microsoft.com/office/2007/relationships/media" Target="../media/media55.m4a"/><Relationship Id="rId14" Type="http://schemas.openxmlformats.org/officeDocument/2006/relationships/audio" Target="../media/media57.m4a"/><Relationship Id="rId22" Type="http://schemas.openxmlformats.org/officeDocument/2006/relationships/audio" Target="../media/media61.m4a"/><Relationship Id="rId27" Type="http://schemas.microsoft.com/office/2007/relationships/media" Target="../media/media64.m4a"/><Relationship Id="rId30" Type="http://schemas.openxmlformats.org/officeDocument/2006/relationships/audio" Target="../media/media65.m4a"/><Relationship Id="rId8" Type="http://schemas.openxmlformats.org/officeDocument/2006/relationships/audio" Target="../media/media54.m4a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image" Target="../media/image5.png"/><Relationship Id="rId4" Type="http://schemas.openxmlformats.org/officeDocument/2006/relationships/slide" Target="slide6.xml"/><Relationship Id="rId9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0" Type="http://schemas.openxmlformats.org/officeDocument/2006/relationships/image" Target="../media/image8.jpg"/><Relationship Id="rId4" Type="http://schemas.openxmlformats.org/officeDocument/2006/relationships/audio" Target="../media/media3.m4a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DF66F6-1EB1-1DA3-4DC7-89BCCE4AC68C}"/>
              </a:ext>
            </a:extLst>
          </p:cNvPr>
          <p:cNvGrpSpPr/>
          <p:nvPr/>
        </p:nvGrpSpPr>
        <p:grpSpPr>
          <a:xfrm>
            <a:off x="0" y="1270"/>
            <a:ext cx="7560309" cy="10692130"/>
            <a:chOff x="0" y="0"/>
            <a:chExt cx="7560309" cy="10692130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D0F1087D-D638-537D-D724-7912311B696A}"/>
                </a:ext>
              </a:extLst>
            </p:cNvPr>
            <p:cNvSpPr/>
            <p:nvPr/>
          </p:nvSpPr>
          <p:spPr>
            <a:xfrm>
              <a:off x="0" y="0"/>
              <a:ext cx="7560309" cy="10692130"/>
            </a:xfrm>
            <a:custGeom>
              <a:avLst/>
              <a:gdLst/>
              <a:ahLst/>
              <a:cxnLst/>
              <a:rect l="l" t="t" r="r" b="b"/>
              <a:pathLst>
                <a:path w="7560309" h="10692130">
                  <a:moveTo>
                    <a:pt x="7559992" y="0"/>
                  </a:moveTo>
                  <a:lnTo>
                    <a:pt x="0" y="0"/>
                  </a:lnTo>
                  <a:lnTo>
                    <a:pt x="0" y="10692003"/>
                  </a:lnTo>
                  <a:lnTo>
                    <a:pt x="7559992" y="10692003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3902B392-FF45-E162-5E57-131C3A6B6D0C}"/>
                </a:ext>
              </a:extLst>
            </p:cNvPr>
            <p:cNvSpPr txBox="1"/>
            <p:nvPr/>
          </p:nvSpPr>
          <p:spPr>
            <a:xfrm>
              <a:off x="635299" y="6278357"/>
              <a:ext cx="6007735" cy="278130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600" b="1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SECTION</a:t>
              </a:r>
              <a:r>
                <a:rPr sz="6600" b="1" spc="-45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 </a:t>
              </a:r>
              <a:r>
                <a:rPr sz="6600" b="1" spc="-50" dirty="0">
                  <a:solidFill>
                    <a:srgbClr val="FFFFFF"/>
                  </a:solidFill>
                  <a:latin typeface="Montserrat ExtraBold"/>
                  <a:cs typeface="Montserrat ExtraBold"/>
                </a:rPr>
                <a:t>2</a:t>
              </a:r>
              <a:endParaRPr sz="6600" dirty="0">
                <a:latin typeface="Montserrat ExtraBold"/>
                <a:cs typeface="Montserrat ExtraBold"/>
              </a:endParaRPr>
            </a:p>
            <a:p>
              <a:pPr marL="12700">
                <a:lnSpc>
                  <a:spcPct val="100000"/>
                </a:lnSpc>
                <a:spcBef>
                  <a:spcPts val="200"/>
                </a:spcBef>
              </a:pPr>
              <a:r>
                <a:rPr sz="540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Making</a:t>
              </a:r>
              <a:r>
                <a:rPr sz="5400" spc="-2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 </a:t>
              </a:r>
              <a:r>
                <a:rPr sz="5400" spc="-1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Financial</a:t>
              </a:r>
              <a:endParaRPr sz="5400" dirty="0">
                <a:latin typeface="Montserrat Medium"/>
                <a:cs typeface="Montserrat Medium"/>
              </a:endParaRPr>
            </a:p>
            <a:p>
              <a:pPr marL="12700">
                <a:lnSpc>
                  <a:spcPct val="100000"/>
                </a:lnSpc>
                <a:spcBef>
                  <a:spcPts val="585"/>
                </a:spcBef>
              </a:pPr>
              <a:r>
                <a:rPr sz="5400" spc="-10" dirty="0">
                  <a:solidFill>
                    <a:srgbClr val="FFFFFF"/>
                  </a:solidFill>
                  <a:latin typeface="Montserrat Medium"/>
                  <a:cs typeface="Montserrat Medium"/>
                </a:rPr>
                <a:t>Decisions</a:t>
              </a:r>
              <a:endParaRPr sz="5400" dirty="0">
                <a:latin typeface="Montserrat Medium"/>
                <a:cs typeface="Montserrat Medium"/>
              </a:endParaRPr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DA9A693-A434-5FE4-8F02-EE5C87474D54}"/>
                </a:ext>
              </a:extLst>
            </p:cNvPr>
            <p:cNvSpPr/>
            <p:nvPr/>
          </p:nvSpPr>
          <p:spPr>
            <a:xfrm>
              <a:off x="647999" y="6061753"/>
              <a:ext cx="6264275" cy="0"/>
            </a:xfrm>
            <a:custGeom>
              <a:avLst/>
              <a:gdLst/>
              <a:ahLst/>
              <a:cxnLst/>
              <a:rect l="l" t="t" r="r" b="b"/>
              <a:pathLst>
                <a:path w="6264275">
                  <a:moveTo>
                    <a:pt x="0" y="0"/>
                  </a:moveTo>
                  <a:lnTo>
                    <a:pt x="6263995" y="0"/>
                  </a:lnTo>
                </a:path>
              </a:pathLst>
            </a:custGeom>
            <a:ln w="63500">
              <a:solidFill>
                <a:srgbClr val="00B6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91EDC99-77AB-B2D2-0707-BF4BB588D5B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648" y="2205847"/>
              <a:ext cx="3466290" cy="3376233"/>
            </a:xfrm>
            <a:prstGeom prst="rect">
              <a:avLst/>
            </a:prstGeom>
          </p:spPr>
        </p:pic>
        <p:grpSp>
          <p:nvGrpSpPr>
            <p:cNvPr id="7" name="object 6">
              <a:extLst>
                <a:ext uri="{FF2B5EF4-FFF2-40B4-BE49-F238E27FC236}">
                  <a16:creationId xmlns:a16="http://schemas.microsoft.com/office/drawing/2014/main" id="{C604AEE5-1E3E-F7B7-EA02-CC425EA023B5}"/>
                </a:ext>
              </a:extLst>
            </p:cNvPr>
            <p:cNvGrpSpPr/>
            <p:nvPr/>
          </p:nvGrpSpPr>
          <p:grpSpPr>
            <a:xfrm>
              <a:off x="647999" y="10260000"/>
              <a:ext cx="6264275" cy="180340"/>
              <a:chOff x="647999" y="10260000"/>
              <a:chExt cx="6264275" cy="180340"/>
            </a:xfrm>
          </p:grpSpPr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21F89E11-9A55-A9E4-BF66-89AC116E5941}"/>
                  </a:ext>
                </a:extLst>
              </p:cNvPr>
              <p:cNvSpPr/>
              <p:nvPr/>
            </p:nvSpPr>
            <p:spPr>
              <a:xfrm>
                <a:off x="647999" y="10263177"/>
                <a:ext cx="62642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64275">
                    <a:moveTo>
                      <a:pt x="0" y="0"/>
                    </a:moveTo>
                    <a:lnTo>
                      <a:pt x="6263995" y="0"/>
                    </a:lnTo>
                  </a:path>
                </a:pathLst>
              </a:custGeom>
              <a:ln w="6350">
                <a:solidFill>
                  <a:srgbClr val="00B6E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D313842A-4EA7-602C-1DE5-99C8ADF9C4AC}"/>
                  </a:ext>
                </a:extLst>
              </p:cNvPr>
              <p:cNvSpPr/>
              <p:nvPr/>
            </p:nvSpPr>
            <p:spPr>
              <a:xfrm>
                <a:off x="6732003" y="10260000"/>
                <a:ext cx="180340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80340" h="180340">
                    <a:moveTo>
                      <a:pt x="179997" y="0"/>
                    </a:moveTo>
                    <a:lnTo>
                      <a:pt x="0" y="0"/>
                    </a:lnTo>
                    <a:lnTo>
                      <a:pt x="0" y="179997"/>
                    </a:lnTo>
                    <a:lnTo>
                      <a:pt x="179997" y="179997"/>
                    </a:lnTo>
                    <a:lnTo>
                      <a:pt x="179997" y="0"/>
                    </a:lnTo>
                    <a:close/>
                  </a:path>
                </a:pathLst>
              </a:custGeom>
              <a:solidFill>
                <a:srgbClr val="00B6E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B6CEECF9-47E4-78B6-4366-E795FC2717A3}"/>
                </a:ext>
              </a:extLst>
            </p:cNvPr>
            <p:cNvSpPr txBox="1"/>
            <p:nvPr/>
          </p:nvSpPr>
          <p:spPr>
            <a:xfrm>
              <a:off x="6752671" y="10281574"/>
              <a:ext cx="139065" cy="13398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5"/>
                </a:spcBef>
              </a:pPr>
              <a:r>
                <a:rPr sz="700" b="1" spc="-25" dirty="0">
                  <a:solidFill>
                    <a:srgbClr val="FFFFFF"/>
                  </a:solidFill>
                  <a:latin typeface="Montserrat"/>
                  <a:cs typeface="Montserrat"/>
                </a:rPr>
                <a:t>66</a:t>
              </a:r>
              <a:endParaRPr sz="700">
                <a:latin typeface="Montserrat"/>
                <a:cs typeface="Montserrat"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2EFD33DF-E369-1FB5-BB4B-B5A64BBF2618}"/>
                </a:ext>
              </a:extLst>
            </p:cNvPr>
            <p:cNvSpPr txBox="1"/>
            <p:nvPr/>
          </p:nvSpPr>
          <p:spPr>
            <a:xfrm>
              <a:off x="635299" y="10300421"/>
              <a:ext cx="661035" cy="118745"/>
            </a:xfrm>
            <a:prstGeom prst="rect">
              <a:avLst/>
            </a:prstGeom>
          </p:spPr>
          <p:txBody>
            <a:bodyPr vert="horz" wrap="square" lIns="0" tIns="101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0"/>
                </a:spcBef>
              </a:pPr>
              <a:r>
                <a:rPr sz="600" b="1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Spending</a:t>
              </a:r>
              <a:r>
                <a:rPr sz="600" b="1" spc="-30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 </a:t>
              </a:r>
              <a:r>
                <a:rPr sz="600" b="1" spc="-10" dirty="0">
                  <a:solidFill>
                    <a:srgbClr val="FFFFFF"/>
                  </a:solidFill>
                  <a:latin typeface="Montserrat SemiBold"/>
                  <a:cs typeface="Montserrat SemiBold"/>
                </a:rPr>
                <a:t>Sense</a:t>
              </a:r>
              <a:endParaRPr sz="600">
                <a:latin typeface="Montserrat SemiBold"/>
                <a:cs typeface="Montserrat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94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2:2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69614" y="2337442"/>
            <a:ext cx="4420870" cy="7560945"/>
            <a:chOff x="1569614" y="2337442"/>
            <a:chExt cx="4420870" cy="7560945"/>
          </a:xfrm>
        </p:grpSpPr>
        <p:sp>
          <p:nvSpPr>
            <p:cNvPr id="6" name="object 6"/>
            <p:cNvSpPr/>
            <p:nvPr/>
          </p:nvSpPr>
          <p:spPr>
            <a:xfrm>
              <a:off x="1576218" y="2344054"/>
              <a:ext cx="4408170" cy="7547609"/>
            </a:xfrm>
            <a:custGeom>
              <a:avLst/>
              <a:gdLst/>
              <a:ahLst/>
              <a:cxnLst/>
              <a:rect l="l" t="t" r="r" b="b"/>
              <a:pathLst>
                <a:path w="4408170" h="7547609">
                  <a:moveTo>
                    <a:pt x="486956" y="0"/>
                  </a:moveTo>
                  <a:lnTo>
                    <a:pt x="440059" y="2229"/>
                  </a:lnTo>
                  <a:lnTo>
                    <a:pt x="394423" y="8780"/>
                  </a:lnTo>
                  <a:lnTo>
                    <a:pt x="350253" y="19450"/>
                  </a:lnTo>
                  <a:lnTo>
                    <a:pt x="307752" y="34034"/>
                  </a:lnTo>
                  <a:lnTo>
                    <a:pt x="267125" y="52328"/>
                  </a:lnTo>
                  <a:lnTo>
                    <a:pt x="228574" y="74128"/>
                  </a:lnTo>
                  <a:lnTo>
                    <a:pt x="192306" y="99229"/>
                  </a:lnTo>
                  <a:lnTo>
                    <a:pt x="158523" y="127429"/>
                  </a:lnTo>
                  <a:lnTo>
                    <a:pt x="127429" y="158523"/>
                  </a:lnTo>
                  <a:lnTo>
                    <a:pt x="99229" y="192306"/>
                  </a:lnTo>
                  <a:lnTo>
                    <a:pt x="74128" y="228574"/>
                  </a:lnTo>
                  <a:lnTo>
                    <a:pt x="52328" y="267125"/>
                  </a:lnTo>
                  <a:lnTo>
                    <a:pt x="34034" y="307752"/>
                  </a:lnTo>
                  <a:lnTo>
                    <a:pt x="19450" y="350253"/>
                  </a:lnTo>
                  <a:lnTo>
                    <a:pt x="8780" y="394423"/>
                  </a:lnTo>
                  <a:lnTo>
                    <a:pt x="2229" y="440059"/>
                  </a:lnTo>
                  <a:lnTo>
                    <a:pt x="0" y="486956"/>
                  </a:lnTo>
                  <a:lnTo>
                    <a:pt x="0" y="7060209"/>
                  </a:lnTo>
                  <a:lnTo>
                    <a:pt x="2229" y="7107106"/>
                  </a:lnTo>
                  <a:lnTo>
                    <a:pt x="8780" y="7152741"/>
                  </a:lnTo>
                  <a:lnTo>
                    <a:pt x="19450" y="7196911"/>
                  </a:lnTo>
                  <a:lnTo>
                    <a:pt x="34034" y="7239412"/>
                  </a:lnTo>
                  <a:lnTo>
                    <a:pt x="52328" y="7280040"/>
                  </a:lnTo>
                  <a:lnTo>
                    <a:pt x="74128" y="7318590"/>
                  </a:lnTo>
                  <a:lnTo>
                    <a:pt x="99229" y="7354859"/>
                  </a:lnTo>
                  <a:lnTo>
                    <a:pt x="127429" y="7388642"/>
                  </a:lnTo>
                  <a:lnTo>
                    <a:pt x="158523" y="7419735"/>
                  </a:lnTo>
                  <a:lnTo>
                    <a:pt x="192306" y="7447935"/>
                  </a:lnTo>
                  <a:lnTo>
                    <a:pt x="228574" y="7473037"/>
                  </a:lnTo>
                  <a:lnTo>
                    <a:pt x="267125" y="7494837"/>
                  </a:lnTo>
                  <a:lnTo>
                    <a:pt x="307752" y="7513131"/>
                  </a:lnTo>
                  <a:lnTo>
                    <a:pt x="350253" y="7527715"/>
                  </a:lnTo>
                  <a:lnTo>
                    <a:pt x="394423" y="7538384"/>
                  </a:lnTo>
                  <a:lnTo>
                    <a:pt x="440059" y="7544936"/>
                  </a:lnTo>
                  <a:lnTo>
                    <a:pt x="486956" y="7547165"/>
                  </a:lnTo>
                  <a:lnTo>
                    <a:pt x="3920604" y="7547165"/>
                  </a:lnTo>
                  <a:lnTo>
                    <a:pt x="3967500" y="7544936"/>
                  </a:lnTo>
                  <a:lnTo>
                    <a:pt x="4013136" y="7538384"/>
                  </a:lnTo>
                  <a:lnTo>
                    <a:pt x="4057306" y="7527715"/>
                  </a:lnTo>
                  <a:lnTo>
                    <a:pt x="4099807" y="7513131"/>
                  </a:lnTo>
                  <a:lnTo>
                    <a:pt x="4140435" y="7494837"/>
                  </a:lnTo>
                  <a:lnTo>
                    <a:pt x="4178985" y="7473037"/>
                  </a:lnTo>
                  <a:lnTo>
                    <a:pt x="4215254" y="7447935"/>
                  </a:lnTo>
                  <a:lnTo>
                    <a:pt x="4249037" y="7419735"/>
                  </a:lnTo>
                  <a:lnTo>
                    <a:pt x="4280130" y="7388642"/>
                  </a:lnTo>
                  <a:lnTo>
                    <a:pt x="4308330" y="7354859"/>
                  </a:lnTo>
                  <a:lnTo>
                    <a:pt x="4333432" y="7318590"/>
                  </a:lnTo>
                  <a:lnTo>
                    <a:pt x="4355232" y="7280040"/>
                  </a:lnTo>
                  <a:lnTo>
                    <a:pt x="4373526" y="7239412"/>
                  </a:lnTo>
                  <a:lnTo>
                    <a:pt x="4388110" y="7196911"/>
                  </a:lnTo>
                  <a:lnTo>
                    <a:pt x="4398779" y="7152741"/>
                  </a:lnTo>
                  <a:lnTo>
                    <a:pt x="4405331" y="7107106"/>
                  </a:lnTo>
                  <a:lnTo>
                    <a:pt x="4407560" y="7060209"/>
                  </a:lnTo>
                  <a:lnTo>
                    <a:pt x="4407560" y="486956"/>
                  </a:lnTo>
                  <a:lnTo>
                    <a:pt x="4405331" y="440059"/>
                  </a:lnTo>
                  <a:lnTo>
                    <a:pt x="4398779" y="394423"/>
                  </a:lnTo>
                  <a:lnTo>
                    <a:pt x="4388110" y="350253"/>
                  </a:lnTo>
                  <a:lnTo>
                    <a:pt x="4373526" y="307752"/>
                  </a:lnTo>
                  <a:lnTo>
                    <a:pt x="4355232" y="267125"/>
                  </a:lnTo>
                  <a:lnTo>
                    <a:pt x="4333432" y="228574"/>
                  </a:lnTo>
                  <a:lnTo>
                    <a:pt x="4308330" y="192306"/>
                  </a:lnTo>
                  <a:lnTo>
                    <a:pt x="4280130" y="158523"/>
                  </a:lnTo>
                  <a:lnTo>
                    <a:pt x="4249037" y="127429"/>
                  </a:lnTo>
                  <a:lnTo>
                    <a:pt x="4215254" y="99229"/>
                  </a:lnTo>
                  <a:lnTo>
                    <a:pt x="4178985" y="74128"/>
                  </a:lnTo>
                  <a:lnTo>
                    <a:pt x="4140435" y="52328"/>
                  </a:lnTo>
                  <a:lnTo>
                    <a:pt x="4099807" y="34034"/>
                  </a:lnTo>
                  <a:lnTo>
                    <a:pt x="4057306" y="19450"/>
                  </a:lnTo>
                  <a:lnTo>
                    <a:pt x="4013136" y="8780"/>
                  </a:lnTo>
                  <a:lnTo>
                    <a:pt x="3967500" y="2229"/>
                  </a:lnTo>
                  <a:lnTo>
                    <a:pt x="3920604" y="0"/>
                  </a:lnTo>
                  <a:lnTo>
                    <a:pt x="486956" y="0"/>
                  </a:lnTo>
                  <a:close/>
                </a:path>
              </a:pathLst>
            </a:custGeom>
            <a:ln w="13207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8693" y="2436581"/>
              <a:ext cx="4243070" cy="7366634"/>
            </a:xfrm>
            <a:custGeom>
              <a:avLst/>
              <a:gdLst/>
              <a:ahLst/>
              <a:cxnLst/>
              <a:rect l="l" t="t" r="r" b="b"/>
              <a:pathLst>
                <a:path w="4243070" h="7366634">
                  <a:moveTo>
                    <a:pt x="449491" y="0"/>
                  </a:moveTo>
                  <a:lnTo>
                    <a:pt x="400514" y="2637"/>
                  </a:lnTo>
                  <a:lnTo>
                    <a:pt x="353064" y="10367"/>
                  </a:lnTo>
                  <a:lnTo>
                    <a:pt x="307417" y="22915"/>
                  </a:lnTo>
                  <a:lnTo>
                    <a:pt x="263845" y="40007"/>
                  </a:lnTo>
                  <a:lnTo>
                    <a:pt x="222624" y="61368"/>
                  </a:lnTo>
                  <a:lnTo>
                    <a:pt x="184027" y="86725"/>
                  </a:lnTo>
                  <a:lnTo>
                    <a:pt x="148329" y="115804"/>
                  </a:lnTo>
                  <a:lnTo>
                    <a:pt x="115804" y="148329"/>
                  </a:lnTo>
                  <a:lnTo>
                    <a:pt x="86725" y="184027"/>
                  </a:lnTo>
                  <a:lnTo>
                    <a:pt x="61368" y="222624"/>
                  </a:lnTo>
                  <a:lnTo>
                    <a:pt x="40007" y="263845"/>
                  </a:lnTo>
                  <a:lnTo>
                    <a:pt x="22915" y="307417"/>
                  </a:lnTo>
                  <a:lnTo>
                    <a:pt x="10367" y="353064"/>
                  </a:lnTo>
                  <a:lnTo>
                    <a:pt x="2637" y="400514"/>
                  </a:lnTo>
                  <a:lnTo>
                    <a:pt x="0" y="449491"/>
                  </a:lnTo>
                  <a:lnTo>
                    <a:pt x="0" y="6916978"/>
                  </a:lnTo>
                  <a:lnTo>
                    <a:pt x="2637" y="6965955"/>
                  </a:lnTo>
                  <a:lnTo>
                    <a:pt x="10367" y="7013405"/>
                  </a:lnTo>
                  <a:lnTo>
                    <a:pt x="22915" y="7059052"/>
                  </a:lnTo>
                  <a:lnTo>
                    <a:pt x="40007" y="7102624"/>
                  </a:lnTo>
                  <a:lnTo>
                    <a:pt x="61368" y="7143845"/>
                  </a:lnTo>
                  <a:lnTo>
                    <a:pt x="86725" y="7182442"/>
                  </a:lnTo>
                  <a:lnTo>
                    <a:pt x="115804" y="7218140"/>
                  </a:lnTo>
                  <a:lnTo>
                    <a:pt x="148329" y="7250665"/>
                  </a:lnTo>
                  <a:lnTo>
                    <a:pt x="184027" y="7279744"/>
                  </a:lnTo>
                  <a:lnTo>
                    <a:pt x="222624" y="7305101"/>
                  </a:lnTo>
                  <a:lnTo>
                    <a:pt x="263845" y="7326462"/>
                  </a:lnTo>
                  <a:lnTo>
                    <a:pt x="307417" y="7343554"/>
                  </a:lnTo>
                  <a:lnTo>
                    <a:pt x="353064" y="7356102"/>
                  </a:lnTo>
                  <a:lnTo>
                    <a:pt x="400514" y="7363832"/>
                  </a:lnTo>
                  <a:lnTo>
                    <a:pt x="449491" y="7366469"/>
                  </a:lnTo>
                  <a:lnTo>
                    <a:pt x="3793121" y="7366469"/>
                  </a:lnTo>
                  <a:lnTo>
                    <a:pt x="3842098" y="7363832"/>
                  </a:lnTo>
                  <a:lnTo>
                    <a:pt x="3889548" y="7356102"/>
                  </a:lnTo>
                  <a:lnTo>
                    <a:pt x="3935195" y="7343554"/>
                  </a:lnTo>
                  <a:lnTo>
                    <a:pt x="3978767" y="7326462"/>
                  </a:lnTo>
                  <a:lnTo>
                    <a:pt x="4019988" y="7305101"/>
                  </a:lnTo>
                  <a:lnTo>
                    <a:pt x="4058585" y="7279744"/>
                  </a:lnTo>
                  <a:lnTo>
                    <a:pt x="4094283" y="7250665"/>
                  </a:lnTo>
                  <a:lnTo>
                    <a:pt x="4126808" y="7218140"/>
                  </a:lnTo>
                  <a:lnTo>
                    <a:pt x="4155887" y="7182442"/>
                  </a:lnTo>
                  <a:lnTo>
                    <a:pt x="4181244" y="7143845"/>
                  </a:lnTo>
                  <a:lnTo>
                    <a:pt x="4202605" y="7102624"/>
                  </a:lnTo>
                  <a:lnTo>
                    <a:pt x="4219697" y="7059052"/>
                  </a:lnTo>
                  <a:lnTo>
                    <a:pt x="4232245" y="7013405"/>
                  </a:lnTo>
                  <a:lnTo>
                    <a:pt x="4239975" y="6965955"/>
                  </a:lnTo>
                  <a:lnTo>
                    <a:pt x="4242612" y="6916978"/>
                  </a:lnTo>
                  <a:lnTo>
                    <a:pt x="4242612" y="449491"/>
                  </a:lnTo>
                  <a:lnTo>
                    <a:pt x="4239975" y="400514"/>
                  </a:lnTo>
                  <a:lnTo>
                    <a:pt x="4232245" y="353064"/>
                  </a:lnTo>
                  <a:lnTo>
                    <a:pt x="4219697" y="307417"/>
                  </a:lnTo>
                  <a:lnTo>
                    <a:pt x="4202605" y="263845"/>
                  </a:lnTo>
                  <a:lnTo>
                    <a:pt x="4181244" y="222624"/>
                  </a:lnTo>
                  <a:lnTo>
                    <a:pt x="4155887" y="184027"/>
                  </a:lnTo>
                  <a:lnTo>
                    <a:pt x="4126808" y="148329"/>
                  </a:lnTo>
                  <a:lnTo>
                    <a:pt x="4094283" y="115804"/>
                  </a:lnTo>
                  <a:lnTo>
                    <a:pt x="4058585" y="86725"/>
                  </a:lnTo>
                  <a:lnTo>
                    <a:pt x="4019988" y="61368"/>
                  </a:lnTo>
                  <a:lnTo>
                    <a:pt x="3978767" y="40007"/>
                  </a:lnTo>
                  <a:lnTo>
                    <a:pt x="3935195" y="22915"/>
                  </a:lnTo>
                  <a:lnTo>
                    <a:pt x="3889548" y="10367"/>
                  </a:lnTo>
                  <a:lnTo>
                    <a:pt x="3842098" y="2637"/>
                  </a:lnTo>
                  <a:lnTo>
                    <a:pt x="3793121" y="0"/>
                  </a:lnTo>
                  <a:lnTo>
                    <a:pt x="449491" y="0"/>
                  </a:lnTo>
                  <a:close/>
                </a:path>
              </a:pathLst>
            </a:custGeom>
            <a:ln w="12750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1453" y="2337447"/>
              <a:ext cx="2597150" cy="7202805"/>
            </a:xfrm>
            <a:custGeom>
              <a:avLst/>
              <a:gdLst/>
              <a:ahLst/>
              <a:cxnLst/>
              <a:rect l="l" t="t" r="r" b="b"/>
              <a:pathLst>
                <a:path w="2597150" h="7202805">
                  <a:moveTo>
                    <a:pt x="2226360" y="6976923"/>
                  </a:moveTo>
                  <a:lnTo>
                    <a:pt x="2224430" y="6956526"/>
                  </a:lnTo>
                  <a:lnTo>
                    <a:pt x="2218626" y="6937197"/>
                  </a:lnTo>
                  <a:lnTo>
                    <a:pt x="2209127" y="6919392"/>
                  </a:lnTo>
                  <a:lnTo>
                    <a:pt x="2204923" y="6914274"/>
                  </a:lnTo>
                  <a:lnTo>
                    <a:pt x="2204923" y="6976923"/>
                  </a:lnTo>
                  <a:lnTo>
                    <a:pt x="2203412" y="6992874"/>
                  </a:lnTo>
                  <a:lnTo>
                    <a:pt x="2203386" y="6993115"/>
                  </a:lnTo>
                  <a:lnTo>
                    <a:pt x="2198827" y="7008203"/>
                  </a:lnTo>
                  <a:lnTo>
                    <a:pt x="2198763" y="7008444"/>
                  </a:lnTo>
                  <a:lnTo>
                    <a:pt x="2191321" y="7022325"/>
                  </a:lnTo>
                  <a:lnTo>
                    <a:pt x="2191194" y="7022566"/>
                  </a:lnTo>
                  <a:lnTo>
                    <a:pt x="2180856" y="7035127"/>
                  </a:lnTo>
                  <a:lnTo>
                    <a:pt x="2038959" y="7176478"/>
                  </a:lnTo>
                  <a:lnTo>
                    <a:pt x="1897367" y="7034885"/>
                  </a:lnTo>
                  <a:lnTo>
                    <a:pt x="1874875" y="6993115"/>
                  </a:lnTo>
                  <a:lnTo>
                    <a:pt x="1873250" y="6976923"/>
                  </a:lnTo>
                  <a:lnTo>
                    <a:pt x="1873224" y="6976681"/>
                  </a:lnTo>
                  <a:lnTo>
                    <a:pt x="1886851" y="6931279"/>
                  </a:lnTo>
                  <a:lnTo>
                    <a:pt x="1923884" y="6900723"/>
                  </a:lnTo>
                  <a:lnTo>
                    <a:pt x="1955342" y="6894487"/>
                  </a:lnTo>
                  <a:lnTo>
                    <a:pt x="1971535" y="6896074"/>
                  </a:lnTo>
                  <a:lnTo>
                    <a:pt x="1986902" y="6900723"/>
                  </a:lnTo>
                  <a:lnTo>
                    <a:pt x="2001050" y="6908292"/>
                  </a:lnTo>
                  <a:lnTo>
                    <a:pt x="2013788" y="6918795"/>
                  </a:lnTo>
                  <a:lnTo>
                    <a:pt x="2035784" y="6940791"/>
                  </a:lnTo>
                  <a:lnTo>
                    <a:pt x="2042528" y="6940791"/>
                  </a:lnTo>
                  <a:lnTo>
                    <a:pt x="2070519" y="6913867"/>
                  </a:lnTo>
                  <a:lnTo>
                    <a:pt x="2106587" y="6896240"/>
                  </a:lnTo>
                  <a:lnTo>
                    <a:pt x="2122728" y="6894652"/>
                  </a:lnTo>
                  <a:lnTo>
                    <a:pt x="2138870" y="6896240"/>
                  </a:lnTo>
                  <a:lnTo>
                    <a:pt x="2180933" y="6918795"/>
                  </a:lnTo>
                  <a:lnTo>
                    <a:pt x="2203285" y="6960502"/>
                  </a:lnTo>
                  <a:lnTo>
                    <a:pt x="2204897" y="6976681"/>
                  </a:lnTo>
                  <a:lnTo>
                    <a:pt x="2204923" y="6976923"/>
                  </a:lnTo>
                  <a:lnTo>
                    <a:pt x="2204923" y="6914274"/>
                  </a:lnTo>
                  <a:lnTo>
                    <a:pt x="2196173" y="6903618"/>
                  </a:lnTo>
                  <a:lnTo>
                    <a:pt x="2162568" y="6881063"/>
                  </a:lnTo>
                  <a:lnTo>
                    <a:pt x="2122817" y="6873202"/>
                  </a:lnTo>
                  <a:lnTo>
                    <a:pt x="2102421" y="6875196"/>
                  </a:lnTo>
                  <a:lnTo>
                    <a:pt x="2083092" y="6881063"/>
                  </a:lnTo>
                  <a:lnTo>
                    <a:pt x="2065286" y="6890601"/>
                  </a:lnTo>
                  <a:lnTo>
                    <a:pt x="2049437" y="6903618"/>
                  </a:lnTo>
                  <a:lnTo>
                    <a:pt x="2039188" y="6913867"/>
                  </a:lnTo>
                  <a:lnTo>
                    <a:pt x="2028939" y="6903618"/>
                  </a:lnTo>
                  <a:lnTo>
                    <a:pt x="1995106" y="6880873"/>
                  </a:lnTo>
                  <a:lnTo>
                    <a:pt x="1955342" y="6872973"/>
                  </a:lnTo>
                  <a:lnTo>
                    <a:pt x="1934946" y="6874980"/>
                  </a:lnTo>
                  <a:lnTo>
                    <a:pt x="1915604" y="6880873"/>
                  </a:lnTo>
                  <a:lnTo>
                    <a:pt x="1897405" y="6890601"/>
                  </a:lnTo>
                  <a:lnTo>
                    <a:pt x="1897583" y="6890601"/>
                  </a:lnTo>
                  <a:lnTo>
                    <a:pt x="1882114" y="6903301"/>
                  </a:lnTo>
                  <a:lnTo>
                    <a:pt x="1869097" y="6919150"/>
                  </a:lnTo>
                  <a:lnTo>
                    <a:pt x="1859572" y="6936968"/>
                  </a:lnTo>
                  <a:lnTo>
                    <a:pt x="1853730" y="6956285"/>
                  </a:lnTo>
                  <a:lnTo>
                    <a:pt x="1851787" y="6976681"/>
                  </a:lnTo>
                  <a:lnTo>
                    <a:pt x="1853793" y="6997078"/>
                  </a:lnTo>
                  <a:lnTo>
                    <a:pt x="1859686" y="7016369"/>
                  </a:lnTo>
                  <a:lnTo>
                    <a:pt x="1869236" y="7034149"/>
                  </a:lnTo>
                  <a:lnTo>
                    <a:pt x="1882279" y="7049973"/>
                  </a:lnTo>
                  <a:lnTo>
                    <a:pt x="2033562" y="7201255"/>
                  </a:lnTo>
                  <a:lnTo>
                    <a:pt x="2033689" y="7201255"/>
                  </a:lnTo>
                  <a:lnTo>
                    <a:pt x="2036254" y="7202284"/>
                  </a:lnTo>
                  <a:lnTo>
                    <a:pt x="2041652" y="7202284"/>
                  </a:lnTo>
                  <a:lnTo>
                    <a:pt x="2044433" y="7201255"/>
                  </a:lnTo>
                  <a:lnTo>
                    <a:pt x="2069299" y="7176478"/>
                  </a:lnTo>
                  <a:lnTo>
                    <a:pt x="2195944" y="7050291"/>
                  </a:lnTo>
                  <a:lnTo>
                    <a:pt x="2208974" y="7034454"/>
                  </a:lnTo>
                  <a:lnTo>
                    <a:pt x="2218512" y="7016648"/>
                  </a:lnTo>
                  <a:lnTo>
                    <a:pt x="2224367" y="6997319"/>
                  </a:lnTo>
                  <a:lnTo>
                    <a:pt x="2226360" y="6976923"/>
                  </a:lnTo>
                  <a:close/>
                </a:path>
                <a:path w="2597150" h="7202805">
                  <a:moveTo>
                    <a:pt x="2597086" y="0"/>
                  </a:moveTo>
                  <a:lnTo>
                    <a:pt x="0" y="0"/>
                  </a:lnTo>
                  <a:lnTo>
                    <a:pt x="0" y="298780"/>
                  </a:lnTo>
                  <a:lnTo>
                    <a:pt x="7632" y="346138"/>
                  </a:lnTo>
                  <a:lnTo>
                    <a:pt x="28905" y="387273"/>
                  </a:lnTo>
                  <a:lnTo>
                    <a:pt x="61341" y="419709"/>
                  </a:lnTo>
                  <a:lnTo>
                    <a:pt x="102476" y="440982"/>
                  </a:lnTo>
                  <a:lnTo>
                    <a:pt x="149834" y="448614"/>
                  </a:lnTo>
                  <a:lnTo>
                    <a:pt x="2447252" y="448614"/>
                  </a:lnTo>
                  <a:lnTo>
                    <a:pt x="2494610" y="440982"/>
                  </a:lnTo>
                  <a:lnTo>
                    <a:pt x="2535745" y="419709"/>
                  </a:lnTo>
                  <a:lnTo>
                    <a:pt x="2568168" y="387273"/>
                  </a:lnTo>
                  <a:lnTo>
                    <a:pt x="2589441" y="346138"/>
                  </a:lnTo>
                  <a:lnTo>
                    <a:pt x="2597086" y="298780"/>
                  </a:lnTo>
                  <a:lnTo>
                    <a:pt x="2597086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2299" y="9165158"/>
              <a:ext cx="1120140" cy="374650"/>
            </a:xfrm>
            <a:custGeom>
              <a:avLst/>
              <a:gdLst/>
              <a:ahLst/>
              <a:cxnLst/>
              <a:rect l="l" t="t" r="r" b="b"/>
              <a:pathLst>
                <a:path w="1120139" h="374650">
                  <a:moveTo>
                    <a:pt x="374573" y="230289"/>
                  </a:moveTo>
                  <a:lnTo>
                    <a:pt x="297027" y="153060"/>
                  </a:lnTo>
                  <a:lnTo>
                    <a:pt x="297027" y="59258"/>
                  </a:lnTo>
                  <a:lnTo>
                    <a:pt x="253136" y="59258"/>
                  </a:lnTo>
                  <a:lnTo>
                    <a:pt x="253136" y="109347"/>
                  </a:lnTo>
                  <a:lnTo>
                    <a:pt x="187286" y="43776"/>
                  </a:lnTo>
                  <a:lnTo>
                    <a:pt x="0" y="230289"/>
                  </a:lnTo>
                  <a:lnTo>
                    <a:pt x="0" y="253136"/>
                  </a:lnTo>
                  <a:lnTo>
                    <a:pt x="44627" y="253136"/>
                  </a:lnTo>
                  <a:lnTo>
                    <a:pt x="44627" y="374586"/>
                  </a:lnTo>
                  <a:lnTo>
                    <a:pt x="161442" y="374586"/>
                  </a:lnTo>
                  <a:lnTo>
                    <a:pt x="161442" y="301421"/>
                  </a:lnTo>
                  <a:lnTo>
                    <a:pt x="212648" y="301421"/>
                  </a:lnTo>
                  <a:lnTo>
                    <a:pt x="212648" y="374586"/>
                  </a:lnTo>
                  <a:lnTo>
                    <a:pt x="329946" y="374586"/>
                  </a:lnTo>
                  <a:lnTo>
                    <a:pt x="329946" y="253136"/>
                  </a:lnTo>
                  <a:lnTo>
                    <a:pt x="374573" y="253136"/>
                  </a:lnTo>
                  <a:lnTo>
                    <a:pt x="374573" y="230289"/>
                  </a:lnTo>
                  <a:close/>
                </a:path>
                <a:path w="1120139" h="374650">
                  <a:moveTo>
                    <a:pt x="1119860" y="343281"/>
                  </a:moveTo>
                  <a:lnTo>
                    <a:pt x="1117574" y="331495"/>
                  </a:lnTo>
                  <a:lnTo>
                    <a:pt x="1110703" y="321144"/>
                  </a:lnTo>
                  <a:lnTo>
                    <a:pt x="1072197" y="282651"/>
                  </a:lnTo>
                  <a:lnTo>
                    <a:pt x="1044155" y="254609"/>
                  </a:lnTo>
                  <a:lnTo>
                    <a:pt x="1028890" y="239344"/>
                  </a:lnTo>
                  <a:lnTo>
                    <a:pt x="1028382" y="239039"/>
                  </a:lnTo>
                  <a:lnTo>
                    <a:pt x="1027938" y="238633"/>
                  </a:lnTo>
                  <a:lnTo>
                    <a:pt x="1038656" y="219557"/>
                  </a:lnTo>
                  <a:lnTo>
                    <a:pt x="1046619" y="198932"/>
                  </a:lnTo>
                  <a:lnTo>
                    <a:pt x="1051585" y="176999"/>
                  </a:lnTo>
                  <a:lnTo>
                    <a:pt x="1053299" y="154000"/>
                  </a:lnTo>
                  <a:lnTo>
                    <a:pt x="1045451" y="105321"/>
                  </a:lnTo>
                  <a:lnTo>
                    <a:pt x="1023581" y="63042"/>
                  </a:lnTo>
                  <a:lnTo>
                    <a:pt x="1013917" y="53390"/>
                  </a:lnTo>
                  <a:lnTo>
                    <a:pt x="999909" y="39382"/>
                  </a:lnTo>
                  <a:lnTo>
                    <a:pt x="999909" y="154000"/>
                  </a:lnTo>
                  <a:lnTo>
                    <a:pt x="991997" y="193167"/>
                  </a:lnTo>
                  <a:lnTo>
                    <a:pt x="970432" y="225145"/>
                  </a:lnTo>
                  <a:lnTo>
                    <a:pt x="938453" y="246697"/>
                  </a:lnTo>
                  <a:lnTo>
                    <a:pt x="899287" y="254609"/>
                  </a:lnTo>
                  <a:lnTo>
                    <a:pt x="860120" y="246697"/>
                  </a:lnTo>
                  <a:lnTo>
                    <a:pt x="828141" y="225145"/>
                  </a:lnTo>
                  <a:lnTo>
                    <a:pt x="806577" y="193167"/>
                  </a:lnTo>
                  <a:lnTo>
                    <a:pt x="798677" y="154000"/>
                  </a:lnTo>
                  <a:lnTo>
                    <a:pt x="806577" y="114833"/>
                  </a:lnTo>
                  <a:lnTo>
                    <a:pt x="828141" y="82854"/>
                  </a:lnTo>
                  <a:lnTo>
                    <a:pt x="860120" y="61290"/>
                  </a:lnTo>
                  <a:lnTo>
                    <a:pt x="899287" y="53390"/>
                  </a:lnTo>
                  <a:lnTo>
                    <a:pt x="938453" y="61290"/>
                  </a:lnTo>
                  <a:lnTo>
                    <a:pt x="970432" y="82854"/>
                  </a:lnTo>
                  <a:lnTo>
                    <a:pt x="991997" y="114833"/>
                  </a:lnTo>
                  <a:lnTo>
                    <a:pt x="999909" y="154000"/>
                  </a:lnTo>
                  <a:lnTo>
                    <a:pt x="999909" y="39382"/>
                  </a:lnTo>
                  <a:lnTo>
                    <a:pt x="990244" y="29718"/>
                  </a:lnTo>
                  <a:lnTo>
                    <a:pt x="947966" y="7848"/>
                  </a:lnTo>
                  <a:lnTo>
                    <a:pt x="899287" y="0"/>
                  </a:lnTo>
                  <a:lnTo>
                    <a:pt x="850607" y="7848"/>
                  </a:lnTo>
                  <a:lnTo>
                    <a:pt x="808329" y="29718"/>
                  </a:lnTo>
                  <a:lnTo>
                    <a:pt x="775004" y="63042"/>
                  </a:lnTo>
                  <a:lnTo>
                    <a:pt x="753135" y="105321"/>
                  </a:lnTo>
                  <a:lnTo>
                    <a:pt x="745286" y="154000"/>
                  </a:lnTo>
                  <a:lnTo>
                    <a:pt x="753135" y="202679"/>
                  </a:lnTo>
                  <a:lnTo>
                    <a:pt x="775004" y="244944"/>
                  </a:lnTo>
                  <a:lnTo>
                    <a:pt x="808329" y="278282"/>
                  </a:lnTo>
                  <a:lnTo>
                    <a:pt x="850607" y="300151"/>
                  </a:lnTo>
                  <a:lnTo>
                    <a:pt x="899287" y="308000"/>
                  </a:lnTo>
                  <a:lnTo>
                    <a:pt x="922286" y="306285"/>
                  </a:lnTo>
                  <a:lnTo>
                    <a:pt x="944219" y="301320"/>
                  </a:lnTo>
                  <a:lnTo>
                    <a:pt x="964844" y="293357"/>
                  </a:lnTo>
                  <a:lnTo>
                    <a:pt x="983919" y="282651"/>
                  </a:lnTo>
                  <a:lnTo>
                    <a:pt x="984326" y="283095"/>
                  </a:lnTo>
                  <a:lnTo>
                    <a:pt x="984631" y="283603"/>
                  </a:lnTo>
                  <a:lnTo>
                    <a:pt x="1066431" y="365417"/>
                  </a:lnTo>
                  <a:lnTo>
                    <a:pt x="1076782" y="372287"/>
                  </a:lnTo>
                  <a:lnTo>
                    <a:pt x="1088567" y="374573"/>
                  </a:lnTo>
                  <a:lnTo>
                    <a:pt x="1100340" y="372287"/>
                  </a:lnTo>
                  <a:lnTo>
                    <a:pt x="1110703" y="365417"/>
                  </a:lnTo>
                  <a:lnTo>
                    <a:pt x="1117574" y="355053"/>
                  </a:lnTo>
                  <a:lnTo>
                    <a:pt x="1119860" y="343281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5583" y="9165148"/>
              <a:ext cx="150825" cy="18319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32898" y="9210103"/>
              <a:ext cx="1731010" cy="330200"/>
            </a:xfrm>
            <a:custGeom>
              <a:avLst/>
              <a:gdLst/>
              <a:ahLst/>
              <a:cxnLst/>
              <a:rect l="l" t="t" r="r" b="b"/>
              <a:pathLst>
                <a:path w="1731010" h="330200">
                  <a:moveTo>
                    <a:pt x="329628" y="98894"/>
                  </a:moveTo>
                  <a:lnTo>
                    <a:pt x="321856" y="60401"/>
                  </a:lnTo>
                  <a:lnTo>
                    <a:pt x="300659" y="28968"/>
                  </a:lnTo>
                  <a:lnTo>
                    <a:pt x="269214" y="7772"/>
                  </a:lnTo>
                  <a:lnTo>
                    <a:pt x="230733" y="0"/>
                  </a:lnTo>
                  <a:lnTo>
                    <a:pt x="98882" y="0"/>
                  </a:lnTo>
                  <a:lnTo>
                    <a:pt x="60388" y="7772"/>
                  </a:lnTo>
                  <a:lnTo>
                    <a:pt x="28956" y="28968"/>
                  </a:lnTo>
                  <a:lnTo>
                    <a:pt x="7772" y="60401"/>
                  </a:lnTo>
                  <a:lnTo>
                    <a:pt x="0" y="98894"/>
                  </a:lnTo>
                  <a:lnTo>
                    <a:pt x="0" y="230746"/>
                  </a:lnTo>
                  <a:lnTo>
                    <a:pt x="7772" y="269240"/>
                  </a:lnTo>
                  <a:lnTo>
                    <a:pt x="28956" y="300672"/>
                  </a:lnTo>
                  <a:lnTo>
                    <a:pt x="60388" y="321868"/>
                  </a:lnTo>
                  <a:lnTo>
                    <a:pt x="98882" y="329641"/>
                  </a:lnTo>
                  <a:lnTo>
                    <a:pt x="230733" y="329641"/>
                  </a:lnTo>
                  <a:lnTo>
                    <a:pt x="269214" y="321868"/>
                  </a:lnTo>
                  <a:lnTo>
                    <a:pt x="300659" y="300672"/>
                  </a:lnTo>
                  <a:lnTo>
                    <a:pt x="321856" y="269240"/>
                  </a:lnTo>
                  <a:lnTo>
                    <a:pt x="329628" y="230746"/>
                  </a:lnTo>
                  <a:lnTo>
                    <a:pt x="329628" y="98894"/>
                  </a:lnTo>
                  <a:close/>
                </a:path>
                <a:path w="1731010" h="330200">
                  <a:moveTo>
                    <a:pt x="1445653" y="278104"/>
                  </a:moveTo>
                  <a:lnTo>
                    <a:pt x="1445641" y="275018"/>
                  </a:lnTo>
                  <a:lnTo>
                    <a:pt x="1445628" y="277241"/>
                  </a:lnTo>
                  <a:lnTo>
                    <a:pt x="1445653" y="278104"/>
                  </a:lnTo>
                  <a:close/>
                </a:path>
                <a:path w="1731010" h="330200">
                  <a:moveTo>
                    <a:pt x="1730527" y="280517"/>
                  </a:moveTo>
                  <a:lnTo>
                    <a:pt x="1730502" y="281025"/>
                  </a:lnTo>
                  <a:lnTo>
                    <a:pt x="1730362" y="274408"/>
                  </a:lnTo>
                  <a:lnTo>
                    <a:pt x="1726374" y="219290"/>
                  </a:lnTo>
                  <a:lnTo>
                    <a:pt x="1712379" y="182753"/>
                  </a:lnTo>
                  <a:lnTo>
                    <a:pt x="1682127" y="159766"/>
                  </a:lnTo>
                  <a:lnTo>
                    <a:pt x="1629384" y="145275"/>
                  </a:lnTo>
                  <a:lnTo>
                    <a:pt x="1621764" y="154406"/>
                  </a:lnTo>
                  <a:lnTo>
                    <a:pt x="1614932" y="159092"/>
                  </a:lnTo>
                  <a:lnTo>
                    <a:pt x="1604987" y="160820"/>
                  </a:lnTo>
                  <a:lnTo>
                    <a:pt x="1588096" y="161074"/>
                  </a:lnTo>
                  <a:lnTo>
                    <a:pt x="1569453" y="158610"/>
                  </a:lnTo>
                  <a:lnTo>
                    <a:pt x="1556613" y="153174"/>
                  </a:lnTo>
                  <a:lnTo>
                    <a:pt x="1549184" y="147739"/>
                  </a:lnTo>
                  <a:lnTo>
                    <a:pt x="1546796" y="145275"/>
                  </a:lnTo>
                  <a:lnTo>
                    <a:pt x="1494497" y="159575"/>
                  </a:lnTo>
                  <a:lnTo>
                    <a:pt x="1464271" y="182130"/>
                  </a:lnTo>
                  <a:lnTo>
                    <a:pt x="1450060" y="217830"/>
                  </a:lnTo>
                  <a:lnTo>
                    <a:pt x="1445869" y="271551"/>
                  </a:lnTo>
                  <a:lnTo>
                    <a:pt x="1445679" y="278917"/>
                  </a:lnTo>
                  <a:lnTo>
                    <a:pt x="1445653" y="278104"/>
                  </a:lnTo>
                  <a:lnTo>
                    <a:pt x="1479194" y="324358"/>
                  </a:lnTo>
                  <a:lnTo>
                    <a:pt x="1517548" y="328980"/>
                  </a:lnTo>
                  <a:lnTo>
                    <a:pt x="1588096" y="329641"/>
                  </a:lnTo>
                  <a:lnTo>
                    <a:pt x="1661591" y="323037"/>
                  </a:lnTo>
                  <a:lnTo>
                    <a:pt x="1704848" y="308495"/>
                  </a:lnTo>
                  <a:lnTo>
                    <a:pt x="1725345" y="293966"/>
                  </a:lnTo>
                  <a:lnTo>
                    <a:pt x="1730514" y="287362"/>
                  </a:lnTo>
                  <a:lnTo>
                    <a:pt x="1730527" y="280517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63431" y="9374917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268554" y="0"/>
                  </a:lnTo>
                </a:path>
              </a:pathLst>
            </a:custGeom>
            <a:ln w="116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7715" y="9240636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4">
                  <a:moveTo>
                    <a:pt x="0" y="0"/>
                  </a:moveTo>
                  <a:lnTo>
                    <a:pt x="0" y="268554"/>
                  </a:lnTo>
                </a:path>
              </a:pathLst>
            </a:custGeom>
            <a:ln w="116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52313" y="7363319"/>
              <a:ext cx="4255770" cy="0"/>
            </a:xfrm>
            <a:custGeom>
              <a:avLst/>
              <a:gdLst/>
              <a:ahLst/>
              <a:cxnLst/>
              <a:rect l="l" t="t" r="r" b="b"/>
              <a:pathLst>
                <a:path w="4255770">
                  <a:moveTo>
                    <a:pt x="0" y="0"/>
                  </a:moveTo>
                  <a:lnTo>
                    <a:pt x="4255376" y="0"/>
                  </a:lnTo>
                </a:path>
              </a:pathLst>
            </a:custGeom>
            <a:ln w="13208">
              <a:solidFill>
                <a:srgbClr val="009F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Social</a:t>
            </a:r>
            <a:r>
              <a:rPr spc="-85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Media</a:t>
            </a:r>
            <a:r>
              <a:rPr spc="-85">
                <a:solidFill>
                  <a:srgbClr val="009FE3"/>
                </a:solidFill>
              </a:rPr>
              <a:t> </a:t>
            </a:r>
            <a:r>
              <a:rPr spc="-20">
                <a:solidFill>
                  <a:srgbClr val="009FE3"/>
                </a:solidFill>
              </a:rPr>
              <a:t>Post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5299" y="1564780"/>
            <a:ext cx="5624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Using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template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below,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write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brief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social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media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post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including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one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120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benefit</a:t>
            </a:r>
            <a:r>
              <a:rPr sz="120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one</a:t>
            </a:r>
            <a:r>
              <a:rPr sz="120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120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problem</a:t>
            </a:r>
            <a:r>
              <a:rPr sz="1200" b="1" spc="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120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buying</a:t>
            </a:r>
            <a:r>
              <a:rPr sz="120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ethical</a:t>
            </a:r>
            <a:r>
              <a:rPr sz="1200" b="1" spc="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products.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pc="-25"/>
              <a:t>78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35264" y="10300421"/>
            <a:ext cx="140970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2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Ethical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spending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52654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2:2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62D27-CA63-03A5-4CFD-6C3CB129CB14}"/>
              </a:ext>
            </a:extLst>
          </p:cNvPr>
          <p:cNvSpPr txBox="1"/>
          <p:nvPr/>
        </p:nvSpPr>
        <p:spPr>
          <a:xfrm>
            <a:off x="1830896" y="3083110"/>
            <a:ext cx="3952870" cy="4088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2:3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Social</a:t>
            </a:r>
            <a:r>
              <a:rPr spc="-85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Media</a:t>
            </a:r>
            <a:r>
              <a:rPr spc="-85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Template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48000" y="1871991"/>
            <a:ext cx="6264275" cy="5046980"/>
            <a:chOff x="648000" y="1871991"/>
            <a:chExt cx="6264275" cy="5046980"/>
          </a:xfrm>
        </p:grpSpPr>
        <p:sp>
          <p:nvSpPr>
            <p:cNvPr id="7" name="object 7"/>
            <p:cNvSpPr/>
            <p:nvPr/>
          </p:nvSpPr>
          <p:spPr>
            <a:xfrm>
              <a:off x="660351" y="1884342"/>
              <a:ext cx="6239510" cy="5022215"/>
            </a:xfrm>
            <a:custGeom>
              <a:avLst/>
              <a:gdLst/>
              <a:ahLst/>
              <a:cxnLst/>
              <a:rect l="l" t="t" r="r" b="b"/>
              <a:pathLst>
                <a:path w="6239509" h="502221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869522"/>
                  </a:lnTo>
                  <a:lnTo>
                    <a:pt x="7769" y="4917691"/>
                  </a:lnTo>
                  <a:lnTo>
                    <a:pt x="29405" y="4959526"/>
                  </a:lnTo>
                  <a:lnTo>
                    <a:pt x="62396" y="4992517"/>
                  </a:lnTo>
                  <a:lnTo>
                    <a:pt x="104231" y="5014152"/>
                  </a:lnTo>
                  <a:lnTo>
                    <a:pt x="152400" y="5021922"/>
                  </a:lnTo>
                  <a:lnTo>
                    <a:pt x="6086894" y="5021922"/>
                  </a:lnTo>
                  <a:lnTo>
                    <a:pt x="6135067" y="5014152"/>
                  </a:lnTo>
                  <a:lnTo>
                    <a:pt x="6176902" y="4992517"/>
                  </a:lnTo>
                  <a:lnTo>
                    <a:pt x="6209891" y="4959526"/>
                  </a:lnTo>
                  <a:lnTo>
                    <a:pt x="6231525" y="4917691"/>
                  </a:lnTo>
                  <a:lnTo>
                    <a:pt x="6239294" y="4869522"/>
                  </a:lnTo>
                  <a:lnTo>
                    <a:pt x="6239294" y="152400"/>
                  </a:lnTo>
                  <a:lnTo>
                    <a:pt x="6231525" y="104231"/>
                  </a:lnTo>
                  <a:lnTo>
                    <a:pt x="6209891" y="62396"/>
                  </a:lnTo>
                  <a:lnTo>
                    <a:pt x="6176902" y="29405"/>
                  </a:lnTo>
                  <a:lnTo>
                    <a:pt x="6135067" y="7769"/>
                  </a:lnTo>
                  <a:lnTo>
                    <a:pt x="6086894" y="0"/>
                  </a:lnTo>
                  <a:lnTo>
                    <a:pt x="152400" y="0"/>
                  </a:lnTo>
                  <a:close/>
                </a:path>
              </a:pathLst>
            </a:custGeom>
            <a:ln w="24701">
              <a:solidFill>
                <a:srgbClr val="00B1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613" y="2055404"/>
              <a:ext cx="922019" cy="922019"/>
            </a:xfrm>
            <a:custGeom>
              <a:avLst/>
              <a:gdLst/>
              <a:ahLst/>
              <a:cxnLst/>
              <a:rect l="l" t="t" r="r" b="b"/>
              <a:pathLst>
                <a:path w="922019" h="922019">
                  <a:moveTo>
                    <a:pt x="460984" y="921956"/>
                  </a:moveTo>
                  <a:lnTo>
                    <a:pt x="508117" y="919576"/>
                  </a:lnTo>
                  <a:lnTo>
                    <a:pt x="553889" y="912591"/>
                  </a:lnTo>
                  <a:lnTo>
                    <a:pt x="598068" y="901231"/>
                  </a:lnTo>
                  <a:lnTo>
                    <a:pt x="640421" y="885730"/>
                  </a:lnTo>
                  <a:lnTo>
                    <a:pt x="680718" y="866318"/>
                  </a:lnTo>
                  <a:lnTo>
                    <a:pt x="718726" y="843228"/>
                  </a:lnTo>
                  <a:lnTo>
                    <a:pt x="754214" y="816690"/>
                  </a:lnTo>
                  <a:lnTo>
                    <a:pt x="786950" y="786938"/>
                  </a:lnTo>
                  <a:lnTo>
                    <a:pt x="816703" y="754201"/>
                  </a:lnTo>
                  <a:lnTo>
                    <a:pt x="843240" y="718713"/>
                  </a:lnTo>
                  <a:lnTo>
                    <a:pt x="866331" y="680705"/>
                  </a:lnTo>
                  <a:lnTo>
                    <a:pt x="885743" y="640408"/>
                  </a:lnTo>
                  <a:lnTo>
                    <a:pt x="901244" y="598055"/>
                  </a:lnTo>
                  <a:lnTo>
                    <a:pt x="912603" y="553876"/>
                  </a:lnTo>
                  <a:lnTo>
                    <a:pt x="919589" y="508105"/>
                  </a:lnTo>
                  <a:lnTo>
                    <a:pt x="921969" y="460971"/>
                  </a:lnTo>
                  <a:lnTo>
                    <a:pt x="919589" y="413840"/>
                  </a:lnTo>
                  <a:lnTo>
                    <a:pt x="912603" y="368071"/>
                  </a:lnTo>
                  <a:lnTo>
                    <a:pt x="901244" y="323894"/>
                  </a:lnTo>
                  <a:lnTo>
                    <a:pt x="885743" y="281542"/>
                  </a:lnTo>
                  <a:lnTo>
                    <a:pt x="866331" y="241246"/>
                  </a:lnTo>
                  <a:lnTo>
                    <a:pt x="843240" y="203239"/>
                  </a:lnTo>
                  <a:lnTo>
                    <a:pt x="816703" y="167752"/>
                  </a:lnTo>
                  <a:lnTo>
                    <a:pt x="786950" y="135016"/>
                  </a:lnTo>
                  <a:lnTo>
                    <a:pt x="754214" y="105264"/>
                  </a:lnTo>
                  <a:lnTo>
                    <a:pt x="718726" y="78727"/>
                  </a:lnTo>
                  <a:lnTo>
                    <a:pt x="680718" y="55637"/>
                  </a:lnTo>
                  <a:lnTo>
                    <a:pt x="640421" y="36225"/>
                  </a:lnTo>
                  <a:lnTo>
                    <a:pt x="598068" y="20724"/>
                  </a:lnTo>
                  <a:lnTo>
                    <a:pt x="553889" y="9365"/>
                  </a:lnTo>
                  <a:lnTo>
                    <a:pt x="508117" y="2379"/>
                  </a:lnTo>
                  <a:lnTo>
                    <a:pt x="460984" y="0"/>
                  </a:lnTo>
                  <a:lnTo>
                    <a:pt x="413851" y="2379"/>
                  </a:lnTo>
                  <a:lnTo>
                    <a:pt x="368079" y="9365"/>
                  </a:lnTo>
                  <a:lnTo>
                    <a:pt x="323901" y="20724"/>
                  </a:lnTo>
                  <a:lnTo>
                    <a:pt x="281547" y="36225"/>
                  </a:lnTo>
                  <a:lnTo>
                    <a:pt x="241251" y="55637"/>
                  </a:lnTo>
                  <a:lnTo>
                    <a:pt x="203242" y="78727"/>
                  </a:lnTo>
                  <a:lnTo>
                    <a:pt x="167754" y="105264"/>
                  </a:lnTo>
                  <a:lnTo>
                    <a:pt x="135018" y="135016"/>
                  </a:lnTo>
                  <a:lnTo>
                    <a:pt x="105265" y="167752"/>
                  </a:lnTo>
                  <a:lnTo>
                    <a:pt x="78728" y="203239"/>
                  </a:lnTo>
                  <a:lnTo>
                    <a:pt x="55637" y="241246"/>
                  </a:lnTo>
                  <a:lnTo>
                    <a:pt x="36226" y="281542"/>
                  </a:lnTo>
                  <a:lnTo>
                    <a:pt x="20724" y="323894"/>
                  </a:lnTo>
                  <a:lnTo>
                    <a:pt x="9365" y="368071"/>
                  </a:lnTo>
                  <a:lnTo>
                    <a:pt x="2379" y="413840"/>
                  </a:lnTo>
                  <a:lnTo>
                    <a:pt x="0" y="460971"/>
                  </a:lnTo>
                  <a:lnTo>
                    <a:pt x="2379" y="508105"/>
                  </a:lnTo>
                  <a:lnTo>
                    <a:pt x="9365" y="553876"/>
                  </a:lnTo>
                  <a:lnTo>
                    <a:pt x="20724" y="598055"/>
                  </a:lnTo>
                  <a:lnTo>
                    <a:pt x="36226" y="640408"/>
                  </a:lnTo>
                  <a:lnTo>
                    <a:pt x="55637" y="680705"/>
                  </a:lnTo>
                  <a:lnTo>
                    <a:pt x="78728" y="718713"/>
                  </a:lnTo>
                  <a:lnTo>
                    <a:pt x="105265" y="754201"/>
                  </a:lnTo>
                  <a:lnTo>
                    <a:pt x="135018" y="786938"/>
                  </a:lnTo>
                  <a:lnTo>
                    <a:pt x="167754" y="816690"/>
                  </a:lnTo>
                  <a:lnTo>
                    <a:pt x="203242" y="843228"/>
                  </a:lnTo>
                  <a:lnTo>
                    <a:pt x="241251" y="866318"/>
                  </a:lnTo>
                  <a:lnTo>
                    <a:pt x="281547" y="885730"/>
                  </a:lnTo>
                  <a:lnTo>
                    <a:pt x="323901" y="901231"/>
                  </a:lnTo>
                  <a:lnTo>
                    <a:pt x="368079" y="912591"/>
                  </a:lnTo>
                  <a:lnTo>
                    <a:pt x="413851" y="919576"/>
                  </a:lnTo>
                  <a:lnTo>
                    <a:pt x="460984" y="921956"/>
                  </a:lnTo>
                  <a:close/>
                </a:path>
              </a:pathLst>
            </a:custGeom>
            <a:ln w="12357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3998" y="3143998"/>
              <a:ext cx="5803265" cy="3550285"/>
            </a:xfrm>
            <a:custGeom>
              <a:avLst/>
              <a:gdLst/>
              <a:ahLst/>
              <a:cxnLst/>
              <a:rect l="l" t="t" r="r" b="b"/>
              <a:pathLst>
                <a:path w="5803265" h="3550284">
                  <a:moveTo>
                    <a:pt x="5628144" y="0"/>
                  </a:moveTo>
                  <a:lnTo>
                    <a:pt x="175056" y="0"/>
                  </a:lnTo>
                  <a:lnTo>
                    <a:pt x="128518" y="6252"/>
                  </a:lnTo>
                  <a:lnTo>
                    <a:pt x="86700" y="23899"/>
                  </a:lnTo>
                  <a:lnTo>
                    <a:pt x="51271" y="51269"/>
                  </a:lnTo>
                  <a:lnTo>
                    <a:pt x="23899" y="86696"/>
                  </a:lnTo>
                  <a:lnTo>
                    <a:pt x="6252" y="128511"/>
                  </a:lnTo>
                  <a:lnTo>
                    <a:pt x="0" y="175044"/>
                  </a:lnTo>
                  <a:lnTo>
                    <a:pt x="0" y="3375063"/>
                  </a:lnTo>
                  <a:lnTo>
                    <a:pt x="6252" y="3421597"/>
                  </a:lnTo>
                  <a:lnTo>
                    <a:pt x="23899" y="3463413"/>
                  </a:lnTo>
                  <a:lnTo>
                    <a:pt x="51271" y="3498843"/>
                  </a:lnTo>
                  <a:lnTo>
                    <a:pt x="86700" y="3526217"/>
                  </a:lnTo>
                  <a:lnTo>
                    <a:pt x="128518" y="3543866"/>
                  </a:lnTo>
                  <a:lnTo>
                    <a:pt x="175056" y="3550119"/>
                  </a:lnTo>
                  <a:lnTo>
                    <a:pt x="5628144" y="3550119"/>
                  </a:lnTo>
                  <a:lnTo>
                    <a:pt x="5674683" y="3543866"/>
                  </a:lnTo>
                  <a:lnTo>
                    <a:pt x="5716500" y="3526217"/>
                  </a:lnTo>
                  <a:lnTo>
                    <a:pt x="5751930" y="3498843"/>
                  </a:lnTo>
                  <a:lnTo>
                    <a:pt x="5779301" y="3463413"/>
                  </a:lnTo>
                  <a:lnTo>
                    <a:pt x="5796948" y="3421597"/>
                  </a:lnTo>
                  <a:lnTo>
                    <a:pt x="5803201" y="3375063"/>
                  </a:lnTo>
                  <a:lnTo>
                    <a:pt x="5803201" y="175044"/>
                  </a:lnTo>
                  <a:lnTo>
                    <a:pt x="5796948" y="128511"/>
                  </a:lnTo>
                  <a:lnTo>
                    <a:pt x="5779301" y="86696"/>
                  </a:lnTo>
                  <a:lnTo>
                    <a:pt x="5751930" y="51269"/>
                  </a:lnTo>
                  <a:lnTo>
                    <a:pt x="5716500" y="23899"/>
                  </a:lnTo>
                  <a:lnTo>
                    <a:pt x="5674683" y="6252"/>
                  </a:lnTo>
                  <a:lnTo>
                    <a:pt x="562814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49337" y="10281574"/>
            <a:ext cx="145415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84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5264" y="10300421"/>
            <a:ext cx="131508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4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Why do I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buy?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52654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2:3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D1DB7F-BCA6-AF74-FD6B-7AE63324D51F}"/>
              </a:ext>
            </a:extLst>
          </p:cNvPr>
          <p:cNvSpPr txBox="1"/>
          <p:nvPr/>
        </p:nvSpPr>
        <p:spPr>
          <a:xfrm>
            <a:off x="1086854" y="3302575"/>
            <a:ext cx="5432891" cy="3232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73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2:4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>
                <a:solidFill>
                  <a:srgbClr val="009FE3"/>
                </a:solidFill>
              </a:rPr>
              <a:t>Gambling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2184" y="1835975"/>
            <a:ext cx="2999816" cy="24664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2184" y="4610735"/>
            <a:ext cx="2999816" cy="24664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2184" y="7385532"/>
            <a:ext cx="2999816" cy="24664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004" y="1835975"/>
            <a:ext cx="2999816" cy="24664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004" y="4610735"/>
            <a:ext cx="2999816" cy="24664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8004" y="7385532"/>
            <a:ext cx="2999816" cy="246647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84945" y="51096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ONE</a:t>
            </a:r>
            <a:r>
              <a:rPr sz="1200" b="1" spc="-5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2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2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0626" y="10281574"/>
            <a:ext cx="142875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88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264" y="10300421"/>
            <a:ext cx="114744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Gambling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45262" y="10300421"/>
            <a:ext cx="163512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2:4</a:t>
            </a:r>
            <a:r>
              <a:rPr sz="600" b="1" spc="1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73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2:4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99" y="1198160"/>
            <a:ext cx="36468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Case</a:t>
            </a:r>
            <a:r>
              <a:rPr sz="1800" b="1" spc="-25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Study</a:t>
            </a:r>
            <a:r>
              <a:rPr sz="1800" b="1" spc="-25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One:</a:t>
            </a:r>
            <a:r>
              <a:rPr sz="1800" b="1" spc="-20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8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Rosie’s</a:t>
            </a:r>
            <a:r>
              <a:rPr sz="1800" b="1" spc="-25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800" b="1" spc="-10" dirty="0">
                <a:solidFill>
                  <a:srgbClr val="13303C"/>
                </a:solidFill>
                <a:latin typeface="Montserrat ExtraBold"/>
                <a:cs typeface="Montserrat ExtraBold"/>
              </a:rPr>
              <a:t>Story</a:t>
            </a:r>
            <a:endParaRPr sz="1800" dirty="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004" y="1639131"/>
            <a:ext cx="6264275" cy="5023178"/>
          </a:xfrm>
          <a:custGeom>
            <a:avLst/>
            <a:gdLst/>
            <a:ahLst/>
            <a:cxnLst/>
            <a:rect l="l" t="t" r="r" b="b"/>
            <a:pathLst>
              <a:path w="6264275" h="2538095">
                <a:moveTo>
                  <a:pt x="6263995" y="0"/>
                </a:moveTo>
                <a:lnTo>
                  <a:pt x="0" y="0"/>
                </a:lnTo>
                <a:lnTo>
                  <a:pt x="0" y="2538006"/>
                </a:lnTo>
                <a:lnTo>
                  <a:pt x="6263995" y="2538006"/>
                </a:lnTo>
                <a:lnTo>
                  <a:pt x="6263995" y="0"/>
                </a:lnTo>
                <a:close/>
              </a:path>
            </a:pathLst>
          </a:custGeom>
          <a:solidFill>
            <a:srgbClr val="EAF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1289" y="3860996"/>
            <a:ext cx="2371330" cy="281370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771799" y="1761965"/>
            <a:ext cx="3025544" cy="128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9FE3"/>
                </a:solidFill>
                <a:latin typeface="Montserrat ExtraBold"/>
                <a:cs typeface="Montserrat ExtraBold"/>
              </a:rPr>
              <a:t>Questions</a:t>
            </a:r>
            <a:endParaRPr sz="1200" dirty="0">
              <a:latin typeface="Montserrat ExtraBold"/>
              <a:cs typeface="Montserrat ExtraBold"/>
            </a:endParaRPr>
          </a:p>
          <a:p>
            <a:pPr marL="120650" marR="305435" indent="-108585">
              <a:lnSpc>
                <a:spcPct val="120300"/>
              </a:lnSpc>
              <a:spcBef>
                <a:spcPts val="525"/>
              </a:spcBef>
              <a:buAutoNum type="arabicParenR"/>
              <a:tabLst>
                <a:tab pos="120650" algn="l"/>
                <a:tab pos="129539" algn="l"/>
              </a:tabLst>
            </a:pP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	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How</a:t>
            </a:r>
            <a:r>
              <a:rPr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is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Rosie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taking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risks?</a:t>
            </a:r>
            <a:endParaRPr sz="1200" dirty="0">
              <a:latin typeface="Montserrat"/>
              <a:cs typeface="Montserrat"/>
            </a:endParaRPr>
          </a:p>
          <a:p>
            <a:pPr marL="120650" marR="17145" indent="-108585">
              <a:lnSpc>
                <a:spcPct val="120300"/>
              </a:lnSpc>
              <a:spcBef>
                <a:spcPts val="570"/>
              </a:spcBef>
              <a:buAutoNum type="arabicParenR"/>
              <a:tabLst>
                <a:tab pos="120650" algn="l"/>
                <a:tab pos="151765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How</a:t>
            </a:r>
            <a:r>
              <a:rPr sz="12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could</a:t>
            </a:r>
            <a:r>
              <a:rPr sz="1200" b="1" spc="-20" dirty="0">
                <a:solidFill>
                  <a:srgbClr val="13303C"/>
                </a:solidFill>
                <a:latin typeface="Montserrat"/>
                <a:cs typeface="Montserrat"/>
              </a:rPr>
              <a:t> this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affect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her</a:t>
            </a:r>
            <a:r>
              <a:rPr sz="1200" b="1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family?</a:t>
            </a:r>
            <a:endParaRPr sz="1200" dirty="0">
              <a:latin typeface="Montserrat"/>
              <a:cs typeface="Montserrat"/>
            </a:endParaRPr>
          </a:p>
          <a:p>
            <a:pPr marL="153035" marR="5080" indent="-140970">
              <a:lnSpc>
                <a:spcPct val="120300"/>
              </a:lnSpc>
              <a:spcBef>
                <a:spcPts val="565"/>
              </a:spcBef>
              <a:buAutoNum type="arabicParenR"/>
              <a:tabLst>
                <a:tab pos="153035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Should</a:t>
            </a:r>
            <a:r>
              <a:rPr sz="1200" b="1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Rosie</a:t>
            </a:r>
            <a:r>
              <a:rPr sz="1200" b="1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 dirty="0">
                <a:solidFill>
                  <a:srgbClr val="13303C"/>
                </a:solidFill>
                <a:latin typeface="Montserrat"/>
                <a:cs typeface="Montserrat"/>
              </a:rPr>
              <a:t>buy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more</a:t>
            </a:r>
            <a:r>
              <a:rPr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scratch 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 </a:t>
            </a:r>
            <a:b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</a:b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cards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in</a:t>
            </a:r>
            <a:r>
              <a:rPr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future?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0948" y="6666958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38100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8300" y="1752692"/>
            <a:ext cx="2738120" cy="2211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Lately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</a:t>
            </a:r>
            <a:r>
              <a:rPr sz="12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have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been</a:t>
            </a:r>
            <a:r>
              <a:rPr sz="12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buying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2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lot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of</a:t>
            </a:r>
            <a:r>
              <a:rPr sz="12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scratch 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cards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2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different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types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of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lottery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tickets.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It</a:t>
            </a:r>
            <a:r>
              <a:rPr sz="12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started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after</a:t>
            </a:r>
            <a:r>
              <a:rPr sz="12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 finished the</a:t>
            </a:r>
            <a:r>
              <a:rPr sz="12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grocery shopping and I</a:t>
            </a:r>
            <a:r>
              <a:rPr sz="12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had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little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left-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over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change.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So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decided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buy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3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scratch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cards,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won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£15.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was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delighted!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But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then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next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time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I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went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shopping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I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 bought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7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scratch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cards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2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only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 Medium"/>
                <a:cs typeface="Montserrat Medium"/>
              </a:rPr>
              <a:t>won</a:t>
            </a:r>
            <a:r>
              <a:rPr sz="12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£8.</a:t>
            </a:r>
            <a:endParaRPr sz="1200" dirty="0">
              <a:latin typeface="Montserrat Medium"/>
              <a:cs typeface="Montserrat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300" y="4150720"/>
            <a:ext cx="2846705" cy="1768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However,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last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time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went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shopping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spent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all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my</a:t>
            </a:r>
            <a:r>
              <a:rPr sz="12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money on scratch cards and lottery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tickets.</a:t>
            </a:r>
            <a:endParaRPr sz="1200" dirty="0">
              <a:latin typeface="Montserrat"/>
              <a:cs typeface="Montserrat"/>
            </a:endParaRPr>
          </a:p>
          <a:p>
            <a:pPr marL="12700" marR="92710">
              <a:lnSpc>
                <a:spcPct val="120300"/>
              </a:lnSpc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did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not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even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buy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food!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When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got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home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and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added up all of the money I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had won, it came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to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less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than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had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spent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on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scratch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cards</a:t>
            </a:r>
            <a:r>
              <a:rPr sz="12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in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the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first</a:t>
            </a:r>
            <a:r>
              <a:rPr sz="1200" spc="7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place.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51649" y="10281574"/>
            <a:ext cx="140970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89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5264" y="10300421"/>
            <a:ext cx="114744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Gambling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45262" y="10300421"/>
            <a:ext cx="163512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2:4</a:t>
            </a:r>
            <a:r>
              <a:rPr sz="600" b="1" spc="1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6" name="PPT Slide 41 Part B">
            <a:hlinkClick r:id="" action="ppaction://media"/>
            <a:extLst>
              <a:ext uri="{FF2B5EF4-FFF2-40B4-BE49-F238E27FC236}">
                <a16:creationId xmlns:a16="http://schemas.microsoft.com/office/drawing/2014/main" id="{096F4385-BE92-8028-248C-6C8B39F07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8092" y="2931398"/>
            <a:ext cx="617724" cy="617724"/>
          </a:xfrm>
          <a:prstGeom prst="rect">
            <a:avLst/>
          </a:prstGeom>
        </p:spPr>
      </p:pic>
      <p:pic>
        <p:nvPicPr>
          <p:cNvPr id="7" name="PPT Slide 41 Part A">
            <a:hlinkClick r:id="" action="ppaction://media"/>
            <a:extLst>
              <a:ext uri="{FF2B5EF4-FFF2-40B4-BE49-F238E27FC236}">
                <a16:creationId xmlns:a16="http://schemas.microsoft.com/office/drawing/2014/main" id="{3481EEE0-14F9-E238-1A4D-E0E620A8A0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2000" y="3660151"/>
            <a:ext cx="607960" cy="6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73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2:4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99" y="1198160"/>
            <a:ext cx="48336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Case</a:t>
            </a:r>
            <a:r>
              <a:rPr sz="1800" b="1" spc="-25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Study</a:t>
            </a:r>
            <a:r>
              <a:rPr sz="1800" b="1" spc="-25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lang="en-GB"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:</a:t>
            </a:r>
            <a:r>
              <a:rPr sz="1800" b="1" spc="-20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lang="en-GB" sz="18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Abdul</a:t>
            </a:r>
            <a:r>
              <a:rPr sz="18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’s</a:t>
            </a:r>
            <a:r>
              <a:rPr sz="1800" b="1" spc="-25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800" b="1" spc="-10" dirty="0">
                <a:solidFill>
                  <a:srgbClr val="13303C"/>
                </a:solidFill>
                <a:latin typeface="Montserrat ExtraBold"/>
                <a:cs typeface="Montserrat ExtraBold"/>
              </a:rPr>
              <a:t>Story</a:t>
            </a:r>
            <a:endParaRPr sz="1800" dirty="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004" y="1639131"/>
            <a:ext cx="6264275" cy="5023178"/>
          </a:xfrm>
          <a:custGeom>
            <a:avLst/>
            <a:gdLst/>
            <a:ahLst/>
            <a:cxnLst/>
            <a:rect l="l" t="t" r="r" b="b"/>
            <a:pathLst>
              <a:path w="6264275" h="2538095">
                <a:moveTo>
                  <a:pt x="6263995" y="0"/>
                </a:moveTo>
                <a:lnTo>
                  <a:pt x="0" y="0"/>
                </a:lnTo>
                <a:lnTo>
                  <a:pt x="0" y="2538006"/>
                </a:lnTo>
                <a:lnTo>
                  <a:pt x="6263995" y="2538006"/>
                </a:lnTo>
                <a:lnTo>
                  <a:pt x="6263995" y="0"/>
                </a:lnTo>
                <a:close/>
              </a:path>
            </a:pathLst>
          </a:custGeom>
          <a:solidFill>
            <a:srgbClr val="EAF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71798" y="1761965"/>
            <a:ext cx="3280777" cy="2273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 spc="-10" dirty="0">
                <a:solidFill>
                  <a:srgbClr val="009FE3"/>
                </a:solidFill>
                <a:latin typeface="Montserrat ExtraBold"/>
                <a:cs typeface="Montserrat ExtraBold"/>
              </a:rPr>
              <a:t>Questions</a:t>
            </a:r>
            <a:endParaRPr lang="en-GB" sz="1200" dirty="0">
              <a:latin typeface="Montserrat ExtraBold"/>
              <a:cs typeface="Montserrat ExtraBold"/>
            </a:endParaRPr>
          </a:p>
          <a:p>
            <a:pPr marL="120650" marR="305435" indent="-108585">
              <a:lnSpc>
                <a:spcPct val="120300"/>
              </a:lnSpc>
              <a:spcBef>
                <a:spcPts val="525"/>
              </a:spcBef>
              <a:buAutoNum type="arabicParenR"/>
              <a:tabLst>
                <a:tab pos="120650" algn="l"/>
                <a:tab pos="129539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Is Abdul gambling? </a:t>
            </a:r>
            <a:b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</a:b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Why do you think this?</a:t>
            </a:r>
          </a:p>
          <a:p>
            <a:pPr marL="120650" marR="305435" indent="-108585">
              <a:lnSpc>
                <a:spcPct val="120300"/>
              </a:lnSpc>
              <a:spcBef>
                <a:spcPts val="525"/>
              </a:spcBef>
              <a:buAutoNum type="arabicParenR"/>
              <a:tabLst>
                <a:tab pos="120650" algn="l"/>
                <a:tab pos="129539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What are the danger of in-game    </a:t>
            </a:r>
            <a:b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</a:b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 purchases?</a:t>
            </a:r>
          </a:p>
          <a:p>
            <a:pPr marL="120650" marR="305435" indent="-108585">
              <a:lnSpc>
                <a:spcPct val="120300"/>
              </a:lnSpc>
              <a:spcBef>
                <a:spcPts val="525"/>
              </a:spcBef>
              <a:buAutoNum type="arabicParenR"/>
              <a:tabLst>
                <a:tab pos="120650" algn="l"/>
                <a:tab pos="129539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What should he do now?</a:t>
            </a:r>
          </a:p>
          <a:p>
            <a:pPr marL="120650" marR="305435" indent="-108585">
              <a:lnSpc>
                <a:spcPct val="120300"/>
              </a:lnSpc>
              <a:spcBef>
                <a:spcPts val="525"/>
              </a:spcBef>
              <a:buAutoNum type="arabicParenR"/>
              <a:tabLst>
                <a:tab pos="120650" algn="l"/>
                <a:tab pos="129539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What other ways do online games encourage you to spend money?</a:t>
            </a:r>
          </a:p>
          <a:p>
            <a:pPr marL="120650" marR="305435" indent="-108585">
              <a:lnSpc>
                <a:spcPct val="120300"/>
              </a:lnSpc>
              <a:spcBef>
                <a:spcPts val="525"/>
              </a:spcBef>
              <a:buAutoNum type="arabicParenR"/>
              <a:tabLst>
                <a:tab pos="120650" algn="l"/>
                <a:tab pos="129539" algn="l"/>
              </a:tabLst>
            </a:pPr>
            <a:endParaRPr lang="en-GB" sz="1200" b="1" dirty="0">
              <a:solidFill>
                <a:srgbClr val="13303C"/>
              </a:solidFill>
              <a:latin typeface="Montserrat"/>
              <a:cs typeface="Montserra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0948" y="6666958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38100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8300" y="1752692"/>
            <a:ext cx="2738120" cy="1337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lang="en-GB" sz="1200" dirty="0">
                <a:solidFill>
                  <a:srgbClr val="13303C"/>
                </a:solidFill>
                <a:latin typeface="Montserrat Medium"/>
                <a:cs typeface="Montserrat Medium"/>
              </a:rPr>
              <a:t>I love playing football video games and that is why I spent some of my birthday money on buying a random player pack to try and win my favourite player.</a:t>
            </a:r>
          </a:p>
          <a:p>
            <a:pPr marL="12700" marR="5080">
              <a:lnSpc>
                <a:spcPct val="120300"/>
              </a:lnSpc>
              <a:spcBef>
                <a:spcPts val="100"/>
              </a:spcBef>
            </a:pPr>
            <a:endParaRPr lang="en-GB" sz="1200" dirty="0">
              <a:solidFill>
                <a:srgbClr val="13303C"/>
              </a:solidFill>
              <a:latin typeface="Montserrat Medium"/>
              <a:cs typeface="Montserrat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300" y="3204120"/>
            <a:ext cx="2846705" cy="2224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lang="en-GB" sz="1200" dirty="0">
                <a:solidFill>
                  <a:srgbClr val="13303C"/>
                </a:solidFill>
                <a:latin typeface="Montserrat"/>
                <a:cs typeface="Montserrat"/>
              </a:rPr>
              <a:t>Sadly, I didn’t get him. So, I decided to spend a bit more of my birthday money to try and get him again. I did not. I was talking to my friend about the game and he told me he got him first time. So, I spent the rest of my birthday money trying but still didn’t get him. I felt upset as I had wasted all my birthday money.</a:t>
            </a:r>
          </a:p>
          <a:p>
            <a:pPr marL="12700" marR="5080">
              <a:lnSpc>
                <a:spcPct val="120300"/>
              </a:lnSpc>
              <a:spcBef>
                <a:spcPts val="100"/>
              </a:spcBef>
            </a:pPr>
            <a:endParaRPr lang="en-GB" sz="1200" dirty="0">
              <a:solidFill>
                <a:srgbClr val="13303C"/>
              </a:solidFill>
              <a:latin typeface="Montserrat"/>
              <a:cs typeface="Montserra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51649" y="10281574"/>
            <a:ext cx="140970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89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5264" y="10300421"/>
            <a:ext cx="114744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Gambling</a:t>
            </a:r>
            <a:endParaRPr sz="600">
              <a:latin typeface="Montserrat"/>
              <a:cs typeface="Montserrat"/>
            </a:endParaRPr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4908F3D0-0185-F3CF-94A0-FFEE1B7C42F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29051" y="3886028"/>
            <a:ext cx="1963568" cy="277014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045262" y="10300421"/>
            <a:ext cx="163512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2:4</a:t>
            </a:r>
            <a:r>
              <a:rPr sz="600" b="1" spc="1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6" name="PPT Slide 42 Part A">
            <a:hlinkClick r:id="" action="ppaction://media"/>
            <a:extLst>
              <a:ext uri="{FF2B5EF4-FFF2-40B4-BE49-F238E27FC236}">
                <a16:creationId xmlns:a16="http://schemas.microsoft.com/office/drawing/2014/main" id="{3F4FDF73-8618-BEE9-5E4E-68863333B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76500" y="2625312"/>
            <a:ext cx="675810" cy="675810"/>
          </a:xfrm>
          <a:prstGeom prst="rect">
            <a:avLst/>
          </a:prstGeom>
        </p:spPr>
      </p:pic>
      <p:pic>
        <p:nvPicPr>
          <p:cNvPr id="8" name="Slide 42 Part B">
            <a:hlinkClick r:id="" action="ppaction://media"/>
            <a:extLst>
              <a:ext uri="{FF2B5EF4-FFF2-40B4-BE49-F238E27FC236}">
                <a16:creationId xmlns:a16="http://schemas.microsoft.com/office/drawing/2014/main" id="{55D8CAAE-44C0-5B74-14A2-FE8FEE94E2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4966" y="3806463"/>
            <a:ext cx="688514" cy="6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8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73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2:4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99" y="1198160"/>
            <a:ext cx="48336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Case</a:t>
            </a:r>
            <a:r>
              <a:rPr sz="1800" b="1" spc="-25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Study</a:t>
            </a:r>
            <a:r>
              <a:rPr sz="1800" b="1" spc="-25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lang="en-GB"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8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:</a:t>
            </a:r>
            <a:r>
              <a:rPr sz="1800" b="1" spc="-20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lang="en-GB" sz="18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Sara</a:t>
            </a:r>
            <a:r>
              <a:rPr sz="1800" b="1" dirty="0">
                <a:solidFill>
                  <a:srgbClr val="13303C"/>
                </a:solidFill>
                <a:latin typeface="Montserrat ExtraBold"/>
                <a:cs typeface="Montserrat ExtraBold"/>
              </a:rPr>
              <a:t>’s</a:t>
            </a:r>
            <a:r>
              <a:rPr sz="1800" b="1" spc="-25" dirty="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800" b="1" spc="-10" dirty="0">
                <a:solidFill>
                  <a:srgbClr val="13303C"/>
                </a:solidFill>
                <a:latin typeface="Montserrat ExtraBold"/>
                <a:cs typeface="Montserrat ExtraBold"/>
              </a:rPr>
              <a:t>Story</a:t>
            </a:r>
            <a:endParaRPr sz="1800" dirty="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004" y="1639131"/>
            <a:ext cx="6264275" cy="5023178"/>
          </a:xfrm>
          <a:custGeom>
            <a:avLst/>
            <a:gdLst/>
            <a:ahLst/>
            <a:cxnLst/>
            <a:rect l="l" t="t" r="r" b="b"/>
            <a:pathLst>
              <a:path w="6264275" h="2538095">
                <a:moveTo>
                  <a:pt x="6263995" y="0"/>
                </a:moveTo>
                <a:lnTo>
                  <a:pt x="0" y="0"/>
                </a:lnTo>
                <a:lnTo>
                  <a:pt x="0" y="2538006"/>
                </a:lnTo>
                <a:lnTo>
                  <a:pt x="6263995" y="2538006"/>
                </a:lnTo>
                <a:lnTo>
                  <a:pt x="6263995" y="0"/>
                </a:lnTo>
                <a:close/>
              </a:path>
            </a:pathLst>
          </a:custGeom>
          <a:solidFill>
            <a:srgbClr val="EAF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71798" y="1761965"/>
            <a:ext cx="3280777" cy="2107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200" b="1" spc="-10" dirty="0">
                <a:solidFill>
                  <a:srgbClr val="009FE3"/>
                </a:solidFill>
                <a:latin typeface="Montserrat ExtraBold"/>
                <a:cs typeface="Montserrat ExtraBold"/>
              </a:rPr>
              <a:t>Questions</a:t>
            </a:r>
            <a:endParaRPr lang="en-GB" sz="1200" dirty="0">
              <a:latin typeface="Montserrat ExtraBold"/>
              <a:cs typeface="Montserrat ExtraBold"/>
            </a:endParaRPr>
          </a:p>
          <a:p>
            <a:pPr marL="120650" marR="379095" indent="-108585">
              <a:lnSpc>
                <a:spcPct val="129700"/>
              </a:lnSpc>
              <a:spcBef>
                <a:spcPts val="525"/>
              </a:spcBef>
              <a:buAutoNum type="arabicParenR"/>
              <a:tabLst>
                <a:tab pos="120650" algn="l"/>
                <a:tab pos="129539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	 Did</a:t>
            </a:r>
            <a:r>
              <a:rPr lang="en-GB"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Sara</a:t>
            </a:r>
            <a:r>
              <a:rPr lang="en-GB"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do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25" dirty="0">
                <a:solidFill>
                  <a:srgbClr val="13303C"/>
                </a:solidFill>
                <a:latin typeface="Montserrat"/>
                <a:cs typeface="Montserrat"/>
              </a:rPr>
              <a:t>the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sensible 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thing?</a:t>
            </a:r>
            <a:endParaRPr lang="en-GB" sz="1200" dirty="0">
              <a:latin typeface="Montserrat"/>
              <a:cs typeface="Montserrat"/>
            </a:endParaRPr>
          </a:p>
          <a:p>
            <a:pPr marL="151765" marR="34925" indent="-139700">
              <a:lnSpc>
                <a:spcPct val="129700"/>
              </a:lnSpc>
              <a:spcBef>
                <a:spcPts val="565"/>
              </a:spcBef>
              <a:buAutoNum type="arabicParenR"/>
              <a:tabLst>
                <a:tab pos="153035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Would</a:t>
            </a:r>
            <a:r>
              <a:rPr lang="en-GB" sz="1200" b="1" spc="-3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lang="en-GB" sz="1200" b="1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still</a:t>
            </a:r>
            <a:r>
              <a:rPr lang="en-GB" sz="1200" b="1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enter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lang="en-GB" sz="1200" b="1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lottery?</a:t>
            </a:r>
            <a:endParaRPr lang="en-GB" sz="1200" dirty="0">
              <a:latin typeface="Montserrat"/>
              <a:cs typeface="Montserrat"/>
            </a:endParaRPr>
          </a:p>
          <a:p>
            <a:pPr marL="153035">
              <a:lnSpc>
                <a:spcPct val="100000"/>
              </a:lnSpc>
              <a:spcBef>
                <a:spcPts val="320"/>
              </a:spcBef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Why?</a:t>
            </a:r>
            <a:r>
              <a:rPr lang="en-GB" sz="1200" b="1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Why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20" dirty="0">
                <a:solidFill>
                  <a:srgbClr val="13303C"/>
                </a:solidFill>
                <a:latin typeface="Montserrat"/>
                <a:cs typeface="Montserrat"/>
              </a:rPr>
              <a:t>not?</a:t>
            </a:r>
            <a:endParaRPr lang="en-GB" sz="1200" dirty="0">
              <a:latin typeface="Montserrat"/>
              <a:cs typeface="Montserrat"/>
            </a:endParaRPr>
          </a:p>
          <a:p>
            <a:pPr marL="153035" marR="5080" indent="-140970">
              <a:lnSpc>
                <a:spcPct val="129700"/>
              </a:lnSpc>
              <a:spcBef>
                <a:spcPts val="565"/>
              </a:spcBef>
              <a:buAutoNum type="arabicParenR" startAt="3"/>
              <a:tabLst>
                <a:tab pos="153035" algn="l"/>
              </a:tabLst>
            </a:pP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 Are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there</a:t>
            </a:r>
            <a:r>
              <a:rPr lang="en-GB" sz="1200" b="1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25" dirty="0">
                <a:solidFill>
                  <a:srgbClr val="13303C"/>
                </a:solidFill>
                <a:latin typeface="Montserrat"/>
                <a:cs typeface="Montserrat"/>
              </a:rPr>
              <a:t>any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benefits</a:t>
            </a:r>
            <a:r>
              <a:rPr lang="en-GB" sz="1200" b="1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lang="en-GB" sz="1200" b="1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playing </a:t>
            </a:r>
            <a:b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</a:b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the National</a:t>
            </a:r>
            <a:r>
              <a:rPr lang="en-GB" sz="1200" b="1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Lottery? </a:t>
            </a:r>
            <a:b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</a:b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If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so,</a:t>
            </a:r>
            <a:r>
              <a:rPr lang="en-GB" sz="1200" b="1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lang="en-GB" sz="1200" b="1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dirty="0">
                <a:solidFill>
                  <a:srgbClr val="13303C"/>
                </a:solidFill>
                <a:latin typeface="Montserrat"/>
                <a:cs typeface="Montserrat"/>
              </a:rPr>
              <a:t>are</a:t>
            </a:r>
            <a:r>
              <a:rPr lang="en-GB" sz="1200" b="1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lang="en-GB" sz="1200" b="1" spc="-20" dirty="0">
                <a:solidFill>
                  <a:srgbClr val="13303C"/>
                </a:solidFill>
                <a:latin typeface="Montserrat"/>
                <a:cs typeface="Montserrat"/>
              </a:rPr>
              <a:t>they?</a:t>
            </a:r>
            <a:endParaRPr lang="en-GB" sz="1200" dirty="0">
              <a:latin typeface="Montserrat"/>
              <a:cs typeface="Montserrat"/>
            </a:endParaRPr>
          </a:p>
          <a:p>
            <a:pPr marL="120650" marR="305435" indent="-108585">
              <a:lnSpc>
                <a:spcPct val="120300"/>
              </a:lnSpc>
              <a:spcBef>
                <a:spcPts val="525"/>
              </a:spcBef>
              <a:buAutoNum type="arabicParenR"/>
              <a:tabLst>
                <a:tab pos="120650" algn="l"/>
                <a:tab pos="129539" algn="l"/>
              </a:tabLst>
            </a:pPr>
            <a:endParaRPr lang="en-GB" sz="1200" b="1" dirty="0">
              <a:solidFill>
                <a:srgbClr val="13303C"/>
              </a:solidFill>
              <a:latin typeface="Montserrat"/>
              <a:cs typeface="Montserra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0948" y="6666958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38100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8300" y="1752692"/>
            <a:ext cx="2738120" cy="2458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lang="en-GB" sz="1200" dirty="0">
                <a:solidFill>
                  <a:srgbClr val="13303C"/>
                </a:solidFill>
                <a:latin typeface="Montserrat Medium"/>
                <a:cs typeface="Montserrat Medium"/>
              </a:rPr>
              <a:t>My mum had just told me about the National Lottery. I did not know much about it so I decided to do a bit of research. Did you know that to win the jackpot, you only have a 1 in 45,057,474 chance? In fact you are 70 times more likely to win an Olympic gold medal than to win the jackpot!</a:t>
            </a:r>
          </a:p>
          <a:p>
            <a:pPr marL="12700" marR="5080">
              <a:lnSpc>
                <a:spcPct val="120300"/>
              </a:lnSpc>
              <a:spcBef>
                <a:spcPts val="100"/>
              </a:spcBef>
            </a:pPr>
            <a:endParaRPr lang="en-GB" sz="1200" dirty="0">
              <a:solidFill>
                <a:srgbClr val="13303C"/>
              </a:solidFill>
              <a:latin typeface="Montserrat Medium"/>
              <a:cs typeface="Montserrat Medium"/>
            </a:endParaRPr>
          </a:p>
          <a:p>
            <a:pPr marL="12700" marR="5080">
              <a:lnSpc>
                <a:spcPct val="120300"/>
              </a:lnSpc>
              <a:spcBef>
                <a:spcPts val="100"/>
              </a:spcBef>
            </a:pPr>
            <a:endParaRPr lang="en-GB" sz="1200" dirty="0">
              <a:solidFill>
                <a:srgbClr val="13303C"/>
              </a:solidFill>
              <a:latin typeface="Montserrat Medium"/>
              <a:cs typeface="Montserrat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2829" y="4173785"/>
            <a:ext cx="2846705" cy="673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lang="en-GB" sz="1200" dirty="0">
                <a:solidFill>
                  <a:srgbClr val="13303C"/>
                </a:solidFill>
                <a:latin typeface="Montserrat"/>
                <a:cs typeface="Montserrat"/>
              </a:rPr>
              <a:t>Now, I am never entering the lottery and telling my mum about it!</a:t>
            </a:r>
          </a:p>
          <a:p>
            <a:pPr marL="12700" marR="5080">
              <a:lnSpc>
                <a:spcPct val="120300"/>
              </a:lnSpc>
              <a:spcBef>
                <a:spcPts val="100"/>
              </a:spcBef>
            </a:pPr>
            <a:endParaRPr lang="en-GB" sz="1200" dirty="0">
              <a:solidFill>
                <a:srgbClr val="13303C"/>
              </a:solidFill>
              <a:latin typeface="Montserrat"/>
              <a:cs typeface="Montserra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51649" y="10281574"/>
            <a:ext cx="140970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89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5264" y="10300421"/>
            <a:ext cx="114744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Gambling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45262" y="10300421"/>
            <a:ext cx="163512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2:4</a:t>
            </a:r>
            <a:r>
              <a:rPr sz="600" b="1" spc="1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6" name="object 16">
            <a:extLst>
              <a:ext uri="{FF2B5EF4-FFF2-40B4-BE49-F238E27FC236}">
                <a16:creationId xmlns:a16="http://schemas.microsoft.com/office/drawing/2014/main" id="{F35A2F7B-3F6D-E113-B489-7FDE3E66B11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5144" y="3903820"/>
            <a:ext cx="1572200" cy="2754595"/>
          </a:xfrm>
          <a:prstGeom prst="rect">
            <a:avLst/>
          </a:prstGeom>
        </p:spPr>
      </p:pic>
      <p:pic>
        <p:nvPicPr>
          <p:cNvPr id="7" name="PPT Slide 43 Part B">
            <a:hlinkClick r:id="" action="ppaction://media"/>
            <a:extLst>
              <a:ext uri="{FF2B5EF4-FFF2-40B4-BE49-F238E27FC236}">
                <a16:creationId xmlns:a16="http://schemas.microsoft.com/office/drawing/2014/main" id="{8D157A4F-0994-383D-2F97-BC93BA37A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6968" y="3697519"/>
            <a:ext cx="654686" cy="654686"/>
          </a:xfrm>
          <a:prstGeom prst="rect">
            <a:avLst/>
          </a:prstGeom>
        </p:spPr>
      </p:pic>
      <p:pic>
        <p:nvPicPr>
          <p:cNvPr id="8" name="PPT Slide 43 Part A">
            <a:hlinkClick r:id="" action="ppaction://media"/>
            <a:extLst>
              <a:ext uri="{FF2B5EF4-FFF2-40B4-BE49-F238E27FC236}">
                <a16:creationId xmlns:a16="http://schemas.microsoft.com/office/drawing/2014/main" id="{0CC8C960-33A0-05B9-E839-DD31E28F3E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0983" y="4654975"/>
            <a:ext cx="691726" cy="6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13937" y="2263514"/>
          <a:ext cx="6264275" cy="759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6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Personal</a:t>
                      </a:r>
                      <a:r>
                        <a:rPr sz="1400" b="1" spc="-5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Loan</a:t>
                      </a:r>
                      <a:endParaRPr sz="14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Credit</a:t>
                      </a:r>
                      <a:r>
                        <a:rPr sz="1400" b="1" spc="-4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Card</a:t>
                      </a:r>
                      <a:endParaRPr sz="14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469265">
                        <a:lnSpc>
                          <a:spcPct val="125000"/>
                        </a:lnSpc>
                        <a:spcBef>
                          <a:spcPts val="515"/>
                        </a:spcBef>
                      </a:pP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Mortgage</a:t>
                      </a:r>
                      <a:endParaRPr sz="14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Overdraft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78435">
                        <a:lnSpc>
                          <a:spcPct val="125000"/>
                        </a:lnSpc>
                        <a:spcBef>
                          <a:spcPts val="515"/>
                        </a:spcBef>
                      </a:pP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Hire</a:t>
                      </a:r>
                      <a:r>
                        <a:rPr sz="1400" b="1" spc="-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Purchase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Payday</a:t>
                      </a:r>
                      <a:r>
                        <a:rPr sz="1400" b="1" spc="-7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2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Loan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Loan</a:t>
                      </a:r>
                      <a:r>
                        <a:rPr sz="1400" b="1" spc="-3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2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Shark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2:5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Different</a:t>
            </a:r>
            <a:r>
              <a:rPr spc="-85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types</a:t>
            </a:r>
            <a:r>
              <a:rPr spc="-85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of</a:t>
            </a:r>
            <a:r>
              <a:rPr spc="-8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borrowing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99" y="1640064"/>
            <a:ext cx="29152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Match</a:t>
            </a:r>
            <a:r>
              <a:rPr sz="1400" b="1" spc="-3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the</a:t>
            </a:r>
            <a:r>
              <a:rPr sz="1400" b="1" spc="-3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term</a:t>
            </a:r>
            <a:r>
              <a:rPr sz="1400" b="1" spc="-3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to</a:t>
            </a:r>
            <a:r>
              <a:rPr sz="1400" b="1" spc="-3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explanation</a:t>
            </a:r>
            <a:endParaRPr sz="1400">
              <a:latin typeface="Montserrat ExtraBold"/>
              <a:cs typeface="Montserrat Extra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43325" y="1974738"/>
            <a:ext cx="337185" cy="202565"/>
          </a:xfrm>
          <a:custGeom>
            <a:avLst/>
            <a:gdLst/>
            <a:ahLst/>
            <a:cxnLst/>
            <a:rect l="l" t="t" r="r" b="b"/>
            <a:pathLst>
              <a:path w="337184" h="202564">
                <a:moveTo>
                  <a:pt x="36995" y="131267"/>
                </a:moveTo>
                <a:lnTo>
                  <a:pt x="23676" y="132152"/>
                </a:lnTo>
                <a:lnTo>
                  <a:pt x="12234" y="137167"/>
                </a:lnTo>
                <a:lnTo>
                  <a:pt x="3924" y="146224"/>
                </a:lnTo>
                <a:lnTo>
                  <a:pt x="0" y="159232"/>
                </a:lnTo>
                <a:lnTo>
                  <a:pt x="2166" y="174743"/>
                </a:lnTo>
                <a:lnTo>
                  <a:pt x="10333" y="188115"/>
                </a:lnTo>
                <a:lnTo>
                  <a:pt x="22797" y="197815"/>
                </a:lnTo>
                <a:lnTo>
                  <a:pt x="37858" y="202311"/>
                </a:lnTo>
                <a:lnTo>
                  <a:pt x="51730" y="201301"/>
                </a:lnTo>
                <a:lnTo>
                  <a:pt x="63296" y="195913"/>
                </a:lnTo>
                <a:lnTo>
                  <a:pt x="66680" y="192024"/>
                </a:lnTo>
                <a:lnTo>
                  <a:pt x="38760" y="192024"/>
                </a:lnTo>
                <a:lnTo>
                  <a:pt x="27776" y="188779"/>
                </a:lnTo>
                <a:lnTo>
                  <a:pt x="18489" y="181740"/>
                </a:lnTo>
                <a:lnTo>
                  <a:pt x="12305" y="171971"/>
                </a:lnTo>
                <a:lnTo>
                  <a:pt x="10629" y="160540"/>
                </a:lnTo>
                <a:lnTo>
                  <a:pt x="13299" y="152119"/>
                </a:lnTo>
                <a:lnTo>
                  <a:pt x="19019" y="145918"/>
                </a:lnTo>
                <a:lnTo>
                  <a:pt x="26819" y="142272"/>
                </a:lnTo>
                <a:lnTo>
                  <a:pt x="35725" y="141516"/>
                </a:lnTo>
                <a:lnTo>
                  <a:pt x="75446" y="141516"/>
                </a:lnTo>
                <a:lnTo>
                  <a:pt x="69474" y="140354"/>
                </a:lnTo>
                <a:lnTo>
                  <a:pt x="47811" y="133369"/>
                </a:lnTo>
                <a:lnTo>
                  <a:pt x="36995" y="131267"/>
                </a:lnTo>
                <a:close/>
              </a:path>
              <a:path w="337184" h="202564">
                <a:moveTo>
                  <a:pt x="256861" y="152119"/>
                </a:moveTo>
                <a:lnTo>
                  <a:pt x="76064" y="152119"/>
                </a:lnTo>
                <a:lnTo>
                  <a:pt x="93395" y="153631"/>
                </a:lnTo>
                <a:lnTo>
                  <a:pt x="146151" y="154152"/>
                </a:lnTo>
                <a:lnTo>
                  <a:pt x="179780" y="199567"/>
                </a:lnTo>
                <a:lnTo>
                  <a:pt x="214312" y="199567"/>
                </a:lnTo>
                <a:lnTo>
                  <a:pt x="182143" y="155067"/>
                </a:lnTo>
                <a:lnTo>
                  <a:pt x="256861" y="152119"/>
                </a:lnTo>
                <a:close/>
              </a:path>
              <a:path w="337184" h="202564">
                <a:moveTo>
                  <a:pt x="75446" y="141516"/>
                </a:moveTo>
                <a:lnTo>
                  <a:pt x="35725" y="141516"/>
                </a:lnTo>
                <a:lnTo>
                  <a:pt x="47270" y="144369"/>
                </a:lnTo>
                <a:lnTo>
                  <a:pt x="56707" y="150563"/>
                </a:lnTo>
                <a:lnTo>
                  <a:pt x="62812" y="159745"/>
                </a:lnTo>
                <a:lnTo>
                  <a:pt x="64363" y="171564"/>
                </a:lnTo>
                <a:lnTo>
                  <a:pt x="61634" y="180524"/>
                </a:lnTo>
                <a:lnTo>
                  <a:pt x="55829" y="187190"/>
                </a:lnTo>
                <a:lnTo>
                  <a:pt x="47890" y="191157"/>
                </a:lnTo>
                <a:lnTo>
                  <a:pt x="38760" y="192024"/>
                </a:lnTo>
                <a:lnTo>
                  <a:pt x="66680" y="192024"/>
                </a:lnTo>
                <a:lnTo>
                  <a:pt x="71520" y="186462"/>
                </a:lnTo>
                <a:lnTo>
                  <a:pt x="75361" y="173266"/>
                </a:lnTo>
                <a:lnTo>
                  <a:pt x="75755" y="168833"/>
                </a:lnTo>
                <a:lnTo>
                  <a:pt x="75539" y="166954"/>
                </a:lnTo>
                <a:lnTo>
                  <a:pt x="74828" y="162433"/>
                </a:lnTo>
                <a:lnTo>
                  <a:pt x="73939" y="155651"/>
                </a:lnTo>
                <a:lnTo>
                  <a:pt x="74601" y="152119"/>
                </a:lnTo>
                <a:lnTo>
                  <a:pt x="256861" y="152119"/>
                </a:lnTo>
                <a:lnTo>
                  <a:pt x="336981" y="148958"/>
                </a:lnTo>
                <a:lnTo>
                  <a:pt x="327884" y="142455"/>
                </a:lnTo>
                <a:lnTo>
                  <a:pt x="80276" y="142455"/>
                </a:lnTo>
                <a:lnTo>
                  <a:pt x="75446" y="141516"/>
                </a:lnTo>
                <a:close/>
              </a:path>
              <a:path w="337184" h="202564">
                <a:moveTo>
                  <a:pt x="58153" y="0"/>
                </a:moveTo>
                <a:lnTo>
                  <a:pt x="45682" y="1107"/>
                </a:lnTo>
                <a:lnTo>
                  <a:pt x="35042" y="6373"/>
                </a:lnTo>
                <a:lnTo>
                  <a:pt x="27360" y="15314"/>
                </a:lnTo>
                <a:lnTo>
                  <a:pt x="23761" y="27444"/>
                </a:lnTo>
                <a:lnTo>
                  <a:pt x="24713" y="39012"/>
                </a:lnTo>
                <a:lnTo>
                  <a:pt x="51580" y="67631"/>
                </a:lnTo>
                <a:lnTo>
                  <a:pt x="69888" y="74256"/>
                </a:lnTo>
                <a:lnTo>
                  <a:pt x="83042" y="79173"/>
                </a:lnTo>
                <a:lnTo>
                  <a:pt x="114312" y="101574"/>
                </a:lnTo>
                <a:lnTo>
                  <a:pt x="129082" y="124066"/>
                </a:lnTo>
                <a:lnTo>
                  <a:pt x="118681" y="131718"/>
                </a:lnTo>
                <a:lnTo>
                  <a:pt x="106356" y="137871"/>
                </a:lnTo>
                <a:lnTo>
                  <a:pt x="93192" y="141718"/>
                </a:lnTo>
                <a:lnTo>
                  <a:pt x="80276" y="142455"/>
                </a:lnTo>
                <a:lnTo>
                  <a:pt x="327884" y="142455"/>
                </a:lnTo>
                <a:lnTo>
                  <a:pt x="285584" y="122594"/>
                </a:lnTo>
                <a:lnTo>
                  <a:pt x="149504" y="115811"/>
                </a:lnTo>
                <a:lnTo>
                  <a:pt x="141063" y="106331"/>
                </a:lnTo>
                <a:lnTo>
                  <a:pt x="131652" y="96769"/>
                </a:lnTo>
                <a:lnTo>
                  <a:pt x="121591" y="88266"/>
                </a:lnTo>
                <a:lnTo>
                  <a:pt x="111201" y="81965"/>
                </a:lnTo>
                <a:lnTo>
                  <a:pt x="105492" y="79462"/>
                </a:lnTo>
                <a:lnTo>
                  <a:pt x="97499" y="75645"/>
                </a:lnTo>
                <a:lnTo>
                  <a:pt x="90489" y="70941"/>
                </a:lnTo>
                <a:lnTo>
                  <a:pt x="87731" y="65773"/>
                </a:lnTo>
                <a:lnTo>
                  <a:pt x="88049" y="62077"/>
                </a:lnTo>
                <a:lnTo>
                  <a:pt x="90164" y="60109"/>
                </a:lnTo>
                <a:lnTo>
                  <a:pt x="65544" y="60109"/>
                </a:lnTo>
                <a:lnTo>
                  <a:pt x="54659" y="57065"/>
                </a:lnTo>
                <a:lnTo>
                  <a:pt x="44121" y="50425"/>
                </a:lnTo>
                <a:lnTo>
                  <a:pt x="36385" y="41242"/>
                </a:lnTo>
                <a:lnTo>
                  <a:pt x="33909" y="30568"/>
                </a:lnTo>
                <a:lnTo>
                  <a:pt x="36144" y="21409"/>
                </a:lnTo>
                <a:lnTo>
                  <a:pt x="40922" y="14671"/>
                </a:lnTo>
                <a:lnTo>
                  <a:pt x="48039" y="10719"/>
                </a:lnTo>
                <a:lnTo>
                  <a:pt x="57289" y="9918"/>
                </a:lnTo>
                <a:lnTo>
                  <a:pt x="80104" y="9918"/>
                </a:lnTo>
                <a:lnTo>
                  <a:pt x="73170" y="4551"/>
                </a:lnTo>
                <a:lnTo>
                  <a:pt x="58153" y="0"/>
                </a:lnTo>
                <a:close/>
              </a:path>
              <a:path w="337184" h="202564">
                <a:moveTo>
                  <a:pt x="80104" y="9918"/>
                </a:moveTo>
                <a:lnTo>
                  <a:pt x="57289" y="9918"/>
                </a:lnTo>
                <a:lnTo>
                  <a:pt x="67642" y="13143"/>
                </a:lnTo>
                <a:lnTo>
                  <a:pt x="77001" y="20153"/>
                </a:lnTo>
                <a:lnTo>
                  <a:pt x="83562" y="29637"/>
                </a:lnTo>
                <a:lnTo>
                  <a:pt x="85521" y="40284"/>
                </a:lnTo>
                <a:lnTo>
                  <a:pt x="83666" y="48045"/>
                </a:lnTo>
                <a:lnTo>
                  <a:pt x="79614" y="54602"/>
                </a:lnTo>
                <a:lnTo>
                  <a:pt x="73522" y="58956"/>
                </a:lnTo>
                <a:lnTo>
                  <a:pt x="65544" y="60109"/>
                </a:lnTo>
                <a:lnTo>
                  <a:pt x="90164" y="60109"/>
                </a:lnTo>
                <a:lnTo>
                  <a:pt x="95719" y="54940"/>
                </a:lnTo>
                <a:lnTo>
                  <a:pt x="96710" y="43497"/>
                </a:lnTo>
                <a:lnTo>
                  <a:pt x="94388" y="27923"/>
                </a:lnTo>
                <a:lnTo>
                  <a:pt x="85894" y="14400"/>
                </a:lnTo>
                <a:lnTo>
                  <a:pt x="80104" y="9918"/>
                </a:lnTo>
                <a:close/>
              </a:path>
            </a:pathLst>
          </a:custGeom>
          <a:solidFill>
            <a:srgbClr val="133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84945" y="51096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ONE</a:t>
            </a:r>
            <a:r>
              <a:rPr sz="1200" b="1" spc="-5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2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2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75"/>
              </a:spcBef>
            </a:pPr>
            <a:r>
              <a:rPr spc="-25"/>
              <a:t>93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35262" y="10300421"/>
            <a:ext cx="153733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Borrowing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debt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52500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2:5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76CD9B-B7CF-A470-670C-CF8878AD07D6}"/>
              </a:ext>
            </a:extLst>
          </p:cNvPr>
          <p:cNvSpPr txBox="1"/>
          <p:nvPr/>
        </p:nvSpPr>
        <p:spPr>
          <a:xfrm>
            <a:off x="3871972" y="2305718"/>
            <a:ext cx="3101340" cy="103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Very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short-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term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loans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small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amounts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of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money.</a:t>
            </a:r>
            <a:r>
              <a:rPr lang="en-GB" sz="10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Intended</a:t>
            </a:r>
            <a:r>
              <a:rPr lang="en-GB" sz="10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lang="en-GB" sz="1000" spc="-4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emergency</a:t>
            </a:r>
            <a:r>
              <a:rPr lang="en-GB" sz="10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borrowing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only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usually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have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very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high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interest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rates.</a:t>
            </a:r>
            <a:endParaRPr lang="en-GB" sz="1000" dirty="0">
              <a:latin typeface="Montserrat Medium"/>
              <a:cs typeface="Montserrat Medium"/>
            </a:endParaRPr>
          </a:p>
          <a:p>
            <a:pPr>
              <a:lnSpc>
                <a:spcPct val="125000"/>
              </a:lnSpc>
            </a:pPr>
            <a:endParaRPr 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E06D53-9A13-415F-E82F-3E2352D544AF}"/>
              </a:ext>
            </a:extLst>
          </p:cNvPr>
          <p:cNvSpPr txBox="1"/>
          <p:nvPr/>
        </p:nvSpPr>
        <p:spPr>
          <a:xfrm>
            <a:off x="3778249" y="3350760"/>
            <a:ext cx="3378995" cy="1060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7950" marR="469265">
              <a:lnSpc>
                <a:spcPct val="125000"/>
              </a:lnSpc>
              <a:spcBef>
                <a:spcPts val="515"/>
              </a:spcBef>
            </a:pP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Can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be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used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buying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car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or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large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household</a:t>
            </a:r>
            <a:r>
              <a:rPr lang="en-GB" sz="1000" spc="-4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item.</a:t>
            </a:r>
            <a:r>
              <a:rPr lang="en-GB" sz="1000" spc="-3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Repayments</a:t>
            </a:r>
            <a:r>
              <a:rPr lang="en-GB" sz="1000" spc="-3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are</a:t>
            </a:r>
            <a:r>
              <a:rPr lang="en-GB" sz="1000" spc="-3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made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over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number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of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years,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but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do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not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own</a:t>
            </a:r>
            <a:r>
              <a:rPr lang="en-GB" sz="1000" spc="-3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whatever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have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purchased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until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lang="en-GB" sz="1000" spc="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final</a:t>
            </a:r>
            <a:r>
              <a:rPr lang="en-GB" sz="1000" spc="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repayment</a:t>
            </a:r>
            <a:r>
              <a:rPr lang="en-GB" sz="1000" spc="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has</a:t>
            </a:r>
            <a:r>
              <a:rPr lang="en-GB" sz="1000" spc="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been</a:t>
            </a:r>
            <a:r>
              <a:rPr lang="en-GB" sz="1000" spc="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made.</a:t>
            </a:r>
            <a:endParaRPr lang="en-GB" sz="1000" dirty="0">
              <a:latin typeface="Montserrat Medium"/>
              <a:cs typeface="Montserrat Medium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1230BC-8567-265D-1685-C96F037232A9}"/>
              </a:ext>
            </a:extLst>
          </p:cNvPr>
          <p:cNvSpPr txBox="1"/>
          <p:nvPr/>
        </p:nvSpPr>
        <p:spPr>
          <a:xfrm>
            <a:off x="3784751" y="4718528"/>
            <a:ext cx="3019094" cy="6180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7950" marR="121920">
              <a:lnSpc>
                <a:spcPct val="125000"/>
              </a:lnSpc>
            </a:pP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Allows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use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more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money</a:t>
            </a:r>
            <a:r>
              <a:rPr lang="en-GB"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than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have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your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bank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account.</a:t>
            </a:r>
            <a:endParaRPr lang="en-GB" sz="1000" dirty="0">
              <a:latin typeface="Montserrat Medium"/>
              <a:cs typeface="Montserrat Medium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263861-F9E6-E52B-FA76-C39761DAD426}"/>
              </a:ext>
            </a:extLst>
          </p:cNvPr>
          <p:cNvSpPr txBox="1"/>
          <p:nvPr/>
        </p:nvSpPr>
        <p:spPr>
          <a:xfrm>
            <a:off x="3784752" y="5561131"/>
            <a:ext cx="3378977" cy="1025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7950" marR="178435">
              <a:lnSpc>
                <a:spcPct val="125000"/>
              </a:lnSpc>
              <a:spcBef>
                <a:spcPts val="515"/>
              </a:spcBef>
            </a:pP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Money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lent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by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unlicensed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lender,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often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someone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your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local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community. 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They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charge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extremely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high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rates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of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interest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–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you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will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pay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back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lot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more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than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borrowed.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Can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be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aggressive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seeking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repayment.</a:t>
            </a:r>
            <a:endParaRPr lang="en-GB" sz="1000" dirty="0">
              <a:latin typeface="Montserrat Medium"/>
              <a:cs typeface="Montserrat Medium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C5F15B-3CE7-971F-5403-0F90FBC7E3CF}"/>
              </a:ext>
            </a:extLst>
          </p:cNvPr>
          <p:cNvSpPr txBox="1"/>
          <p:nvPr/>
        </p:nvSpPr>
        <p:spPr>
          <a:xfrm>
            <a:off x="3789426" y="6814517"/>
            <a:ext cx="3168824" cy="785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7950" marR="247015" algn="just">
              <a:lnSpc>
                <a:spcPct val="125000"/>
              </a:lnSpc>
            </a:pP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When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money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is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borrowed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paid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back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in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monthly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amounts.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Usually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issued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by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bank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or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specialist</a:t>
            </a:r>
            <a:r>
              <a:rPr lang="en-GB" sz="10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loan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company.</a:t>
            </a:r>
            <a:endParaRPr lang="en-GB" sz="1000" dirty="0">
              <a:latin typeface="Montserrat Medium"/>
              <a:cs typeface="Montserrat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6D111E-1F5A-087F-061B-DC8BE5D82FFE}"/>
              </a:ext>
            </a:extLst>
          </p:cNvPr>
          <p:cNvSpPr txBox="1"/>
          <p:nvPr/>
        </p:nvSpPr>
        <p:spPr>
          <a:xfrm>
            <a:off x="3779468" y="7908107"/>
            <a:ext cx="3378971" cy="785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7950" marR="439420">
              <a:lnSpc>
                <a:spcPct val="125000"/>
              </a:lnSpc>
            </a:pP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long-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term</a:t>
            </a:r>
            <a:r>
              <a:rPr lang="en-GB" sz="10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loan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lang="en-GB" sz="10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buying</a:t>
            </a:r>
            <a:r>
              <a:rPr lang="en-GB" sz="10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house</a:t>
            </a:r>
            <a:r>
              <a:rPr lang="en-GB" sz="10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or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50" dirty="0">
                <a:solidFill>
                  <a:srgbClr val="13303C"/>
                </a:solidFill>
                <a:latin typeface="Montserrat Medium"/>
                <a:cs typeface="Montserrat Medium"/>
              </a:rPr>
              <a:t>a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flat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–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money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is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usually</a:t>
            </a:r>
            <a:r>
              <a:rPr lang="en-GB" sz="1000" spc="-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borrowed 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for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up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25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years.</a:t>
            </a:r>
            <a:endParaRPr lang="en-GB" sz="1000" dirty="0">
              <a:latin typeface="Montserrat Medium"/>
              <a:cs typeface="Montserrat Medium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34514F-C8B2-EC5B-BC05-0C105B166E80}"/>
              </a:ext>
            </a:extLst>
          </p:cNvPr>
          <p:cNvSpPr txBox="1"/>
          <p:nvPr/>
        </p:nvSpPr>
        <p:spPr>
          <a:xfrm>
            <a:off x="3775360" y="8849723"/>
            <a:ext cx="3287533" cy="7852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07950" marR="101600">
              <a:lnSpc>
                <a:spcPct val="125000"/>
              </a:lnSpc>
            </a:pP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plastic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card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issued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with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certain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spending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limit</a:t>
            </a:r>
            <a:r>
              <a:rPr lang="en-GB"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which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can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spend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up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to.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If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do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not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pay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off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bill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full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each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month,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you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will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pay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interest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on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balance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that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dirty="0">
                <a:solidFill>
                  <a:srgbClr val="13303C"/>
                </a:solidFill>
                <a:latin typeface="Montserrat Medium"/>
                <a:cs typeface="Montserrat Medium"/>
              </a:rPr>
              <a:t>is</a:t>
            </a:r>
            <a:r>
              <a:rPr lang="en-GB"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lang="en-GB"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left.</a:t>
            </a:r>
            <a:endParaRPr lang="en-GB" sz="1000" dirty="0">
              <a:latin typeface="Montserrat Medium"/>
              <a:cs typeface="Montserrat Medium"/>
            </a:endParaRPr>
          </a:p>
        </p:txBody>
      </p:sp>
      <p:pic>
        <p:nvPicPr>
          <p:cNvPr id="7" name="Slide 44 PL">
            <a:hlinkClick r:id="" action="ppaction://media"/>
            <a:extLst>
              <a:ext uri="{FF2B5EF4-FFF2-40B4-BE49-F238E27FC236}">
                <a16:creationId xmlns:a16="http://schemas.microsoft.com/office/drawing/2014/main" id="{B39AC2E1-2575-4508-814B-16D210855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10490" y="2342670"/>
            <a:ext cx="428828" cy="428828"/>
          </a:xfrm>
          <a:prstGeom prst="rect">
            <a:avLst/>
          </a:prstGeom>
        </p:spPr>
      </p:pic>
      <p:pic>
        <p:nvPicPr>
          <p:cNvPr id="8" name="PDL">
            <a:hlinkClick r:id="" action="ppaction://media"/>
            <a:extLst>
              <a:ext uri="{FF2B5EF4-FFF2-40B4-BE49-F238E27FC236}">
                <a16:creationId xmlns:a16="http://schemas.microsoft.com/office/drawing/2014/main" id="{CBF9B784-093D-7ADB-5142-98B17D85C2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990501" y="2898819"/>
            <a:ext cx="428625" cy="428625"/>
          </a:xfrm>
          <a:prstGeom prst="rect">
            <a:avLst/>
          </a:prstGeom>
        </p:spPr>
      </p:pic>
      <p:pic>
        <p:nvPicPr>
          <p:cNvPr id="9" name="Slide 44 CC">
            <a:hlinkClick r:id="" action="ppaction://media"/>
            <a:extLst>
              <a:ext uri="{FF2B5EF4-FFF2-40B4-BE49-F238E27FC236}">
                <a16:creationId xmlns:a16="http://schemas.microsoft.com/office/drawing/2014/main" id="{916BD47E-76D9-CE32-87A6-18671C5C1F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59893" y="3397002"/>
            <a:ext cx="430415" cy="430415"/>
          </a:xfrm>
          <a:prstGeom prst="rect">
            <a:avLst/>
          </a:prstGeom>
        </p:spPr>
      </p:pic>
      <p:pic>
        <p:nvPicPr>
          <p:cNvPr id="10" name="HP">
            <a:hlinkClick r:id="" action="ppaction://media"/>
            <a:extLst>
              <a:ext uri="{FF2B5EF4-FFF2-40B4-BE49-F238E27FC236}">
                <a16:creationId xmlns:a16="http://schemas.microsoft.com/office/drawing/2014/main" id="{71515BEE-AB91-7DDA-C5FD-79AAB7177CD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10088" y="3332733"/>
            <a:ext cx="441325" cy="441325"/>
          </a:xfrm>
          <a:prstGeom prst="rect">
            <a:avLst/>
          </a:prstGeom>
        </p:spPr>
      </p:pic>
      <p:pic>
        <p:nvPicPr>
          <p:cNvPr id="11" name="Slide 44 mort">
            <a:hlinkClick r:id="" action="ppaction://media"/>
            <a:extLst>
              <a:ext uri="{FF2B5EF4-FFF2-40B4-BE49-F238E27FC236}">
                <a16:creationId xmlns:a16="http://schemas.microsoft.com/office/drawing/2014/main" id="{0F050D47-185F-C255-6EEC-EEE92774725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59893" y="4481480"/>
            <a:ext cx="479425" cy="479425"/>
          </a:xfrm>
          <a:prstGeom prst="rect">
            <a:avLst/>
          </a:prstGeom>
        </p:spPr>
      </p:pic>
      <p:pic>
        <p:nvPicPr>
          <p:cNvPr id="12" name="OD">
            <a:hlinkClick r:id="" action="ppaction://media"/>
            <a:extLst>
              <a:ext uri="{FF2B5EF4-FFF2-40B4-BE49-F238E27FC236}">
                <a16:creationId xmlns:a16="http://schemas.microsoft.com/office/drawing/2014/main" id="{7D9B68F7-58E4-9B0E-376E-86FC9B1B7C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01022" y="4785196"/>
            <a:ext cx="461962" cy="461962"/>
          </a:xfrm>
          <a:prstGeom prst="rect">
            <a:avLst/>
          </a:prstGeom>
        </p:spPr>
      </p:pic>
      <p:pic>
        <p:nvPicPr>
          <p:cNvPr id="13" name="Slide 44 od">
            <a:hlinkClick r:id="" action="ppaction://media"/>
            <a:extLst>
              <a:ext uri="{FF2B5EF4-FFF2-40B4-BE49-F238E27FC236}">
                <a16:creationId xmlns:a16="http://schemas.microsoft.com/office/drawing/2014/main" id="{6762116E-09DD-E9C0-D97B-E3AB3AB2302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3120" y="5599763"/>
            <a:ext cx="366395" cy="366395"/>
          </a:xfrm>
          <a:prstGeom prst="rect">
            <a:avLst/>
          </a:prstGeom>
        </p:spPr>
      </p:pic>
      <p:pic>
        <p:nvPicPr>
          <p:cNvPr id="14" name="LS">
            <a:hlinkClick r:id="" action="ppaction://media"/>
            <a:extLst>
              <a:ext uri="{FF2B5EF4-FFF2-40B4-BE49-F238E27FC236}">
                <a16:creationId xmlns:a16="http://schemas.microsoft.com/office/drawing/2014/main" id="{6CB201ED-BAB6-34C4-8F65-CEEE43AD7DA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810480" y="5532375"/>
            <a:ext cx="504825" cy="504825"/>
          </a:xfrm>
          <a:prstGeom prst="rect">
            <a:avLst/>
          </a:prstGeom>
        </p:spPr>
      </p:pic>
      <p:pic>
        <p:nvPicPr>
          <p:cNvPr id="15" name="SLIDE 44 hp">
            <a:hlinkClick r:id="" action="ppaction://media"/>
            <a:extLst>
              <a:ext uri="{FF2B5EF4-FFF2-40B4-BE49-F238E27FC236}">
                <a16:creationId xmlns:a16="http://schemas.microsoft.com/office/drawing/2014/main" id="{F3461CFE-2820-7C04-7E93-939827D5621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10490" y="6626915"/>
            <a:ext cx="517526" cy="428828"/>
          </a:xfrm>
          <a:prstGeom prst="rect">
            <a:avLst/>
          </a:prstGeom>
        </p:spPr>
      </p:pic>
      <p:pic>
        <p:nvPicPr>
          <p:cNvPr id="16" name="PL">
            <a:hlinkClick r:id="" action="ppaction://media"/>
            <a:extLst>
              <a:ext uri="{FF2B5EF4-FFF2-40B4-BE49-F238E27FC236}">
                <a16:creationId xmlns:a16="http://schemas.microsoft.com/office/drawing/2014/main" id="{9BDF29E1-710D-9DF6-CE20-F8B63A33B66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93802" y="7238727"/>
            <a:ext cx="479425" cy="479425"/>
          </a:xfrm>
          <a:prstGeom prst="rect">
            <a:avLst/>
          </a:prstGeom>
        </p:spPr>
      </p:pic>
      <p:pic>
        <p:nvPicPr>
          <p:cNvPr id="17" name="Slide 44 PDL">
            <a:hlinkClick r:id="" action="ppaction://media"/>
            <a:extLst>
              <a:ext uri="{FF2B5EF4-FFF2-40B4-BE49-F238E27FC236}">
                <a16:creationId xmlns:a16="http://schemas.microsoft.com/office/drawing/2014/main" id="{28628E22-7ECD-7E70-F65E-EF9D5C485B9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48590" y="7820631"/>
            <a:ext cx="441325" cy="428625"/>
          </a:xfrm>
          <a:prstGeom prst="rect">
            <a:avLst/>
          </a:prstGeom>
        </p:spPr>
      </p:pic>
      <p:pic>
        <p:nvPicPr>
          <p:cNvPr id="18" name="MORTGAGE">
            <a:hlinkClick r:id="" action="ppaction://media"/>
            <a:extLst>
              <a:ext uri="{FF2B5EF4-FFF2-40B4-BE49-F238E27FC236}">
                <a16:creationId xmlns:a16="http://schemas.microsoft.com/office/drawing/2014/main" id="{BBA188EE-EDE1-DEBB-229B-662787C63BE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263379" y="8190174"/>
            <a:ext cx="547101" cy="593291"/>
          </a:xfrm>
          <a:prstGeom prst="rect">
            <a:avLst/>
          </a:prstGeom>
        </p:spPr>
      </p:pic>
      <p:pic>
        <p:nvPicPr>
          <p:cNvPr id="20" name="Slide 44 ls">
            <a:hlinkClick r:id="" action="ppaction://media"/>
            <a:extLst>
              <a:ext uri="{FF2B5EF4-FFF2-40B4-BE49-F238E27FC236}">
                <a16:creationId xmlns:a16="http://schemas.microsoft.com/office/drawing/2014/main" id="{4C11A9B0-4FB1-CE42-A76B-6150FA8018EC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59500" y="8849723"/>
            <a:ext cx="430415" cy="430415"/>
          </a:xfrm>
          <a:prstGeom prst="rect">
            <a:avLst/>
          </a:prstGeom>
        </p:spPr>
      </p:pic>
      <p:pic>
        <p:nvPicPr>
          <p:cNvPr id="22" name="CC">
            <a:hlinkClick r:id="" action="ppaction://media"/>
            <a:extLst>
              <a:ext uri="{FF2B5EF4-FFF2-40B4-BE49-F238E27FC236}">
                <a16:creationId xmlns:a16="http://schemas.microsoft.com/office/drawing/2014/main" id="{4B32C971-DC45-8139-6585-F579FF1BF46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76680" y="9185958"/>
            <a:ext cx="441325" cy="44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2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0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7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9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2:5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7999" y="2201295"/>
          <a:ext cx="6261100" cy="740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Personal</a:t>
                      </a:r>
                      <a:r>
                        <a:rPr sz="1400" b="1" spc="-5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2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Loan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0" marR="246379" algn="just">
                        <a:lnSpc>
                          <a:spcPct val="125000"/>
                        </a:lnSpc>
                      </a:pP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When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borrowed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paid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back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monthly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amounts.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Usually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issued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by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bank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or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specialist</a:t>
                      </a:r>
                      <a:r>
                        <a:rPr sz="10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loan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company.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8001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Credit</a:t>
                      </a:r>
                      <a:r>
                        <a:rPr sz="1400" b="1" spc="-4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Card</a:t>
                      </a:r>
                      <a:endParaRPr sz="14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1600">
                        <a:lnSpc>
                          <a:spcPct val="125000"/>
                        </a:lnSpc>
                        <a:spcBef>
                          <a:spcPts val="1030"/>
                        </a:spcBef>
                      </a:pP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plastic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card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issued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with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certain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spending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limit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which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can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spend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up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to.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If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do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not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off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bill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full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each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month,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will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interest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on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balance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that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left.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3081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Mortgage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0" marR="307975">
                        <a:lnSpc>
                          <a:spcPct val="125000"/>
                        </a:lnSpc>
                      </a:pP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long-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term</a:t>
                      </a:r>
                      <a:r>
                        <a:rPr sz="10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loan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0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buying</a:t>
                      </a:r>
                      <a:r>
                        <a:rPr sz="10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house</a:t>
                      </a:r>
                      <a:r>
                        <a:rPr sz="10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or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flat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–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is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usually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borrowed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up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25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years.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8001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Overdraft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0" marR="121285">
                        <a:lnSpc>
                          <a:spcPct val="125000"/>
                        </a:lnSpc>
                      </a:pP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Allows</a:t>
                      </a:r>
                      <a:r>
                        <a:rPr sz="10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use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more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0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than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have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your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bank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account.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Hire</a:t>
                      </a:r>
                      <a:r>
                        <a:rPr sz="1400" b="1" spc="-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Purchase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208915">
                        <a:lnSpc>
                          <a:spcPct val="125000"/>
                        </a:lnSpc>
                        <a:spcBef>
                          <a:spcPts val="515"/>
                        </a:spcBef>
                      </a:pP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Can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used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buying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car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or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large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household</a:t>
                      </a:r>
                      <a:r>
                        <a:rPr sz="1000" spc="-4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item.</a:t>
                      </a:r>
                      <a:r>
                        <a:rPr sz="10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Repayments</a:t>
                      </a:r>
                      <a:r>
                        <a:rPr sz="10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are</a:t>
                      </a:r>
                      <a:r>
                        <a:rPr sz="10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made</a:t>
                      </a:r>
                      <a:r>
                        <a:rPr sz="1000" spc="5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over</a:t>
                      </a:r>
                      <a:r>
                        <a:rPr sz="10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number</a:t>
                      </a:r>
                      <a:r>
                        <a:rPr sz="10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years,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but</a:t>
                      </a:r>
                      <a:r>
                        <a:rPr sz="10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do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not</a:t>
                      </a:r>
                      <a:r>
                        <a:rPr sz="10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own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whatever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have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purchased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until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final repayment</a:t>
                      </a:r>
                      <a:r>
                        <a:rPr sz="10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 been</a:t>
                      </a:r>
                      <a:r>
                        <a:rPr sz="10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made.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65405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Payday</a:t>
                      </a:r>
                      <a:r>
                        <a:rPr sz="1400" b="1" spc="-7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2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Loan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7950" marR="113030">
                        <a:lnSpc>
                          <a:spcPct val="125000"/>
                        </a:lnSpc>
                      </a:pP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Very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short-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term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loans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small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amounts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money.</a:t>
                      </a:r>
                      <a:r>
                        <a:rPr sz="10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Intended</a:t>
                      </a:r>
                      <a:r>
                        <a:rPr sz="10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1000" spc="-4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emergency</a:t>
                      </a:r>
                      <a:r>
                        <a:rPr sz="10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borrowing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only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usually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have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very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high</a:t>
                      </a:r>
                      <a:r>
                        <a:rPr sz="10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interest</a:t>
                      </a:r>
                      <a:r>
                        <a:rPr sz="10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rates.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8001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Loan</a:t>
                      </a:r>
                      <a:r>
                        <a:rPr sz="1400" b="1" spc="-3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400" b="1" spc="-2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Shark</a:t>
                      </a:r>
                      <a:endParaRPr sz="14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BCE4FA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77800">
                        <a:lnSpc>
                          <a:spcPct val="125000"/>
                        </a:lnSpc>
                        <a:spcBef>
                          <a:spcPts val="515"/>
                        </a:spcBef>
                      </a:pP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lent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by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unlicensed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lender,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often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someone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</a:t>
                      </a:r>
                      <a:r>
                        <a:rPr sz="10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your</a:t>
                      </a:r>
                      <a:r>
                        <a:rPr sz="10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local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community. 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They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charge</a:t>
                      </a:r>
                      <a:r>
                        <a:rPr sz="10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extremely</a:t>
                      </a:r>
                      <a:r>
                        <a:rPr sz="10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high</a:t>
                      </a:r>
                      <a:r>
                        <a:rPr sz="10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rates</a:t>
                      </a:r>
                      <a:r>
                        <a:rPr sz="10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</a:t>
                      </a:r>
                      <a:r>
                        <a:rPr sz="10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interest</a:t>
                      </a:r>
                      <a:r>
                        <a:rPr sz="10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–</a:t>
                      </a:r>
                      <a:r>
                        <a:rPr sz="1000" spc="-2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you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will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back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lot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more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than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you</a:t>
                      </a:r>
                      <a:r>
                        <a:rPr sz="1000" spc="-2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borrowed.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Can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aggressive</a:t>
                      </a:r>
                      <a:r>
                        <a:rPr sz="10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in</a:t>
                      </a:r>
                      <a:r>
                        <a:rPr sz="1000" spc="-15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100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seeking</a:t>
                      </a:r>
                      <a:r>
                        <a:rPr sz="1000" spc="-10" dirty="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repayment.</a:t>
                      </a:r>
                      <a:endParaRPr sz="1000" dirty="0">
                        <a:latin typeface="Montserrat Medium"/>
                        <a:cs typeface="Montserrat Medium"/>
                      </a:endParaRPr>
                    </a:p>
                  </a:txBody>
                  <a:tcPr marL="0" marR="0" marT="65405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Different</a:t>
            </a:r>
            <a:r>
              <a:rPr spc="-85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types</a:t>
            </a:r>
            <a:r>
              <a:rPr spc="-85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of</a:t>
            </a:r>
            <a:r>
              <a:rPr spc="-8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borrowing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299" y="1640064"/>
            <a:ext cx="3177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Correct</a:t>
            </a:r>
            <a:r>
              <a:rPr sz="1400" b="1" spc="-4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answers</a:t>
            </a:r>
            <a:r>
              <a:rPr sz="1400" b="1" spc="-4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and</a:t>
            </a:r>
            <a:r>
              <a:rPr sz="1400" b="1" spc="-4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matched</a:t>
            </a:r>
            <a:r>
              <a:rPr sz="1400" b="1" spc="-40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5">
                <a:solidFill>
                  <a:srgbClr val="13303C"/>
                </a:solidFill>
                <a:latin typeface="Montserrat ExtraBold"/>
                <a:cs typeface="Montserrat ExtraBold"/>
              </a:rPr>
              <a:t>up</a:t>
            </a:r>
            <a:endParaRPr sz="14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84945" y="51096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ONE</a:t>
            </a:r>
            <a:r>
              <a:rPr sz="1200" b="1" spc="-5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2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2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75"/>
              </a:spcBef>
            </a:pPr>
            <a:r>
              <a:rPr spc="-25"/>
              <a:t>94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5262" y="10300421"/>
            <a:ext cx="153733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Borrowing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debt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52500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2:5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2:5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Borrow</a:t>
            </a:r>
            <a:r>
              <a:rPr spc="-110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or</a:t>
            </a:r>
            <a:r>
              <a:rPr spc="-110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save</a:t>
            </a:r>
            <a:r>
              <a:rPr spc="-105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cards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50845" y="1795352"/>
          <a:ext cx="6209663" cy="8077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48005" marR="561340" indent="109220">
                        <a:lnSpc>
                          <a:spcPct val="102200"/>
                        </a:lnSpc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bike</a:t>
                      </a:r>
                      <a:r>
                        <a:rPr sz="1200" b="1" spc="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to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get</a:t>
                      </a:r>
                      <a:r>
                        <a:rPr sz="1200" b="1" spc="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1200" b="1" spc="1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work</a:t>
                      </a:r>
                      <a:endParaRPr sz="12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02615">
                        <a:lnSpc>
                          <a:spcPct val="100000"/>
                        </a:lnSpc>
                      </a:pPr>
                      <a:r>
                        <a:rPr sz="2600" b="1" spc="-20" dirty="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£200</a:t>
                      </a:r>
                      <a:endParaRPr sz="26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610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holiday</a:t>
                      </a:r>
                      <a:endParaRPr sz="12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03885">
                        <a:lnSpc>
                          <a:spcPct val="100000"/>
                        </a:lnSpc>
                      </a:pPr>
                      <a:r>
                        <a:rPr sz="2600" b="1" spc="-20" dirty="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£800</a:t>
                      </a:r>
                      <a:endParaRPr sz="26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2625" marR="656590" algn="ctr">
                        <a:lnSpc>
                          <a:spcPct val="1022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games console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975" algn="ctr">
                        <a:lnSpc>
                          <a:spcPct val="100000"/>
                        </a:lnSpc>
                      </a:pPr>
                      <a:r>
                        <a:rPr sz="2600" b="1" spc="-2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£500</a:t>
                      </a:r>
                      <a:endParaRPr sz="26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8180" marR="690880" algn="ctr">
                        <a:lnSpc>
                          <a:spcPct val="1022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pair</a:t>
                      </a:r>
                      <a:r>
                        <a:rPr sz="1200" b="1" spc="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of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trainers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spc="-25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£70</a:t>
                      </a:r>
                      <a:endParaRPr sz="26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33679" marR="226060" algn="ctr">
                        <a:lnSpc>
                          <a:spcPct val="102200"/>
                        </a:lnSpc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4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new</a:t>
                      </a:r>
                      <a:r>
                        <a:rPr sz="1200" b="1" spc="4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game</a:t>
                      </a:r>
                      <a:r>
                        <a:rPr sz="1200" b="1" spc="4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200" b="1" spc="4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the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games</a:t>
                      </a:r>
                      <a:r>
                        <a:rPr sz="1200" b="1" spc="8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console</a:t>
                      </a:r>
                      <a:endParaRPr sz="12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spc="-25" dirty="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£45</a:t>
                      </a:r>
                      <a:endParaRPr sz="26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watch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2600" b="1" spc="-25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£35</a:t>
                      </a:r>
                      <a:endParaRPr sz="26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coat/jacket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spc="-25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£30</a:t>
                      </a:r>
                      <a:endParaRPr sz="26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19430" marR="511809" algn="ctr">
                        <a:lnSpc>
                          <a:spcPct val="102200"/>
                        </a:lnSpc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club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football</a:t>
                      </a:r>
                      <a:r>
                        <a:rPr sz="1200" b="1" spc="7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shirt</a:t>
                      </a:r>
                      <a:endParaRPr sz="12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4604" algn="ctr">
                        <a:lnSpc>
                          <a:spcPct val="100000"/>
                        </a:lnSpc>
                      </a:pPr>
                      <a:r>
                        <a:rPr sz="2600" b="1" spc="-25" dirty="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£60</a:t>
                      </a:r>
                      <a:endParaRPr sz="26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4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music</a:t>
                      </a:r>
                      <a:r>
                        <a:rPr sz="1200" b="1" spc="5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download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06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spc="-25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£50</a:t>
                      </a:r>
                      <a:endParaRPr sz="26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6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pair</a:t>
                      </a:r>
                      <a:r>
                        <a:rPr sz="1200" b="1" spc="3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of</a:t>
                      </a:r>
                      <a:r>
                        <a:rPr sz="1200" b="1" spc="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sunglasses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600" b="1" spc="-25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£25</a:t>
                      </a:r>
                      <a:endParaRPr sz="26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Gym</a:t>
                      </a:r>
                      <a:r>
                        <a:rPr sz="1200" b="1" spc="6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Membership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1115" algn="ctr">
                        <a:lnSpc>
                          <a:spcPct val="100000"/>
                        </a:lnSpc>
                      </a:pPr>
                      <a:r>
                        <a:rPr sz="2600" b="1" spc="-2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£120</a:t>
                      </a:r>
                      <a:endParaRPr sz="26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6585" marR="590550" algn="ctr">
                        <a:lnSpc>
                          <a:spcPct val="1022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ticket</a:t>
                      </a:r>
                      <a:r>
                        <a:rPr sz="1200" b="1" spc="1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to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concert</a:t>
                      </a:r>
                      <a:endParaRPr sz="120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06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spc="-25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£50</a:t>
                      </a:r>
                      <a:endParaRPr sz="26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82575" marR="295275" algn="ctr">
                        <a:lnSpc>
                          <a:spcPct val="102200"/>
                        </a:lnSpc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Streaming</a:t>
                      </a:r>
                      <a:r>
                        <a:rPr sz="1200" b="1" spc="9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service subscription</a:t>
                      </a:r>
                      <a:endParaRPr sz="12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600" b="1" spc="-25" dirty="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£90</a:t>
                      </a:r>
                      <a:endParaRPr sz="26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</a:t>
                      </a:r>
                      <a:r>
                        <a:rPr sz="1200" b="1" spc="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phone</a:t>
                      </a:r>
                      <a:endParaRPr sz="12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spc="-20" dirty="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£200</a:t>
                      </a:r>
                      <a:endParaRPr sz="26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An</a:t>
                      </a:r>
                      <a:r>
                        <a:rPr sz="1200" b="1" spc="5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electric</a:t>
                      </a:r>
                      <a:r>
                        <a:rPr sz="1200" b="1" spc="5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scooter</a:t>
                      </a:r>
                      <a:endParaRPr sz="1200" dirty="0">
                        <a:latin typeface="Montserrat"/>
                        <a:cs typeface="Montserra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39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600" b="1" spc="-20" dirty="0">
                          <a:solidFill>
                            <a:srgbClr val="009FE3"/>
                          </a:solidFill>
                          <a:latin typeface="Montserrat ExtraBold"/>
                          <a:cs typeface="Montserrat ExtraBold"/>
                        </a:rPr>
                        <a:t>£150</a:t>
                      </a:r>
                      <a:endParaRPr sz="26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13303C"/>
                      </a:solidFill>
                      <a:prstDash val="lgDash"/>
                    </a:lnL>
                    <a:lnR w="12700">
                      <a:solidFill>
                        <a:srgbClr val="13303C"/>
                      </a:solidFill>
                      <a:prstDash val="lgDash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695326" y="1565865"/>
            <a:ext cx="337185" cy="202565"/>
          </a:xfrm>
          <a:custGeom>
            <a:avLst/>
            <a:gdLst/>
            <a:ahLst/>
            <a:cxnLst/>
            <a:rect l="l" t="t" r="r" b="b"/>
            <a:pathLst>
              <a:path w="337185" h="202564">
                <a:moveTo>
                  <a:pt x="36995" y="131267"/>
                </a:moveTo>
                <a:lnTo>
                  <a:pt x="23676" y="132152"/>
                </a:lnTo>
                <a:lnTo>
                  <a:pt x="12234" y="137167"/>
                </a:lnTo>
                <a:lnTo>
                  <a:pt x="3924" y="146224"/>
                </a:lnTo>
                <a:lnTo>
                  <a:pt x="0" y="159232"/>
                </a:lnTo>
                <a:lnTo>
                  <a:pt x="2166" y="174743"/>
                </a:lnTo>
                <a:lnTo>
                  <a:pt x="10333" y="188115"/>
                </a:lnTo>
                <a:lnTo>
                  <a:pt x="22797" y="197815"/>
                </a:lnTo>
                <a:lnTo>
                  <a:pt x="37858" y="202311"/>
                </a:lnTo>
                <a:lnTo>
                  <a:pt x="51730" y="201301"/>
                </a:lnTo>
                <a:lnTo>
                  <a:pt x="63296" y="195913"/>
                </a:lnTo>
                <a:lnTo>
                  <a:pt x="66680" y="192024"/>
                </a:lnTo>
                <a:lnTo>
                  <a:pt x="38747" y="192024"/>
                </a:lnTo>
                <a:lnTo>
                  <a:pt x="27771" y="188779"/>
                </a:lnTo>
                <a:lnTo>
                  <a:pt x="18488" y="181740"/>
                </a:lnTo>
                <a:lnTo>
                  <a:pt x="12305" y="171971"/>
                </a:lnTo>
                <a:lnTo>
                  <a:pt x="10629" y="160540"/>
                </a:lnTo>
                <a:lnTo>
                  <a:pt x="13299" y="152119"/>
                </a:lnTo>
                <a:lnTo>
                  <a:pt x="19019" y="145918"/>
                </a:lnTo>
                <a:lnTo>
                  <a:pt x="26819" y="142272"/>
                </a:lnTo>
                <a:lnTo>
                  <a:pt x="35725" y="141516"/>
                </a:lnTo>
                <a:lnTo>
                  <a:pt x="75446" y="141516"/>
                </a:lnTo>
                <a:lnTo>
                  <a:pt x="69474" y="140354"/>
                </a:lnTo>
                <a:lnTo>
                  <a:pt x="47811" y="133369"/>
                </a:lnTo>
                <a:lnTo>
                  <a:pt x="36995" y="131267"/>
                </a:lnTo>
                <a:close/>
              </a:path>
              <a:path w="337185" h="202564">
                <a:moveTo>
                  <a:pt x="256861" y="152119"/>
                </a:moveTo>
                <a:lnTo>
                  <a:pt x="76064" y="152119"/>
                </a:lnTo>
                <a:lnTo>
                  <a:pt x="93395" y="153631"/>
                </a:lnTo>
                <a:lnTo>
                  <a:pt x="146151" y="154152"/>
                </a:lnTo>
                <a:lnTo>
                  <a:pt x="179780" y="199567"/>
                </a:lnTo>
                <a:lnTo>
                  <a:pt x="214312" y="199567"/>
                </a:lnTo>
                <a:lnTo>
                  <a:pt x="182143" y="155067"/>
                </a:lnTo>
                <a:lnTo>
                  <a:pt x="256861" y="152119"/>
                </a:lnTo>
                <a:close/>
              </a:path>
              <a:path w="337185" h="202564">
                <a:moveTo>
                  <a:pt x="75446" y="141516"/>
                </a:moveTo>
                <a:lnTo>
                  <a:pt x="35725" y="141516"/>
                </a:lnTo>
                <a:lnTo>
                  <a:pt x="47270" y="144369"/>
                </a:lnTo>
                <a:lnTo>
                  <a:pt x="56707" y="150563"/>
                </a:lnTo>
                <a:lnTo>
                  <a:pt x="62812" y="159745"/>
                </a:lnTo>
                <a:lnTo>
                  <a:pt x="64363" y="171564"/>
                </a:lnTo>
                <a:lnTo>
                  <a:pt x="61634" y="180524"/>
                </a:lnTo>
                <a:lnTo>
                  <a:pt x="55827" y="187190"/>
                </a:lnTo>
                <a:lnTo>
                  <a:pt x="47884" y="191157"/>
                </a:lnTo>
                <a:lnTo>
                  <a:pt x="38747" y="192024"/>
                </a:lnTo>
                <a:lnTo>
                  <a:pt x="66680" y="192024"/>
                </a:lnTo>
                <a:lnTo>
                  <a:pt x="71520" y="186462"/>
                </a:lnTo>
                <a:lnTo>
                  <a:pt x="75361" y="173266"/>
                </a:lnTo>
                <a:lnTo>
                  <a:pt x="75755" y="168833"/>
                </a:lnTo>
                <a:lnTo>
                  <a:pt x="75539" y="166954"/>
                </a:lnTo>
                <a:lnTo>
                  <a:pt x="74828" y="162433"/>
                </a:lnTo>
                <a:lnTo>
                  <a:pt x="73939" y="155651"/>
                </a:lnTo>
                <a:lnTo>
                  <a:pt x="74601" y="152119"/>
                </a:lnTo>
                <a:lnTo>
                  <a:pt x="256861" y="152119"/>
                </a:lnTo>
                <a:lnTo>
                  <a:pt x="336981" y="148958"/>
                </a:lnTo>
                <a:lnTo>
                  <a:pt x="327884" y="142455"/>
                </a:lnTo>
                <a:lnTo>
                  <a:pt x="80276" y="142455"/>
                </a:lnTo>
                <a:lnTo>
                  <a:pt x="75446" y="141516"/>
                </a:lnTo>
                <a:close/>
              </a:path>
              <a:path w="337185" h="202564">
                <a:moveTo>
                  <a:pt x="58153" y="0"/>
                </a:moveTo>
                <a:lnTo>
                  <a:pt x="45682" y="1107"/>
                </a:lnTo>
                <a:lnTo>
                  <a:pt x="35042" y="6373"/>
                </a:lnTo>
                <a:lnTo>
                  <a:pt x="27360" y="15314"/>
                </a:lnTo>
                <a:lnTo>
                  <a:pt x="23761" y="27444"/>
                </a:lnTo>
                <a:lnTo>
                  <a:pt x="24713" y="39012"/>
                </a:lnTo>
                <a:lnTo>
                  <a:pt x="51580" y="67631"/>
                </a:lnTo>
                <a:lnTo>
                  <a:pt x="69888" y="74256"/>
                </a:lnTo>
                <a:lnTo>
                  <a:pt x="83042" y="79173"/>
                </a:lnTo>
                <a:lnTo>
                  <a:pt x="114312" y="101574"/>
                </a:lnTo>
                <a:lnTo>
                  <a:pt x="129082" y="124066"/>
                </a:lnTo>
                <a:lnTo>
                  <a:pt x="118681" y="131718"/>
                </a:lnTo>
                <a:lnTo>
                  <a:pt x="106356" y="137871"/>
                </a:lnTo>
                <a:lnTo>
                  <a:pt x="93192" y="141718"/>
                </a:lnTo>
                <a:lnTo>
                  <a:pt x="80276" y="142455"/>
                </a:lnTo>
                <a:lnTo>
                  <a:pt x="327884" y="142455"/>
                </a:lnTo>
                <a:lnTo>
                  <a:pt x="285584" y="122594"/>
                </a:lnTo>
                <a:lnTo>
                  <a:pt x="149504" y="115811"/>
                </a:lnTo>
                <a:lnTo>
                  <a:pt x="141063" y="106331"/>
                </a:lnTo>
                <a:lnTo>
                  <a:pt x="131652" y="96769"/>
                </a:lnTo>
                <a:lnTo>
                  <a:pt x="121591" y="88266"/>
                </a:lnTo>
                <a:lnTo>
                  <a:pt x="111201" y="81965"/>
                </a:lnTo>
                <a:lnTo>
                  <a:pt x="105492" y="79462"/>
                </a:lnTo>
                <a:lnTo>
                  <a:pt x="97499" y="75645"/>
                </a:lnTo>
                <a:lnTo>
                  <a:pt x="90489" y="70941"/>
                </a:lnTo>
                <a:lnTo>
                  <a:pt x="87731" y="65773"/>
                </a:lnTo>
                <a:lnTo>
                  <a:pt x="88049" y="62077"/>
                </a:lnTo>
                <a:lnTo>
                  <a:pt x="90164" y="60109"/>
                </a:lnTo>
                <a:lnTo>
                  <a:pt x="65544" y="60109"/>
                </a:lnTo>
                <a:lnTo>
                  <a:pt x="54659" y="57065"/>
                </a:lnTo>
                <a:lnTo>
                  <a:pt x="44121" y="50425"/>
                </a:lnTo>
                <a:lnTo>
                  <a:pt x="36385" y="41242"/>
                </a:lnTo>
                <a:lnTo>
                  <a:pt x="33909" y="30568"/>
                </a:lnTo>
                <a:lnTo>
                  <a:pt x="36144" y="21409"/>
                </a:lnTo>
                <a:lnTo>
                  <a:pt x="40922" y="14671"/>
                </a:lnTo>
                <a:lnTo>
                  <a:pt x="48039" y="10719"/>
                </a:lnTo>
                <a:lnTo>
                  <a:pt x="57289" y="9918"/>
                </a:lnTo>
                <a:lnTo>
                  <a:pt x="80104" y="9918"/>
                </a:lnTo>
                <a:lnTo>
                  <a:pt x="73170" y="4551"/>
                </a:lnTo>
                <a:lnTo>
                  <a:pt x="58153" y="0"/>
                </a:lnTo>
                <a:close/>
              </a:path>
              <a:path w="337185" h="202564">
                <a:moveTo>
                  <a:pt x="80104" y="9918"/>
                </a:moveTo>
                <a:lnTo>
                  <a:pt x="57289" y="9918"/>
                </a:lnTo>
                <a:lnTo>
                  <a:pt x="67642" y="13143"/>
                </a:lnTo>
                <a:lnTo>
                  <a:pt x="77001" y="20153"/>
                </a:lnTo>
                <a:lnTo>
                  <a:pt x="83562" y="29637"/>
                </a:lnTo>
                <a:lnTo>
                  <a:pt x="85521" y="40284"/>
                </a:lnTo>
                <a:lnTo>
                  <a:pt x="83666" y="48045"/>
                </a:lnTo>
                <a:lnTo>
                  <a:pt x="79614" y="54602"/>
                </a:lnTo>
                <a:lnTo>
                  <a:pt x="73522" y="58956"/>
                </a:lnTo>
                <a:lnTo>
                  <a:pt x="65544" y="60109"/>
                </a:lnTo>
                <a:lnTo>
                  <a:pt x="90164" y="60109"/>
                </a:lnTo>
                <a:lnTo>
                  <a:pt x="95719" y="54940"/>
                </a:lnTo>
                <a:lnTo>
                  <a:pt x="96710" y="43497"/>
                </a:lnTo>
                <a:lnTo>
                  <a:pt x="94388" y="27923"/>
                </a:lnTo>
                <a:lnTo>
                  <a:pt x="85894" y="14400"/>
                </a:lnTo>
                <a:lnTo>
                  <a:pt x="80104" y="9918"/>
                </a:lnTo>
                <a:close/>
              </a:path>
            </a:pathLst>
          </a:custGeom>
          <a:solidFill>
            <a:srgbClr val="133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75"/>
              </a:spcBef>
            </a:pPr>
            <a:r>
              <a:rPr spc="-25"/>
              <a:t>95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5262" y="10300421"/>
            <a:ext cx="153733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Borrowing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debt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52500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2:5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2:5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299" y="1056733"/>
            <a:ext cx="420243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Is</a:t>
            </a:r>
            <a:r>
              <a:rPr spc="-40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the</a:t>
            </a:r>
            <a:r>
              <a:rPr spc="-40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debt</a:t>
            </a:r>
            <a:r>
              <a:rPr spc="-35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manageable </a:t>
            </a:r>
            <a:r>
              <a:rPr>
                <a:solidFill>
                  <a:srgbClr val="009FE3"/>
                </a:solidFill>
              </a:rPr>
              <a:t>or</a:t>
            </a:r>
            <a:r>
              <a:rPr spc="-3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unmanageable?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999" y="2160003"/>
          <a:ext cx="6275069" cy="7783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Scenario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140970" marB="0">
                    <a:lnL w="3175">
                      <a:solidFill>
                        <a:srgbClr val="BCE4FA"/>
                      </a:solidFill>
                      <a:prstDash val="solid"/>
                    </a:lnL>
                    <a:lnR w="3175">
                      <a:solidFill>
                        <a:srgbClr val="BCE4FA"/>
                      </a:solidFill>
                      <a:prstDash val="solid"/>
                    </a:lnR>
                    <a:lnT w="3175">
                      <a:solidFill>
                        <a:srgbClr val="BCE4FA"/>
                      </a:solidFill>
                      <a:prstDash val="solid"/>
                    </a:lnT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Manageable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140970" marB="0">
                    <a:lnL w="3175">
                      <a:solidFill>
                        <a:srgbClr val="BCE4FA"/>
                      </a:solidFill>
                      <a:prstDash val="solid"/>
                    </a:lnL>
                    <a:lnR w="3175">
                      <a:solidFill>
                        <a:srgbClr val="BCE4FA"/>
                      </a:solidFill>
                      <a:prstDash val="solid"/>
                    </a:lnR>
                    <a:lnT w="3175">
                      <a:solidFill>
                        <a:srgbClr val="BCE4FA"/>
                      </a:solidFill>
                      <a:prstDash val="solid"/>
                    </a:lnT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Unmanageable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140970" marB="0">
                    <a:lnL w="3175">
                      <a:solidFill>
                        <a:srgbClr val="BCE4FA"/>
                      </a:solidFill>
                      <a:prstDash val="solid"/>
                    </a:lnL>
                    <a:lnR w="3175">
                      <a:solidFill>
                        <a:srgbClr val="BCE4FA"/>
                      </a:solidFill>
                      <a:prstDash val="solid"/>
                    </a:lnR>
                    <a:lnT w="3175">
                      <a:solidFill>
                        <a:srgbClr val="BCE4FA"/>
                      </a:solidFill>
                      <a:prstDash val="solid"/>
                    </a:lnT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-2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Why?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140970" marB="0">
                    <a:lnL w="3175">
                      <a:solidFill>
                        <a:srgbClr val="BCE4FA"/>
                      </a:solidFill>
                      <a:prstDash val="solid"/>
                    </a:lnL>
                    <a:lnR w="3175">
                      <a:solidFill>
                        <a:srgbClr val="BCE4FA"/>
                      </a:solidFill>
                      <a:prstDash val="solid"/>
                    </a:lnR>
                    <a:lnT w="3175">
                      <a:solidFill>
                        <a:srgbClr val="BCE4FA"/>
                      </a:solidFill>
                      <a:prstDash val="solid"/>
                    </a:lnT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 marR="222885">
                        <a:lnSpc>
                          <a:spcPct val="111100"/>
                        </a:lnSpc>
                      </a:pP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Rosie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just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taken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out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5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loan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buy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new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TV.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  <a:p>
                      <a:pPr marL="107950" marR="244475">
                        <a:lnSpc>
                          <a:spcPct val="111100"/>
                        </a:lnSpc>
                        <a:spcBef>
                          <a:spcPts val="285"/>
                        </a:spcBef>
                      </a:pP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needs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£35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per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month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next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18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months,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but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only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  <a:p>
                      <a:pPr marL="107950" marR="172720">
                        <a:lnSpc>
                          <a:spcPct val="111100"/>
                        </a:lnSpc>
                      </a:pP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£30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per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month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spare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once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paid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rent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other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expenses.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 marR="198755">
                        <a:lnSpc>
                          <a:spcPct val="111100"/>
                        </a:lnSpc>
                      </a:pP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Flo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loan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contract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mobile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phone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missed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 last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3 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monthly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repayments</a:t>
                      </a:r>
                      <a:r>
                        <a:rPr sz="9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because</a:t>
                      </a:r>
                      <a:r>
                        <a:rPr sz="900" spc="-3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she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lost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her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job.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 marR="418465">
                        <a:lnSpc>
                          <a:spcPct val="111100"/>
                        </a:lnSpc>
                        <a:spcBef>
                          <a:spcPts val="5"/>
                        </a:spcBef>
                      </a:pP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Erik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Gemma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have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taken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out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car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loan.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  <a:p>
                      <a:pPr marL="107950" marR="287020">
                        <a:lnSpc>
                          <a:spcPct val="111100"/>
                        </a:lnSpc>
                        <a:spcBef>
                          <a:spcPts val="280"/>
                        </a:spcBef>
                      </a:pP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They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both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work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full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time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and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Erik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needs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900" spc="-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car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for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work.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7950" marR="260985">
                        <a:lnSpc>
                          <a:spcPct val="111100"/>
                        </a:lnSpc>
                      </a:pP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Juan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needs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buy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new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washing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machine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as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his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has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broken.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  <a:p>
                      <a:pPr marL="107950" marR="165735">
                        <a:lnSpc>
                          <a:spcPct val="111100"/>
                        </a:lnSpc>
                        <a:spcBef>
                          <a:spcPts val="285"/>
                        </a:spcBef>
                      </a:pP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can’t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afford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whole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cost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of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new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one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the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moment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can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afford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to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save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some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money</a:t>
                      </a:r>
                      <a:r>
                        <a:rPr sz="900" spc="-2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each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month,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buys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it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from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a</a:t>
                      </a:r>
                      <a:r>
                        <a:rPr sz="900" spc="-1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website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so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he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can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2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“buy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now,</a:t>
                      </a:r>
                      <a:r>
                        <a:rPr sz="9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pay</a:t>
                      </a:r>
                      <a:r>
                        <a:rPr sz="900" spc="-35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spc="-10">
                          <a:solidFill>
                            <a:srgbClr val="13303C"/>
                          </a:solidFill>
                          <a:latin typeface="Montserrat Medium"/>
                          <a:cs typeface="Montserrat Medium"/>
                        </a:rPr>
                        <a:t>later”.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762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75"/>
              </a:spcBef>
            </a:pPr>
            <a:r>
              <a:rPr spc="-25"/>
              <a:t>96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5262" y="10300421"/>
            <a:ext cx="153733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Borrowing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debt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52500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2:5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9" name="Slide 47 rosie">
            <a:hlinkClick r:id="" action="ppaction://media"/>
            <a:extLst>
              <a:ext uri="{FF2B5EF4-FFF2-40B4-BE49-F238E27FC236}">
                <a16:creationId xmlns:a16="http://schemas.microsoft.com/office/drawing/2014/main" id="{6EF61D36-68BF-F201-6A66-43CF93A0A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775" y="2520950"/>
            <a:ext cx="454025" cy="454025"/>
          </a:xfrm>
          <a:prstGeom prst="rect">
            <a:avLst/>
          </a:prstGeom>
        </p:spPr>
      </p:pic>
      <p:pic>
        <p:nvPicPr>
          <p:cNvPr id="10" name="Slide 47 Flo">
            <a:hlinkClick r:id="" action="ppaction://media"/>
            <a:extLst>
              <a:ext uri="{FF2B5EF4-FFF2-40B4-BE49-F238E27FC236}">
                <a16:creationId xmlns:a16="http://schemas.microsoft.com/office/drawing/2014/main" id="{535CFBA1-4E82-F782-653F-63D7E04E05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775" y="4608076"/>
            <a:ext cx="403225" cy="403225"/>
          </a:xfrm>
          <a:prstGeom prst="rect">
            <a:avLst/>
          </a:prstGeom>
        </p:spPr>
      </p:pic>
      <p:pic>
        <p:nvPicPr>
          <p:cNvPr id="11" name="Slide 47 Erik ">
            <a:hlinkClick r:id="" action="ppaction://media"/>
            <a:extLst>
              <a:ext uri="{FF2B5EF4-FFF2-40B4-BE49-F238E27FC236}">
                <a16:creationId xmlns:a16="http://schemas.microsoft.com/office/drawing/2014/main" id="{980120D4-B90E-57AA-612B-BE37DC07D8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3086" y="6372906"/>
            <a:ext cx="404812" cy="404812"/>
          </a:xfrm>
          <a:prstGeom prst="rect">
            <a:avLst/>
          </a:prstGeom>
        </p:spPr>
      </p:pic>
      <p:pic>
        <p:nvPicPr>
          <p:cNvPr id="12" name="Slide 47 Juan">
            <a:hlinkClick r:id="" action="ppaction://media"/>
            <a:extLst>
              <a:ext uri="{FF2B5EF4-FFF2-40B4-BE49-F238E27FC236}">
                <a16:creationId xmlns:a16="http://schemas.microsoft.com/office/drawing/2014/main" id="{2204DA72-3CDC-FB81-2931-1A59896110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12949" y="8464698"/>
            <a:ext cx="366395" cy="366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3E41A5C5-3508-23F1-F409-A34D275085E0}"/>
              </a:ext>
            </a:extLst>
          </p:cNvPr>
          <p:cNvGraphicFramePr>
            <a:graphicFrameLocks noGrp="1"/>
          </p:cNvGraphicFramePr>
          <p:nvPr/>
        </p:nvGraphicFramePr>
        <p:xfrm>
          <a:off x="5412684" y="6663007"/>
          <a:ext cx="1898476" cy="1659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54380" marR="40830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IN-</a:t>
                      </a:r>
                      <a:r>
                        <a:rPr sz="900" b="1" spc="-2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APP </a:t>
                      </a:r>
                      <a:r>
                        <a:rPr sz="9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PURCHASE</a:t>
                      </a: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83774" marB="0">
                    <a:lnL w="12700">
                      <a:solidFill>
                        <a:srgbClr val="13303C"/>
                      </a:solidFill>
                      <a:prstDash val="dash"/>
                    </a:lnL>
                    <a:lnR w="12700">
                      <a:solidFill>
                        <a:srgbClr val="13303C"/>
                      </a:solidFill>
                      <a:prstDash val="dash"/>
                    </a:lnR>
                    <a:lnT w="12700">
                      <a:solidFill>
                        <a:srgbClr val="13303C"/>
                      </a:solidFill>
                      <a:prstDash val="dash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792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3500" b="1" spc="-10" dirty="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£2.99</a:t>
                      </a:r>
                      <a:endParaRPr sz="3500" dirty="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58535" marB="0">
                    <a:lnL w="12700">
                      <a:solidFill>
                        <a:srgbClr val="13303C"/>
                      </a:solidFill>
                      <a:prstDash val="dash"/>
                    </a:lnL>
                    <a:lnR w="12700">
                      <a:solidFill>
                        <a:srgbClr val="13303C"/>
                      </a:solidFill>
                      <a:prstDash val="dash"/>
                    </a:lnR>
                    <a:lnB w="12700">
                      <a:solidFill>
                        <a:srgbClr val="13303C"/>
                      </a:solidFill>
                      <a:prstDash val="dash"/>
                    </a:lnB>
                    <a:solidFill>
                      <a:srgbClr val="BCB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3F0E2E-C220-FD54-771E-4AEC9226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03" y="349668"/>
            <a:ext cx="6374135" cy="984885"/>
          </a:xfrm>
        </p:spPr>
        <p:txBody>
          <a:bodyPr/>
          <a:lstStyle/>
          <a:p>
            <a:r>
              <a:rPr lang="en-GB" sz="3200" b="0" i="0" u="none" strike="noStrike" dirty="0">
                <a:solidFill>
                  <a:srgbClr val="00B0F0"/>
                </a:solidFill>
                <a:effectLst/>
                <a:latin typeface="Montserrat ExtraBold" pitchFamily="2" charset="77"/>
              </a:rPr>
              <a:t>Spending Sense </a:t>
            </a:r>
            <a:br>
              <a:rPr lang="en-GB" sz="3200" b="0" i="0" u="none" strike="noStrike" dirty="0">
                <a:solidFill>
                  <a:srgbClr val="00B0F0"/>
                </a:solidFill>
                <a:effectLst/>
                <a:latin typeface="Montserrat ExtraBold" pitchFamily="2" charset="77"/>
              </a:rPr>
            </a:br>
            <a:r>
              <a:rPr lang="en-GB" sz="3200" u="none" strike="noStrike" dirty="0">
                <a:solidFill>
                  <a:srgbClr val="00B0F0"/>
                </a:solidFill>
                <a:effectLst/>
                <a:latin typeface="Montserrat SemiBold" pitchFamily="2" charset="77"/>
              </a:rPr>
              <a:t>Editable PowerPoint Guide </a:t>
            </a:r>
            <a:r>
              <a:rPr lang="en-GB" sz="3200" dirty="0">
                <a:solidFill>
                  <a:srgbClr val="00B0F0"/>
                </a:solidFill>
                <a:effectLst/>
                <a:latin typeface="Montserrat SemiBold" pitchFamily="2" charset="77"/>
              </a:rPr>
              <a:t>​</a:t>
            </a:r>
            <a:endParaRPr lang="en-US" sz="3200" dirty="0">
              <a:solidFill>
                <a:srgbClr val="00B0F0"/>
              </a:solidFill>
              <a:latin typeface="Montserrat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BEC59-EBF8-4148-E3F3-6F11296D19F6}"/>
              </a:ext>
            </a:extLst>
          </p:cNvPr>
          <p:cNvSpPr txBox="1"/>
          <p:nvPr/>
        </p:nvSpPr>
        <p:spPr>
          <a:xfrm>
            <a:off x="478851" y="1624575"/>
            <a:ext cx="3777385" cy="252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600" b="1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Who are these PowerPoints for?</a:t>
            </a:r>
            <a:r>
              <a:rPr lang="en-US" sz="1600" b="1" dirty="0">
                <a:solidFill>
                  <a:srgbClr val="00B0F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These editable PowerPoints are designed for both teachers and students.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Teachers can easily adapt the slides to fit their students’ needs, while students can work directly on the activities by adding text, matching images to words, and more.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200" b="1" dirty="0">
                <a:solidFill>
                  <a:srgbClr val="000000"/>
                </a:solidFill>
                <a:latin typeface="Montserrat" pitchFamily="2" charset="77"/>
              </a:rPr>
              <a:t>Please go to the next slide to jump to the activity required.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0B704-0473-25CF-4DCB-38EB3CCEBE01}"/>
              </a:ext>
            </a:extLst>
          </p:cNvPr>
          <p:cNvSpPr txBox="1"/>
          <p:nvPr/>
        </p:nvSpPr>
        <p:spPr>
          <a:xfrm>
            <a:off x="484610" y="4448609"/>
            <a:ext cx="6826550" cy="181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GB" sz="1600" b="1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How can I use them?</a:t>
            </a:r>
            <a:endParaRPr lang="en-US" sz="1600" b="1" dirty="0">
              <a:solidFill>
                <a:srgbClr val="00B0F0"/>
              </a:solidFill>
              <a:effectLst/>
              <a:latin typeface="Montserrat" pitchFamily="2" charset="77"/>
            </a:endParaRP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There are many ways to use these PowerPoints! You can: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Edit and print them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Project them on screen 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Let students work on them directly from a computer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Note: before editing them, we'd suggest saving another copy!</a:t>
            </a:r>
            <a:r>
              <a:rPr lang="en-GB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18BEBE-DEEF-D048-107D-1F42FD25BB43}"/>
              </a:ext>
            </a:extLst>
          </p:cNvPr>
          <p:cNvCxnSpPr>
            <a:cxnSpLocks/>
          </p:cNvCxnSpPr>
          <p:nvPr/>
        </p:nvCxnSpPr>
        <p:spPr>
          <a:xfrm>
            <a:off x="310549" y="4360268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bjec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336708-3880-2225-F06A-02A7F9584435}"/>
              </a:ext>
            </a:extLst>
          </p:cNvPr>
          <p:cNvSpPr txBox="1"/>
          <p:nvPr/>
        </p:nvSpPr>
        <p:spPr>
          <a:xfrm>
            <a:off x="556677" y="1943957"/>
            <a:ext cx="454723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400" dirty="0">
              <a:solidFill>
                <a:srgbClr val="BDBE02"/>
              </a:solidFill>
              <a:latin typeface="Montserrat Medium"/>
              <a:cs typeface="Montserrat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3ACC0-3F68-B0D8-7C5A-CB7185C5688A}"/>
              </a:ext>
            </a:extLst>
          </p:cNvPr>
          <p:cNvSpPr txBox="1"/>
          <p:nvPr/>
        </p:nvSpPr>
        <p:spPr>
          <a:xfrm>
            <a:off x="484610" y="6631578"/>
            <a:ext cx="5158051" cy="16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400" b="1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How do I edit them?</a:t>
            </a:r>
            <a:r>
              <a:rPr lang="en-US" sz="1400" b="1" dirty="0">
                <a:solidFill>
                  <a:srgbClr val="00B0F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Every element on the activity pages is fully editable. You can: </a:t>
            </a: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Change images or text (content, font, size, colour)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Add new text</a:t>
            </a:r>
            <a:r>
              <a:rPr lang="en-US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Customise the background colour</a:t>
            </a:r>
            <a:r>
              <a:rPr lang="en-GB" sz="1200" b="1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Try editing an example for yourself here:</a:t>
            </a:r>
            <a:r>
              <a:rPr lang="en-GB" sz="1200" dirty="0">
                <a:solidFill>
                  <a:srgbClr val="000000"/>
                </a:solidFill>
                <a:effectLst/>
                <a:latin typeface="Montserrat" pitchFamily="2" charset="77"/>
              </a:rPr>
              <a:t>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12DCDA-E07D-4539-4FE9-924A6AA5A4A3}"/>
              </a:ext>
            </a:extLst>
          </p:cNvPr>
          <p:cNvSpPr txBox="1"/>
          <p:nvPr/>
        </p:nvSpPr>
        <p:spPr>
          <a:xfrm>
            <a:off x="484610" y="8728288"/>
            <a:ext cx="3185037" cy="110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400" b="1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How do I access the audio? ​</a:t>
            </a:r>
          </a:p>
          <a:p>
            <a:pPr algn="l" rtl="0" fontAlgn="base">
              <a:lnSpc>
                <a:spcPct val="150000"/>
              </a:lnSpc>
            </a:pP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Tasks with longer text in this resource comes with accompanying audio.</a:t>
            </a:r>
            <a:b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</a:br>
            <a:r>
              <a:rPr lang="en-GB" sz="120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Simply click the audio button to listen.</a:t>
            </a:r>
            <a:endParaRPr lang="en-GB" sz="1200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5F27EE-9517-812A-8109-DCDF2BAD0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08" y="7959410"/>
            <a:ext cx="320104" cy="320104"/>
          </a:xfrm>
          <a:prstGeom prst="rect">
            <a:avLst/>
          </a:prstGeom>
        </p:spPr>
      </p:pic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223FB5-0548-9E49-EEB3-EB94A2330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07" y="9484346"/>
            <a:ext cx="404840" cy="40484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2DA379-02BE-5889-16EB-EA0C392DDB1F}"/>
              </a:ext>
            </a:extLst>
          </p:cNvPr>
          <p:cNvCxnSpPr>
            <a:cxnSpLocks/>
          </p:cNvCxnSpPr>
          <p:nvPr/>
        </p:nvCxnSpPr>
        <p:spPr>
          <a:xfrm>
            <a:off x="357088" y="6488952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C9D5A0-7531-0FE7-D49D-9CBFEAD52CC4}"/>
              </a:ext>
            </a:extLst>
          </p:cNvPr>
          <p:cNvCxnSpPr>
            <a:cxnSpLocks/>
          </p:cNvCxnSpPr>
          <p:nvPr/>
        </p:nvCxnSpPr>
        <p:spPr>
          <a:xfrm>
            <a:off x="436319" y="8538978"/>
            <a:ext cx="6874841" cy="0"/>
          </a:xfrm>
          <a:prstGeom prst="line">
            <a:avLst/>
          </a:prstGeom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object 27">
            <a:extLst>
              <a:ext uri="{FF2B5EF4-FFF2-40B4-BE49-F238E27FC236}">
                <a16:creationId xmlns:a16="http://schemas.microsoft.com/office/drawing/2014/main" id="{BE39922A-C888-B80D-E049-9DE56F9DF98F}"/>
              </a:ext>
            </a:extLst>
          </p:cNvPr>
          <p:cNvGrpSpPr/>
          <p:nvPr/>
        </p:nvGrpSpPr>
        <p:grpSpPr>
          <a:xfrm>
            <a:off x="5573724" y="6816476"/>
            <a:ext cx="436245" cy="520065"/>
            <a:chOff x="741875" y="2127627"/>
            <a:chExt cx="436245" cy="520065"/>
          </a:xfrm>
        </p:grpSpPr>
        <p:sp>
          <p:nvSpPr>
            <p:cNvPr id="6" name="object 28">
              <a:extLst>
                <a:ext uri="{FF2B5EF4-FFF2-40B4-BE49-F238E27FC236}">
                  <a16:creationId xmlns:a16="http://schemas.microsoft.com/office/drawing/2014/main" id="{08A98391-B063-A8C6-812D-8124D30DF06F}"/>
                </a:ext>
              </a:extLst>
            </p:cNvPr>
            <p:cNvSpPr/>
            <p:nvPr/>
          </p:nvSpPr>
          <p:spPr>
            <a:xfrm>
              <a:off x="741870" y="2127630"/>
              <a:ext cx="436245" cy="520065"/>
            </a:xfrm>
            <a:custGeom>
              <a:avLst/>
              <a:gdLst/>
              <a:ahLst/>
              <a:cxnLst/>
              <a:rect l="l" t="t" r="r" b="b"/>
              <a:pathLst>
                <a:path w="436244" h="520064">
                  <a:moveTo>
                    <a:pt x="400799" y="358698"/>
                  </a:moveTo>
                  <a:lnTo>
                    <a:pt x="373367" y="304800"/>
                  </a:lnTo>
                  <a:lnTo>
                    <a:pt x="343496" y="248983"/>
                  </a:lnTo>
                  <a:lnTo>
                    <a:pt x="319811" y="205892"/>
                  </a:lnTo>
                  <a:lnTo>
                    <a:pt x="276644" y="133578"/>
                  </a:lnTo>
                  <a:lnTo>
                    <a:pt x="272262" y="126238"/>
                  </a:lnTo>
                  <a:lnTo>
                    <a:pt x="268071" y="119100"/>
                  </a:lnTo>
                  <a:lnTo>
                    <a:pt x="263791" y="111518"/>
                  </a:lnTo>
                  <a:lnTo>
                    <a:pt x="259829" y="103962"/>
                  </a:lnTo>
                  <a:lnTo>
                    <a:pt x="251993" y="88544"/>
                  </a:lnTo>
                  <a:lnTo>
                    <a:pt x="243979" y="72986"/>
                  </a:lnTo>
                  <a:lnTo>
                    <a:pt x="220472" y="35128"/>
                  </a:lnTo>
                  <a:lnTo>
                    <a:pt x="220230" y="34937"/>
                  </a:lnTo>
                  <a:lnTo>
                    <a:pt x="220091" y="34315"/>
                  </a:lnTo>
                  <a:lnTo>
                    <a:pt x="162598" y="64503"/>
                  </a:lnTo>
                  <a:lnTo>
                    <a:pt x="103606" y="97790"/>
                  </a:lnTo>
                  <a:lnTo>
                    <a:pt x="46558" y="133908"/>
                  </a:lnTo>
                  <a:lnTo>
                    <a:pt x="36398" y="140843"/>
                  </a:lnTo>
                  <a:lnTo>
                    <a:pt x="36893" y="141236"/>
                  </a:lnTo>
                  <a:lnTo>
                    <a:pt x="36969" y="141528"/>
                  </a:lnTo>
                  <a:lnTo>
                    <a:pt x="45707" y="157581"/>
                  </a:lnTo>
                  <a:lnTo>
                    <a:pt x="48514" y="162572"/>
                  </a:lnTo>
                  <a:lnTo>
                    <a:pt x="59143" y="182791"/>
                  </a:lnTo>
                  <a:lnTo>
                    <a:pt x="82270" y="228117"/>
                  </a:lnTo>
                  <a:lnTo>
                    <a:pt x="111887" y="287477"/>
                  </a:lnTo>
                  <a:lnTo>
                    <a:pt x="126542" y="316306"/>
                  </a:lnTo>
                  <a:lnTo>
                    <a:pt x="141249" y="344424"/>
                  </a:lnTo>
                  <a:lnTo>
                    <a:pt x="156032" y="371551"/>
                  </a:lnTo>
                  <a:lnTo>
                    <a:pt x="159816" y="378155"/>
                  </a:lnTo>
                  <a:lnTo>
                    <a:pt x="163550" y="384733"/>
                  </a:lnTo>
                  <a:lnTo>
                    <a:pt x="190284" y="428586"/>
                  </a:lnTo>
                  <a:lnTo>
                    <a:pt x="214985" y="464286"/>
                  </a:lnTo>
                  <a:lnTo>
                    <a:pt x="221322" y="466026"/>
                  </a:lnTo>
                  <a:lnTo>
                    <a:pt x="222072" y="461606"/>
                  </a:lnTo>
                  <a:lnTo>
                    <a:pt x="221881" y="459244"/>
                  </a:lnTo>
                  <a:lnTo>
                    <a:pt x="221881" y="458851"/>
                  </a:lnTo>
                  <a:lnTo>
                    <a:pt x="199440" y="426580"/>
                  </a:lnTo>
                  <a:lnTo>
                    <a:pt x="176822" y="390194"/>
                  </a:lnTo>
                  <a:lnTo>
                    <a:pt x="151104" y="344424"/>
                  </a:lnTo>
                  <a:lnTo>
                    <a:pt x="122186" y="288569"/>
                  </a:lnTo>
                  <a:lnTo>
                    <a:pt x="77914" y="200190"/>
                  </a:lnTo>
                  <a:lnTo>
                    <a:pt x="70192" y="185191"/>
                  </a:lnTo>
                  <a:lnTo>
                    <a:pt x="66294" y="177673"/>
                  </a:lnTo>
                  <a:lnTo>
                    <a:pt x="59664" y="165138"/>
                  </a:lnTo>
                  <a:lnTo>
                    <a:pt x="57061" y="160096"/>
                  </a:lnTo>
                  <a:lnTo>
                    <a:pt x="54292" y="155117"/>
                  </a:lnTo>
                  <a:lnTo>
                    <a:pt x="48094" y="143751"/>
                  </a:lnTo>
                  <a:lnTo>
                    <a:pt x="58115" y="136994"/>
                  </a:lnTo>
                  <a:lnTo>
                    <a:pt x="100050" y="110439"/>
                  </a:lnTo>
                  <a:lnTo>
                    <a:pt x="143179" y="85471"/>
                  </a:lnTo>
                  <a:lnTo>
                    <a:pt x="187007" y="61747"/>
                  </a:lnTo>
                  <a:lnTo>
                    <a:pt x="217436" y="45885"/>
                  </a:lnTo>
                  <a:lnTo>
                    <a:pt x="219100" y="48158"/>
                  </a:lnTo>
                  <a:lnTo>
                    <a:pt x="238963" y="82130"/>
                  </a:lnTo>
                  <a:lnTo>
                    <a:pt x="246710" y="97320"/>
                  </a:lnTo>
                  <a:lnTo>
                    <a:pt x="257111" y="117652"/>
                  </a:lnTo>
                  <a:lnTo>
                    <a:pt x="260007" y="122656"/>
                  </a:lnTo>
                  <a:lnTo>
                    <a:pt x="280149" y="156260"/>
                  </a:lnTo>
                  <a:lnTo>
                    <a:pt x="288747" y="170446"/>
                  </a:lnTo>
                  <a:lnTo>
                    <a:pt x="297230" y="184531"/>
                  </a:lnTo>
                  <a:lnTo>
                    <a:pt x="329069" y="240677"/>
                  </a:lnTo>
                  <a:lnTo>
                    <a:pt x="358635" y="295503"/>
                  </a:lnTo>
                  <a:lnTo>
                    <a:pt x="379336" y="335203"/>
                  </a:lnTo>
                  <a:lnTo>
                    <a:pt x="389890" y="356209"/>
                  </a:lnTo>
                  <a:lnTo>
                    <a:pt x="387578" y="358152"/>
                  </a:lnTo>
                  <a:lnTo>
                    <a:pt x="384606" y="360375"/>
                  </a:lnTo>
                  <a:lnTo>
                    <a:pt x="382892" y="361772"/>
                  </a:lnTo>
                  <a:lnTo>
                    <a:pt x="348335" y="383895"/>
                  </a:lnTo>
                  <a:lnTo>
                    <a:pt x="316141" y="401980"/>
                  </a:lnTo>
                  <a:lnTo>
                    <a:pt x="305904" y="407962"/>
                  </a:lnTo>
                  <a:lnTo>
                    <a:pt x="247611" y="447929"/>
                  </a:lnTo>
                  <a:lnTo>
                    <a:pt x="233426" y="459244"/>
                  </a:lnTo>
                  <a:lnTo>
                    <a:pt x="230682" y="461340"/>
                  </a:lnTo>
                  <a:lnTo>
                    <a:pt x="230378" y="461606"/>
                  </a:lnTo>
                  <a:lnTo>
                    <a:pt x="229146" y="462508"/>
                  </a:lnTo>
                  <a:lnTo>
                    <a:pt x="228866" y="462927"/>
                  </a:lnTo>
                  <a:lnTo>
                    <a:pt x="224345" y="466902"/>
                  </a:lnTo>
                  <a:lnTo>
                    <a:pt x="222123" y="469760"/>
                  </a:lnTo>
                  <a:lnTo>
                    <a:pt x="224002" y="470179"/>
                  </a:lnTo>
                  <a:lnTo>
                    <a:pt x="231470" y="467106"/>
                  </a:lnTo>
                  <a:lnTo>
                    <a:pt x="240017" y="463207"/>
                  </a:lnTo>
                  <a:lnTo>
                    <a:pt x="251421" y="456222"/>
                  </a:lnTo>
                  <a:lnTo>
                    <a:pt x="279552" y="436041"/>
                  </a:lnTo>
                  <a:lnTo>
                    <a:pt x="285851" y="431685"/>
                  </a:lnTo>
                  <a:lnTo>
                    <a:pt x="326631" y="406412"/>
                  </a:lnTo>
                  <a:lnTo>
                    <a:pt x="349123" y="393839"/>
                  </a:lnTo>
                  <a:lnTo>
                    <a:pt x="360667" y="387134"/>
                  </a:lnTo>
                  <a:lnTo>
                    <a:pt x="395427" y="363232"/>
                  </a:lnTo>
                  <a:lnTo>
                    <a:pt x="397141" y="361772"/>
                  </a:lnTo>
                  <a:lnTo>
                    <a:pt x="399021" y="360375"/>
                  </a:lnTo>
                  <a:lnTo>
                    <a:pt x="400799" y="358698"/>
                  </a:lnTo>
                  <a:close/>
                </a:path>
                <a:path w="436244" h="520064">
                  <a:moveTo>
                    <a:pt x="435952" y="387134"/>
                  </a:moveTo>
                  <a:lnTo>
                    <a:pt x="435406" y="377329"/>
                  </a:lnTo>
                  <a:lnTo>
                    <a:pt x="435406" y="377202"/>
                  </a:lnTo>
                  <a:lnTo>
                    <a:pt x="433539" y="367512"/>
                  </a:lnTo>
                  <a:lnTo>
                    <a:pt x="419392" y="331216"/>
                  </a:lnTo>
                  <a:lnTo>
                    <a:pt x="391883" y="282829"/>
                  </a:lnTo>
                  <a:lnTo>
                    <a:pt x="270967" y="61671"/>
                  </a:lnTo>
                  <a:lnTo>
                    <a:pt x="251206" y="27355"/>
                  </a:lnTo>
                  <a:lnTo>
                    <a:pt x="222504" y="2628"/>
                  </a:lnTo>
                  <a:lnTo>
                    <a:pt x="214845" y="0"/>
                  </a:lnTo>
                  <a:lnTo>
                    <a:pt x="206565" y="165"/>
                  </a:lnTo>
                  <a:lnTo>
                    <a:pt x="199034" y="1828"/>
                  </a:lnTo>
                  <a:lnTo>
                    <a:pt x="191630" y="3886"/>
                  </a:lnTo>
                  <a:lnTo>
                    <a:pt x="189953" y="4724"/>
                  </a:lnTo>
                  <a:lnTo>
                    <a:pt x="184569" y="6769"/>
                  </a:lnTo>
                  <a:lnTo>
                    <a:pt x="181432" y="8356"/>
                  </a:lnTo>
                  <a:lnTo>
                    <a:pt x="178155" y="9880"/>
                  </a:lnTo>
                  <a:lnTo>
                    <a:pt x="158750" y="19329"/>
                  </a:lnTo>
                  <a:lnTo>
                    <a:pt x="120319" y="38582"/>
                  </a:lnTo>
                  <a:lnTo>
                    <a:pt x="81711" y="56705"/>
                  </a:lnTo>
                  <a:lnTo>
                    <a:pt x="62090" y="64757"/>
                  </a:lnTo>
                  <a:lnTo>
                    <a:pt x="52070" y="69024"/>
                  </a:lnTo>
                  <a:lnTo>
                    <a:pt x="18084" y="90589"/>
                  </a:lnTo>
                  <a:lnTo>
                    <a:pt x="127" y="130657"/>
                  </a:lnTo>
                  <a:lnTo>
                    <a:pt x="0" y="131622"/>
                  </a:lnTo>
                  <a:lnTo>
                    <a:pt x="19202" y="185597"/>
                  </a:lnTo>
                  <a:lnTo>
                    <a:pt x="38684" y="222161"/>
                  </a:lnTo>
                  <a:lnTo>
                    <a:pt x="59232" y="257238"/>
                  </a:lnTo>
                  <a:lnTo>
                    <a:pt x="69507" y="274421"/>
                  </a:lnTo>
                  <a:lnTo>
                    <a:pt x="79578" y="291477"/>
                  </a:lnTo>
                  <a:lnTo>
                    <a:pt x="89306" y="308457"/>
                  </a:lnTo>
                  <a:lnTo>
                    <a:pt x="126936" y="377202"/>
                  </a:lnTo>
                  <a:lnTo>
                    <a:pt x="188569" y="489953"/>
                  </a:lnTo>
                  <a:lnTo>
                    <a:pt x="188785" y="490156"/>
                  </a:lnTo>
                  <a:lnTo>
                    <a:pt x="189103" y="490334"/>
                  </a:lnTo>
                  <a:lnTo>
                    <a:pt x="194602" y="492556"/>
                  </a:lnTo>
                  <a:lnTo>
                    <a:pt x="196024" y="488657"/>
                  </a:lnTo>
                  <a:lnTo>
                    <a:pt x="196189" y="486410"/>
                  </a:lnTo>
                  <a:lnTo>
                    <a:pt x="196240" y="486067"/>
                  </a:lnTo>
                  <a:lnTo>
                    <a:pt x="100152" y="310311"/>
                  </a:lnTo>
                  <a:lnTo>
                    <a:pt x="90589" y="293344"/>
                  </a:lnTo>
                  <a:lnTo>
                    <a:pt x="80683" y="276415"/>
                  </a:lnTo>
                  <a:lnTo>
                    <a:pt x="60350" y="242354"/>
                  </a:lnTo>
                  <a:lnTo>
                    <a:pt x="50228" y="225082"/>
                  </a:lnTo>
                  <a:lnTo>
                    <a:pt x="30848" y="189661"/>
                  </a:lnTo>
                  <a:lnTo>
                    <a:pt x="13906" y="152666"/>
                  </a:lnTo>
                  <a:lnTo>
                    <a:pt x="12903" y="149555"/>
                  </a:lnTo>
                  <a:lnTo>
                    <a:pt x="11709" y="146494"/>
                  </a:lnTo>
                  <a:lnTo>
                    <a:pt x="10934" y="143357"/>
                  </a:lnTo>
                  <a:lnTo>
                    <a:pt x="10325" y="140195"/>
                  </a:lnTo>
                  <a:lnTo>
                    <a:pt x="9448" y="137033"/>
                  </a:lnTo>
                  <a:lnTo>
                    <a:pt x="9410" y="133845"/>
                  </a:lnTo>
                  <a:lnTo>
                    <a:pt x="8966" y="130657"/>
                  </a:lnTo>
                  <a:lnTo>
                    <a:pt x="9347" y="127508"/>
                  </a:lnTo>
                  <a:lnTo>
                    <a:pt x="9525" y="124345"/>
                  </a:lnTo>
                  <a:lnTo>
                    <a:pt x="10160" y="121272"/>
                  </a:lnTo>
                  <a:lnTo>
                    <a:pt x="10591" y="118122"/>
                  </a:lnTo>
                  <a:lnTo>
                    <a:pt x="11874" y="115227"/>
                  </a:lnTo>
                  <a:lnTo>
                    <a:pt x="14084" y="109334"/>
                  </a:lnTo>
                  <a:lnTo>
                    <a:pt x="17513" y="103809"/>
                  </a:lnTo>
                  <a:lnTo>
                    <a:pt x="58483" y="75450"/>
                  </a:lnTo>
                  <a:lnTo>
                    <a:pt x="61696" y="74231"/>
                  </a:lnTo>
                  <a:lnTo>
                    <a:pt x="64858" y="72898"/>
                  </a:lnTo>
                  <a:lnTo>
                    <a:pt x="113499" y="51498"/>
                  </a:lnTo>
                  <a:lnTo>
                    <a:pt x="170434" y="23139"/>
                  </a:lnTo>
                  <a:lnTo>
                    <a:pt x="183095" y="16941"/>
                  </a:lnTo>
                  <a:lnTo>
                    <a:pt x="195567" y="11417"/>
                  </a:lnTo>
                  <a:lnTo>
                    <a:pt x="201942" y="9601"/>
                  </a:lnTo>
                  <a:lnTo>
                    <a:pt x="208254" y="9144"/>
                  </a:lnTo>
                  <a:lnTo>
                    <a:pt x="214579" y="8788"/>
                  </a:lnTo>
                  <a:lnTo>
                    <a:pt x="220675" y="10414"/>
                  </a:lnTo>
                  <a:lnTo>
                    <a:pt x="251472" y="44119"/>
                  </a:lnTo>
                  <a:lnTo>
                    <a:pt x="385241" y="288569"/>
                  </a:lnTo>
                  <a:lnTo>
                    <a:pt x="388556" y="294068"/>
                  </a:lnTo>
                  <a:lnTo>
                    <a:pt x="411835" y="335241"/>
                  </a:lnTo>
                  <a:lnTo>
                    <a:pt x="426758" y="377202"/>
                  </a:lnTo>
                  <a:lnTo>
                    <a:pt x="427710" y="388620"/>
                  </a:lnTo>
                  <a:lnTo>
                    <a:pt x="426694" y="393839"/>
                  </a:lnTo>
                  <a:lnTo>
                    <a:pt x="426250" y="396481"/>
                  </a:lnTo>
                  <a:lnTo>
                    <a:pt x="425323" y="398932"/>
                  </a:lnTo>
                  <a:lnTo>
                    <a:pt x="424294" y="401281"/>
                  </a:lnTo>
                  <a:lnTo>
                    <a:pt x="423672" y="402412"/>
                  </a:lnTo>
                  <a:lnTo>
                    <a:pt x="423151" y="403504"/>
                  </a:lnTo>
                  <a:lnTo>
                    <a:pt x="394893" y="429437"/>
                  </a:lnTo>
                  <a:lnTo>
                    <a:pt x="336194" y="458101"/>
                  </a:lnTo>
                  <a:lnTo>
                    <a:pt x="329031" y="461606"/>
                  </a:lnTo>
                  <a:lnTo>
                    <a:pt x="321995" y="465328"/>
                  </a:lnTo>
                  <a:lnTo>
                    <a:pt x="315175" y="469303"/>
                  </a:lnTo>
                  <a:lnTo>
                    <a:pt x="308622" y="473557"/>
                  </a:lnTo>
                  <a:lnTo>
                    <a:pt x="296252" y="481952"/>
                  </a:lnTo>
                  <a:lnTo>
                    <a:pt x="290029" y="486067"/>
                  </a:lnTo>
                  <a:lnTo>
                    <a:pt x="251955" y="506603"/>
                  </a:lnTo>
                  <a:lnTo>
                    <a:pt x="232562" y="510819"/>
                  </a:lnTo>
                  <a:lnTo>
                    <a:pt x="226275" y="510819"/>
                  </a:lnTo>
                  <a:lnTo>
                    <a:pt x="221526" y="509778"/>
                  </a:lnTo>
                  <a:lnTo>
                    <a:pt x="221030" y="509778"/>
                  </a:lnTo>
                  <a:lnTo>
                    <a:pt x="220027" y="509371"/>
                  </a:lnTo>
                  <a:lnTo>
                    <a:pt x="214884" y="508317"/>
                  </a:lnTo>
                  <a:lnTo>
                    <a:pt x="210540" y="505358"/>
                  </a:lnTo>
                  <a:lnTo>
                    <a:pt x="205994" y="502399"/>
                  </a:lnTo>
                  <a:lnTo>
                    <a:pt x="202895" y="498551"/>
                  </a:lnTo>
                  <a:lnTo>
                    <a:pt x="202514" y="498081"/>
                  </a:lnTo>
                  <a:lnTo>
                    <a:pt x="202717" y="498551"/>
                  </a:lnTo>
                  <a:lnTo>
                    <a:pt x="199682" y="495147"/>
                  </a:lnTo>
                  <a:lnTo>
                    <a:pt x="197421" y="491934"/>
                  </a:lnTo>
                  <a:lnTo>
                    <a:pt x="196227" y="491591"/>
                  </a:lnTo>
                  <a:lnTo>
                    <a:pt x="195681" y="491413"/>
                  </a:lnTo>
                  <a:lnTo>
                    <a:pt x="195745" y="493496"/>
                  </a:lnTo>
                  <a:lnTo>
                    <a:pt x="196011" y="494944"/>
                  </a:lnTo>
                  <a:lnTo>
                    <a:pt x="196583" y="496925"/>
                  </a:lnTo>
                  <a:lnTo>
                    <a:pt x="196646" y="497128"/>
                  </a:lnTo>
                  <a:lnTo>
                    <a:pt x="196748" y="497471"/>
                  </a:lnTo>
                  <a:lnTo>
                    <a:pt x="198716" y="501103"/>
                  </a:lnTo>
                  <a:lnTo>
                    <a:pt x="200926" y="505358"/>
                  </a:lnTo>
                  <a:lnTo>
                    <a:pt x="204597" y="509778"/>
                  </a:lnTo>
                  <a:lnTo>
                    <a:pt x="204419" y="509778"/>
                  </a:lnTo>
                  <a:lnTo>
                    <a:pt x="208864" y="512991"/>
                  </a:lnTo>
                  <a:lnTo>
                    <a:pt x="210832" y="514502"/>
                  </a:lnTo>
                  <a:lnTo>
                    <a:pt x="212737" y="515505"/>
                  </a:lnTo>
                  <a:lnTo>
                    <a:pt x="214122" y="516204"/>
                  </a:lnTo>
                  <a:lnTo>
                    <a:pt x="214795" y="516585"/>
                  </a:lnTo>
                  <a:lnTo>
                    <a:pt x="215353" y="516839"/>
                  </a:lnTo>
                  <a:lnTo>
                    <a:pt x="216154" y="517131"/>
                  </a:lnTo>
                  <a:lnTo>
                    <a:pt x="217335" y="517512"/>
                  </a:lnTo>
                  <a:lnTo>
                    <a:pt x="217970" y="517690"/>
                  </a:lnTo>
                  <a:lnTo>
                    <a:pt x="218871" y="518071"/>
                  </a:lnTo>
                  <a:lnTo>
                    <a:pt x="221284" y="518464"/>
                  </a:lnTo>
                  <a:lnTo>
                    <a:pt x="223697" y="519201"/>
                  </a:lnTo>
                  <a:lnTo>
                    <a:pt x="226263" y="519201"/>
                  </a:lnTo>
                  <a:lnTo>
                    <a:pt x="231190" y="519569"/>
                  </a:lnTo>
                  <a:lnTo>
                    <a:pt x="235534" y="519201"/>
                  </a:lnTo>
                  <a:lnTo>
                    <a:pt x="235851" y="519201"/>
                  </a:lnTo>
                  <a:lnTo>
                    <a:pt x="263423" y="510819"/>
                  </a:lnTo>
                  <a:lnTo>
                    <a:pt x="268782" y="508317"/>
                  </a:lnTo>
                  <a:lnTo>
                    <a:pt x="314642" y="479831"/>
                  </a:lnTo>
                  <a:lnTo>
                    <a:pt x="321157" y="475653"/>
                  </a:lnTo>
                  <a:lnTo>
                    <a:pt x="335127" y="468122"/>
                  </a:lnTo>
                  <a:lnTo>
                    <a:pt x="349961" y="461162"/>
                  </a:lnTo>
                  <a:lnTo>
                    <a:pt x="365366" y="454240"/>
                  </a:lnTo>
                  <a:lnTo>
                    <a:pt x="381025" y="446849"/>
                  </a:lnTo>
                  <a:lnTo>
                    <a:pt x="414223" y="426173"/>
                  </a:lnTo>
                  <a:lnTo>
                    <a:pt x="416509" y="423989"/>
                  </a:lnTo>
                  <a:lnTo>
                    <a:pt x="418884" y="421932"/>
                  </a:lnTo>
                  <a:lnTo>
                    <a:pt x="420928" y="419773"/>
                  </a:lnTo>
                  <a:lnTo>
                    <a:pt x="423291" y="417372"/>
                  </a:lnTo>
                  <a:lnTo>
                    <a:pt x="425348" y="414921"/>
                  </a:lnTo>
                  <a:lnTo>
                    <a:pt x="429717" y="409079"/>
                  </a:lnTo>
                  <a:lnTo>
                    <a:pt x="430187" y="408393"/>
                  </a:lnTo>
                  <a:lnTo>
                    <a:pt x="430593" y="407581"/>
                  </a:lnTo>
                  <a:lnTo>
                    <a:pt x="432777" y="403809"/>
                  </a:lnTo>
                  <a:lnTo>
                    <a:pt x="433882" y="400519"/>
                  </a:lnTo>
                  <a:lnTo>
                    <a:pt x="434746" y="397205"/>
                  </a:lnTo>
                  <a:lnTo>
                    <a:pt x="435952" y="387134"/>
                  </a:lnTo>
                  <a:close/>
                </a:path>
              </a:pathLst>
            </a:custGeom>
            <a:solidFill>
              <a:srgbClr val="1330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29">
              <a:extLst>
                <a:ext uri="{FF2B5EF4-FFF2-40B4-BE49-F238E27FC236}">
                  <a16:creationId xmlns:a16="http://schemas.microsoft.com/office/drawing/2014/main" id="{A8B81D6F-806B-7749-5ED9-48D5BBD48D9A}"/>
                </a:ext>
              </a:extLst>
            </p:cNvPr>
            <p:cNvSpPr/>
            <p:nvPr/>
          </p:nvSpPr>
          <p:spPr>
            <a:xfrm>
              <a:off x="848357" y="2190092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10">
                  <a:moveTo>
                    <a:pt x="0" y="16078"/>
                  </a:moveTo>
                  <a:lnTo>
                    <a:pt x="30848" y="0"/>
                  </a:lnTo>
                </a:path>
              </a:pathLst>
            </a:custGeom>
            <a:ln w="6350">
              <a:solidFill>
                <a:srgbClr val="133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id="{2560D222-E672-5DFC-1C0A-8479B3B4BD71}"/>
              </a:ext>
            </a:extLst>
          </p:cNvPr>
          <p:cNvSpPr txBox="1"/>
          <p:nvPr/>
        </p:nvSpPr>
        <p:spPr>
          <a:xfrm>
            <a:off x="4418735" y="8632840"/>
            <a:ext cx="2892425" cy="15340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B0F0"/>
                </a:solidFill>
                <a:latin typeface="Montserrat ExtraBold"/>
                <a:cs typeface="Montserrat ExtraBold"/>
              </a:rPr>
              <a:t>Income</a:t>
            </a:r>
            <a:endParaRPr sz="1200" dirty="0">
              <a:solidFill>
                <a:srgbClr val="00B0F0"/>
              </a:solidFill>
              <a:latin typeface="Montserrat ExtraBold"/>
              <a:cs typeface="Montserrat ExtraBold"/>
            </a:endParaRPr>
          </a:p>
          <a:p>
            <a:pPr marL="12700" algn="l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Mo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is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18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goes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spc="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college.</a:t>
            </a:r>
            <a:endParaRPr sz="1200" dirty="0">
              <a:latin typeface="Montserrat"/>
              <a:cs typeface="Montserrat"/>
            </a:endParaRPr>
          </a:p>
          <a:p>
            <a:pPr marL="12700" marR="5080" algn="l">
              <a:lnSpc>
                <a:spcPct val="109000"/>
              </a:lnSpc>
              <a:spcBef>
                <a:spcPts val="85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He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earns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£7</a:t>
            </a:r>
            <a:r>
              <a:rPr sz="1200" b="1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an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hour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working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in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sports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shop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at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spc="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weekend.</a:t>
            </a:r>
            <a:endParaRPr sz="1200" dirty="0">
              <a:latin typeface="Montserrat"/>
              <a:cs typeface="Montserrat"/>
            </a:endParaRPr>
          </a:p>
          <a:p>
            <a:pPr marL="12700" marR="120650" algn="l">
              <a:lnSpc>
                <a:spcPct val="109000"/>
              </a:lnSpc>
              <a:spcBef>
                <a:spcPts val="850"/>
              </a:spcBef>
            </a:pP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He</a:t>
            </a:r>
            <a:r>
              <a:rPr sz="12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works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eight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hours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week</a:t>
            </a:r>
            <a:r>
              <a:rPr sz="1200" spc="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25" dirty="0">
                <a:solidFill>
                  <a:srgbClr val="13303C"/>
                </a:solidFill>
                <a:latin typeface="Montserrat"/>
                <a:cs typeface="Montserrat"/>
              </a:rPr>
              <a:t>and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earns</a:t>
            </a:r>
            <a:r>
              <a:rPr sz="12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"/>
                <a:cs typeface="Montserrat"/>
              </a:rPr>
              <a:t>£240</a:t>
            </a:r>
            <a:r>
              <a:rPr sz="1200" b="1" spc="-3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spc="-10" dirty="0">
                <a:solidFill>
                  <a:srgbClr val="13303C"/>
                </a:solidFill>
                <a:latin typeface="Montserrat"/>
                <a:cs typeface="Montserrat"/>
              </a:rPr>
              <a:t>month.</a:t>
            </a:r>
            <a:endParaRPr sz="1200" dirty="0">
              <a:latin typeface="Montserrat"/>
              <a:cs typeface="Montserrat"/>
            </a:endParaRP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9FAB51B5-B14D-B451-6B46-8DCB64153C2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79034" y="1620379"/>
            <a:ext cx="2494028" cy="2429231"/>
          </a:xfrm>
          <a:prstGeom prst="rect">
            <a:avLst/>
          </a:prstGeom>
        </p:spPr>
      </p:pic>
      <p:pic>
        <p:nvPicPr>
          <p:cNvPr id="8" name="Slide 2">
            <a:hlinkClick r:id="" action="ppaction://media"/>
            <a:extLst>
              <a:ext uri="{FF2B5EF4-FFF2-40B4-BE49-F238E27FC236}">
                <a16:creationId xmlns:a16="http://schemas.microsoft.com/office/drawing/2014/main" id="{79B43557-960D-A24A-5299-D6C2BC8CA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5444" y="8755902"/>
            <a:ext cx="510189" cy="5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2:5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299" y="1055918"/>
            <a:ext cx="3531235" cy="109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9FE3"/>
                </a:solidFill>
              </a:rPr>
              <a:t>Loan</a:t>
            </a:r>
            <a:r>
              <a:rPr sz="2800" spc="-100" dirty="0">
                <a:solidFill>
                  <a:srgbClr val="009FE3"/>
                </a:solidFill>
              </a:rPr>
              <a:t> </a:t>
            </a:r>
            <a:r>
              <a:rPr sz="2800" spc="-10" dirty="0">
                <a:solidFill>
                  <a:srgbClr val="009FE3"/>
                </a:solidFill>
              </a:rPr>
              <a:t>Adverts</a:t>
            </a:r>
            <a:endParaRPr sz="2800" dirty="0"/>
          </a:p>
          <a:p>
            <a:pPr marL="12700" marR="5080">
              <a:lnSpc>
                <a:spcPct val="144200"/>
              </a:lnSpc>
              <a:spcBef>
                <a:spcPts val="525"/>
              </a:spcBef>
            </a:pP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300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want</a:t>
            </a:r>
            <a:r>
              <a:rPr sz="1300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300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buy</a:t>
            </a:r>
            <a:r>
              <a:rPr sz="1300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300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new</a:t>
            </a:r>
            <a:r>
              <a:rPr sz="1300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TV.</a:t>
            </a:r>
            <a:r>
              <a:rPr sz="1300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It</a:t>
            </a:r>
            <a:r>
              <a:rPr sz="1300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costs</a:t>
            </a:r>
            <a:r>
              <a:rPr sz="1300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3303C"/>
                </a:solidFill>
                <a:latin typeface="Montserrat"/>
                <a:cs typeface="Montserrat"/>
              </a:rPr>
              <a:t>£1100.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Which</a:t>
            </a:r>
            <a:r>
              <a:rPr sz="1300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deal</a:t>
            </a:r>
            <a:r>
              <a:rPr sz="1300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will</a:t>
            </a:r>
            <a:r>
              <a:rPr sz="1300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300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choose</a:t>
            </a:r>
            <a:r>
              <a:rPr sz="1300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300" spc="-1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300" spc="-20" dirty="0">
                <a:solidFill>
                  <a:srgbClr val="13303C"/>
                </a:solidFill>
                <a:latin typeface="Montserrat"/>
                <a:cs typeface="Montserrat"/>
              </a:rPr>
              <a:t>why?</a:t>
            </a:r>
            <a:endParaRPr sz="13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299" y="8586830"/>
            <a:ext cx="51276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Why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might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choose</a:t>
            </a:r>
            <a:r>
              <a:rPr sz="11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pay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TV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over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longer</a:t>
            </a:r>
            <a:r>
              <a:rPr sz="11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period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100" b="1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spc="-10" dirty="0">
                <a:solidFill>
                  <a:srgbClr val="13303C"/>
                </a:solidFill>
                <a:latin typeface="Montserrat"/>
                <a:cs typeface="Montserrat"/>
              </a:rPr>
              <a:t>time?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299" y="9531901"/>
            <a:ext cx="54019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How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does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level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APR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change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b="1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total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amount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that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TV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13303C"/>
                </a:solidFill>
                <a:latin typeface="Montserrat"/>
                <a:cs typeface="Montserrat"/>
              </a:rPr>
              <a:t>will</a:t>
            </a:r>
            <a:r>
              <a:rPr sz="11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b="1" spc="-10">
                <a:solidFill>
                  <a:srgbClr val="13303C"/>
                </a:solidFill>
                <a:latin typeface="Montserrat"/>
                <a:cs typeface="Montserrat"/>
              </a:rPr>
              <a:t>cost?</a:t>
            </a:r>
            <a:endParaRPr sz="1100">
              <a:latin typeface="Montserrat"/>
              <a:cs typeface="Montserra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8919" y="2320454"/>
            <a:ext cx="3373754" cy="3069590"/>
            <a:chOff x="448919" y="2320454"/>
            <a:chExt cx="3373754" cy="3069590"/>
          </a:xfrm>
        </p:grpSpPr>
        <p:sp>
          <p:nvSpPr>
            <p:cNvPr id="9" name="object 9"/>
            <p:cNvSpPr/>
            <p:nvPr/>
          </p:nvSpPr>
          <p:spPr>
            <a:xfrm>
              <a:off x="448919" y="2340483"/>
              <a:ext cx="3351529" cy="3049905"/>
            </a:xfrm>
            <a:custGeom>
              <a:avLst/>
              <a:gdLst/>
              <a:ahLst/>
              <a:cxnLst/>
              <a:rect l="l" t="t" r="r" b="b"/>
              <a:pathLst>
                <a:path w="3351529" h="3049904">
                  <a:moveTo>
                    <a:pt x="3351276" y="0"/>
                  </a:moveTo>
                  <a:lnTo>
                    <a:pt x="0" y="0"/>
                  </a:lnTo>
                  <a:lnTo>
                    <a:pt x="0" y="3049524"/>
                  </a:lnTo>
                  <a:lnTo>
                    <a:pt x="3351276" y="3049524"/>
                  </a:lnTo>
                  <a:lnTo>
                    <a:pt x="3351276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5651" y="2320454"/>
              <a:ext cx="3216910" cy="2914650"/>
            </a:xfrm>
            <a:custGeom>
              <a:avLst/>
              <a:gdLst/>
              <a:ahLst/>
              <a:cxnLst/>
              <a:rect l="l" t="t" r="r" b="b"/>
              <a:pathLst>
                <a:path w="3216910" h="2914650">
                  <a:moveTo>
                    <a:pt x="3095053" y="0"/>
                  </a:moveTo>
                  <a:lnTo>
                    <a:pt x="0" y="135127"/>
                  </a:lnTo>
                  <a:lnTo>
                    <a:pt x="121361" y="2914611"/>
                  </a:lnTo>
                  <a:lnTo>
                    <a:pt x="3216414" y="2779483"/>
                  </a:lnTo>
                  <a:lnTo>
                    <a:pt x="3095053" y="0"/>
                  </a:lnTo>
                  <a:close/>
                </a:path>
              </a:pathLst>
            </a:custGeom>
            <a:solidFill>
              <a:srgbClr val="EAF6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 rot="21480000">
            <a:off x="1157042" y="2679370"/>
            <a:ext cx="203639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95"/>
              </a:lnSpc>
            </a:pPr>
            <a:r>
              <a:rPr sz="34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Our</a:t>
            </a:r>
            <a:r>
              <a:rPr sz="3400" b="1" spc="-50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3400" b="1" spc="-20" dirty="0">
                <a:solidFill>
                  <a:srgbClr val="009FE3"/>
                </a:solidFill>
                <a:latin typeface="Montserrat ExtraBold"/>
                <a:cs typeface="Montserrat ExtraBold"/>
              </a:rPr>
              <a:t>best</a:t>
            </a:r>
            <a:endParaRPr sz="3400" dirty="0">
              <a:latin typeface="Montserrat ExtraBold"/>
              <a:cs typeface="Montserrat ExtraBold"/>
            </a:endParaRPr>
          </a:p>
        </p:txBody>
      </p:sp>
      <p:sp>
        <p:nvSpPr>
          <p:cNvPr id="12" name="object 12"/>
          <p:cNvSpPr txBox="1"/>
          <p:nvPr/>
        </p:nvSpPr>
        <p:spPr>
          <a:xfrm rot="21480000">
            <a:off x="1128995" y="3196663"/>
            <a:ext cx="21376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95"/>
              </a:lnSpc>
            </a:pPr>
            <a:r>
              <a:rPr sz="34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offer</a:t>
            </a:r>
            <a:r>
              <a:rPr sz="3400" b="1" spc="-140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5100" b="1" spc="-30" baseline="1633" dirty="0">
                <a:solidFill>
                  <a:srgbClr val="009FE3"/>
                </a:solidFill>
                <a:latin typeface="Montserrat ExtraBold"/>
                <a:cs typeface="Montserrat ExtraBold"/>
              </a:rPr>
              <a:t>yet!</a:t>
            </a:r>
            <a:endParaRPr sz="5100" baseline="1633" dirty="0">
              <a:latin typeface="Montserrat ExtraBold"/>
              <a:cs typeface="Montserrat ExtraBold"/>
            </a:endParaRPr>
          </a:p>
        </p:txBody>
      </p:sp>
      <p:sp>
        <p:nvSpPr>
          <p:cNvPr id="13" name="object 13"/>
          <p:cNvSpPr txBox="1"/>
          <p:nvPr/>
        </p:nvSpPr>
        <p:spPr>
          <a:xfrm rot="21480000">
            <a:off x="1105035" y="3900947"/>
            <a:ext cx="2236949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550" dirty="0">
                <a:solidFill>
                  <a:srgbClr val="1D1D1B"/>
                </a:solidFill>
                <a:latin typeface="Montserrat Light"/>
                <a:cs typeface="Montserrat Light"/>
              </a:rPr>
              <a:t>Buy</a:t>
            </a:r>
            <a:r>
              <a:rPr sz="1550" spc="-60" dirty="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325" baseline="1792" dirty="0">
                <a:solidFill>
                  <a:srgbClr val="1D1D1B"/>
                </a:solidFill>
                <a:latin typeface="Montserrat Light"/>
                <a:cs typeface="Montserrat Light"/>
              </a:rPr>
              <a:t>now</a:t>
            </a:r>
            <a:r>
              <a:rPr sz="2325" spc="-82" baseline="1792" dirty="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325" baseline="1792" dirty="0">
                <a:solidFill>
                  <a:srgbClr val="1D1D1B"/>
                </a:solidFill>
                <a:latin typeface="Montserrat Light"/>
                <a:cs typeface="Montserrat Light"/>
              </a:rPr>
              <a:t>an</a:t>
            </a:r>
            <a:r>
              <a:rPr sz="2325" baseline="3584" dirty="0">
                <a:solidFill>
                  <a:srgbClr val="1D1D1B"/>
                </a:solidFill>
                <a:latin typeface="Montserrat Light"/>
                <a:cs typeface="Montserrat Light"/>
              </a:rPr>
              <a:t>d</a:t>
            </a:r>
            <a:r>
              <a:rPr sz="2325" spc="-82" baseline="3584" dirty="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325" baseline="3584" dirty="0">
                <a:solidFill>
                  <a:srgbClr val="1D1D1B"/>
                </a:solidFill>
                <a:latin typeface="Montserrat Light"/>
                <a:cs typeface="Montserrat Light"/>
              </a:rPr>
              <a:t>pay</a:t>
            </a:r>
            <a:r>
              <a:rPr sz="2325" spc="-89" baseline="3584" dirty="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325" spc="-15" baseline="3584" dirty="0">
                <a:solidFill>
                  <a:srgbClr val="1D1D1B"/>
                </a:solidFill>
                <a:latin typeface="Montserrat Light"/>
                <a:cs typeface="Montserrat Light"/>
              </a:rPr>
              <a:t>lat</a:t>
            </a:r>
            <a:r>
              <a:rPr sz="2325" spc="-15" baseline="5376" dirty="0">
                <a:solidFill>
                  <a:srgbClr val="1D1D1B"/>
                </a:solidFill>
                <a:latin typeface="Montserrat Light"/>
                <a:cs typeface="Montserrat Light"/>
              </a:rPr>
              <a:t>er!</a:t>
            </a:r>
            <a:endParaRPr sz="2325" baseline="5376" dirty="0">
              <a:latin typeface="Montserrat Light"/>
              <a:cs typeface="Montserrat Light"/>
            </a:endParaRPr>
          </a:p>
        </p:txBody>
      </p:sp>
      <p:sp>
        <p:nvSpPr>
          <p:cNvPr id="14" name="object 14"/>
          <p:cNvSpPr txBox="1"/>
          <p:nvPr/>
        </p:nvSpPr>
        <p:spPr>
          <a:xfrm rot="21480000">
            <a:off x="1081048" y="4387471"/>
            <a:ext cx="2324225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Take</a:t>
            </a:r>
            <a:r>
              <a:rPr sz="950" spc="-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this </a:t>
            </a:r>
            <a:r>
              <a:rPr sz="1425" baseline="2923">
                <a:solidFill>
                  <a:srgbClr val="1D1D1B"/>
                </a:solidFill>
                <a:latin typeface="Montserrat Light"/>
                <a:cs typeface="Montserrat Light"/>
              </a:rPr>
              <a:t>TV home</a:t>
            </a:r>
            <a:r>
              <a:rPr sz="1425" spc="-7" baseline="2923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5847">
                <a:solidFill>
                  <a:srgbClr val="1D1D1B"/>
                </a:solidFill>
                <a:latin typeface="Montserrat Light"/>
                <a:cs typeface="Montserrat Light"/>
              </a:rPr>
              <a:t>today and p</a:t>
            </a:r>
            <a:r>
              <a:rPr sz="1425" baseline="8771">
                <a:solidFill>
                  <a:srgbClr val="1D1D1B"/>
                </a:solidFill>
                <a:latin typeface="Montserrat Light"/>
                <a:cs typeface="Montserrat Light"/>
              </a:rPr>
              <a:t>ay</a:t>
            </a:r>
            <a:r>
              <a:rPr sz="1425" spc="-7" baseline="8771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8771">
                <a:solidFill>
                  <a:srgbClr val="1D1D1B"/>
                </a:solidFill>
                <a:latin typeface="Montserrat Light"/>
                <a:cs typeface="Montserrat Light"/>
              </a:rPr>
              <a:t>for </a:t>
            </a:r>
            <a:r>
              <a:rPr sz="1425" spc="-37" baseline="8771">
                <a:solidFill>
                  <a:srgbClr val="1D1D1B"/>
                </a:solidFill>
                <a:latin typeface="Montserrat Light"/>
                <a:cs typeface="Montserrat Light"/>
              </a:rPr>
              <a:t>it</a:t>
            </a:r>
            <a:endParaRPr sz="1425" baseline="8771"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 rot="21480000">
            <a:off x="1675571" y="4532630"/>
            <a:ext cx="1147793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in</a:t>
            </a:r>
            <a:r>
              <a:rPr sz="950" spc="1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12</a:t>
            </a:r>
            <a:r>
              <a:rPr sz="950" spc="2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m</a:t>
            </a:r>
            <a:r>
              <a:rPr sz="1425" baseline="2923">
                <a:solidFill>
                  <a:srgbClr val="1D1D1B"/>
                </a:solidFill>
                <a:latin typeface="Montserrat Light"/>
                <a:cs typeface="Montserrat Light"/>
              </a:rPr>
              <a:t>onths’</a:t>
            </a:r>
            <a:r>
              <a:rPr sz="1425" spc="22" baseline="2923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spc="-15" baseline="2923">
                <a:solidFill>
                  <a:srgbClr val="1D1D1B"/>
                </a:solidFill>
                <a:latin typeface="Montserrat Light"/>
                <a:cs typeface="Montserrat Light"/>
              </a:rPr>
              <a:t>time.</a:t>
            </a:r>
            <a:endParaRPr sz="1425" baseline="2923">
              <a:latin typeface="Montserrat Light"/>
              <a:cs typeface="Montserrat Light"/>
            </a:endParaRPr>
          </a:p>
        </p:txBody>
      </p:sp>
      <p:sp>
        <p:nvSpPr>
          <p:cNvPr id="16" name="object 16"/>
          <p:cNvSpPr txBox="1"/>
          <p:nvPr/>
        </p:nvSpPr>
        <p:spPr>
          <a:xfrm rot="21480000">
            <a:off x="1701883" y="4852236"/>
            <a:ext cx="1123176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950" b="1" dirty="0">
                <a:solidFill>
                  <a:srgbClr val="1D1D1B"/>
                </a:solidFill>
                <a:latin typeface="Montserrat"/>
                <a:cs typeface="Montserrat"/>
              </a:rPr>
              <a:t>Total</a:t>
            </a:r>
            <a:r>
              <a:rPr sz="950" b="1" spc="-10" dirty="0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lang="en-GB" sz="950" b="1" dirty="0">
                <a:solidFill>
                  <a:srgbClr val="1D1D1B"/>
                </a:solidFill>
                <a:latin typeface="Montserrat"/>
                <a:cs typeface="Montserrat"/>
              </a:rPr>
              <a:t>C</a:t>
            </a:r>
            <a:r>
              <a:rPr sz="1425" b="1" baseline="2923" dirty="0" err="1">
                <a:solidFill>
                  <a:srgbClr val="1D1D1B"/>
                </a:solidFill>
                <a:latin typeface="Montserrat"/>
                <a:cs typeface="Montserrat"/>
              </a:rPr>
              <a:t>ost</a:t>
            </a:r>
            <a:r>
              <a:rPr sz="1425" b="1" spc="-15" baseline="2923" dirty="0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baseline="2923" dirty="0">
                <a:solidFill>
                  <a:srgbClr val="1D1D1B"/>
                </a:solidFill>
                <a:latin typeface="Montserrat"/>
                <a:cs typeface="Montserrat"/>
              </a:rPr>
              <a:t>=</a:t>
            </a:r>
            <a:r>
              <a:rPr sz="1425" b="1" spc="-15" baseline="2923" dirty="0">
                <a:solidFill>
                  <a:srgbClr val="1D1D1B"/>
                </a:solidFill>
                <a:latin typeface="Montserrat"/>
                <a:cs typeface="Montserrat"/>
              </a:rPr>
              <a:t> £1100</a:t>
            </a:r>
            <a:endParaRPr sz="1425" baseline="2923" dirty="0">
              <a:latin typeface="Montserrat"/>
              <a:cs typeface="Montserra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28925" y="2282036"/>
            <a:ext cx="3437890" cy="3144520"/>
            <a:chOff x="3828925" y="2282036"/>
            <a:chExt cx="3437890" cy="3144520"/>
          </a:xfrm>
        </p:grpSpPr>
        <p:sp>
          <p:nvSpPr>
            <p:cNvPr id="18" name="object 18"/>
            <p:cNvSpPr/>
            <p:nvPr/>
          </p:nvSpPr>
          <p:spPr>
            <a:xfrm>
              <a:off x="3851529" y="2303640"/>
              <a:ext cx="3415665" cy="3122930"/>
            </a:xfrm>
            <a:custGeom>
              <a:avLst/>
              <a:gdLst/>
              <a:ahLst/>
              <a:cxnLst/>
              <a:rect l="l" t="t" r="r" b="b"/>
              <a:pathLst>
                <a:path w="3415665" h="3122929">
                  <a:moveTo>
                    <a:pt x="3415284" y="0"/>
                  </a:moveTo>
                  <a:lnTo>
                    <a:pt x="0" y="0"/>
                  </a:lnTo>
                  <a:lnTo>
                    <a:pt x="0" y="3122676"/>
                  </a:lnTo>
                  <a:lnTo>
                    <a:pt x="3415284" y="3122676"/>
                  </a:lnTo>
                  <a:lnTo>
                    <a:pt x="3415284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8925" y="2282036"/>
              <a:ext cx="3284854" cy="2992120"/>
            </a:xfrm>
            <a:custGeom>
              <a:avLst/>
              <a:gdLst/>
              <a:ahLst/>
              <a:cxnLst/>
              <a:rect l="l" t="t" r="r" b="b"/>
              <a:pathLst>
                <a:path w="3284854" h="2992120">
                  <a:moveTo>
                    <a:pt x="194068" y="0"/>
                  </a:moveTo>
                  <a:lnTo>
                    <a:pt x="0" y="2775381"/>
                  </a:lnTo>
                  <a:lnTo>
                    <a:pt x="3090456" y="2991510"/>
                  </a:lnTo>
                  <a:lnTo>
                    <a:pt x="3284524" y="216115"/>
                  </a:lnTo>
                  <a:lnTo>
                    <a:pt x="194068" y="0"/>
                  </a:lnTo>
                  <a:close/>
                </a:path>
              </a:pathLst>
            </a:custGeom>
            <a:solidFill>
              <a:srgbClr val="EAF6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 rot="180000">
            <a:off x="4454080" y="2722071"/>
            <a:ext cx="2159447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0"/>
              </a:lnSpc>
            </a:pPr>
            <a:r>
              <a:rPr sz="3750" b="1" baseline="2222">
                <a:solidFill>
                  <a:srgbClr val="009FE3"/>
                </a:solidFill>
                <a:latin typeface="Montserrat ExtraBold"/>
                <a:cs typeface="Montserrat ExtraBold"/>
              </a:rPr>
              <a:t>It’</a:t>
            </a:r>
            <a:r>
              <a:rPr sz="3750" b="1" baseline="1111">
                <a:solidFill>
                  <a:srgbClr val="009FE3"/>
                </a:solidFill>
                <a:latin typeface="Montserrat ExtraBold"/>
                <a:cs typeface="Montserrat ExtraBold"/>
              </a:rPr>
              <a:t>s</a:t>
            </a:r>
            <a:r>
              <a:rPr sz="3750" b="1" spc="-232" baseline="1111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3750" b="1" spc="-15" baseline="1111">
                <a:solidFill>
                  <a:srgbClr val="009FE3"/>
                </a:solidFill>
                <a:latin typeface="Montserrat ExtraBold"/>
                <a:cs typeface="Montserrat ExtraBold"/>
              </a:rPr>
              <a:t>y</a:t>
            </a:r>
            <a:r>
              <a:rPr sz="25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our</a:t>
            </a:r>
            <a:r>
              <a:rPr sz="3750" b="1" spc="-15" baseline="-2222">
                <a:solidFill>
                  <a:srgbClr val="009FE3"/>
                </a:solidFill>
                <a:latin typeface="Montserrat ExtraBold"/>
                <a:cs typeface="Montserrat ExtraBold"/>
              </a:rPr>
              <a:t>s</a:t>
            </a:r>
            <a:r>
              <a:rPr sz="3750" b="1" spc="-232" baseline="-2222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3750" b="1" spc="-37" baseline="-2222">
                <a:solidFill>
                  <a:srgbClr val="009FE3"/>
                </a:solidFill>
                <a:latin typeface="Montserrat ExtraBold"/>
                <a:cs typeface="Montserrat ExtraBold"/>
              </a:rPr>
              <a:t>f</a:t>
            </a:r>
            <a:r>
              <a:rPr sz="3750" b="1" spc="-37" baseline="-3333">
                <a:solidFill>
                  <a:srgbClr val="009FE3"/>
                </a:solidFill>
                <a:latin typeface="Montserrat ExtraBold"/>
                <a:cs typeface="Montserrat ExtraBold"/>
              </a:rPr>
              <a:t>or</a:t>
            </a:r>
            <a:endParaRPr sz="3750" baseline="-3333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 rot="180000">
            <a:off x="4234193" y="3107360"/>
            <a:ext cx="2546933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70"/>
              </a:lnSpc>
            </a:pPr>
            <a:r>
              <a:rPr sz="2500" b="1">
                <a:solidFill>
                  <a:srgbClr val="009FE3"/>
                </a:solidFill>
                <a:latin typeface="Montserrat ExtraBold"/>
                <a:cs typeface="Montserrat ExtraBold"/>
              </a:rPr>
              <a:t>only</a:t>
            </a:r>
            <a:r>
              <a:rPr sz="2500" b="1" spc="-8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3750" b="1" baseline="-2222">
                <a:solidFill>
                  <a:srgbClr val="009FE3"/>
                </a:solidFill>
                <a:latin typeface="Montserrat ExtraBold"/>
                <a:cs typeface="Montserrat ExtraBold"/>
              </a:rPr>
              <a:t>£</a:t>
            </a:r>
            <a:r>
              <a:rPr sz="3750" b="1" baseline="-3333">
                <a:solidFill>
                  <a:srgbClr val="009FE3"/>
                </a:solidFill>
                <a:latin typeface="Montserrat ExtraBold"/>
                <a:cs typeface="Montserrat ExtraBold"/>
              </a:rPr>
              <a:t>50</a:t>
            </a:r>
            <a:r>
              <a:rPr sz="3750" b="1" spc="-112" baseline="-3333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3750" b="1" spc="-15" baseline="-4444">
                <a:solidFill>
                  <a:srgbClr val="009FE3"/>
                </a:solidFill>
                <a:latin typeface="Montserrat ExtraBold"/>
                <a:cs typeface="Montserrat ExtraBold"/>
              </a:rPr>
              <a:t>t</a:t>
            </a:r>
            <a:r>
              <a:rPr sz="3750" b="1" spc="-15" baseline="-5555">
                <a:solidFill>
                  <a:srgbClr val="009FE3"/>
                </a:solidFill>
                <a:latin typeface="Montserrat ExtraBold"/>
                <a:cs typeface="Montserrat ExtraBold"/>
              </a:rPr>
              <a:t>oda</a:t>
            </a:r>
            <a:r>
              <a:rPr sz="3750" b="1" spc="-15" baseline="-6666">
                <a:solidFill>
                  <a:srgbClr val="009FE3"/>
                </a:solidFill>
                <a:latin typeface="Montserrat ExtraBold"/>
                <a:cs typeface="Montserrat ExtraBold"/>
              </a:rPr>
              <a:t>y</a:t>
            </a:r>
            <a:endParaRPr sz="3750" baseline="-6666">
              <a:latin typeface="Montserrat ExtraBold"/>
              <a:cs typeface="Montserrat ExtraBold"/>
            </a:endParaRPr>
          </a:p>
        </p:txBody>
      </p:sp>
      <p:sp>
        <p:nvSpPr>
          <p:cNvPr id="22" name="object 22"/>
          <p:cNvSpPr txBox="1"/>
          <p:nvPr/>
        </p:nvSpPr>
        <p:spPr>
          <a:xfrm rot="240000">
            <a:off x="4537758" y="3698821"/>
            <a:ext cx="186602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 dirty="0">
                <a:solidFill>
                  <a:srgbClr val="1D1D1B"/>
                </a:solidFill>
                <a:latin typeface="Montserrat Light"/>
                <a:cs typeface="Montserrat Light"/>
              </a:rPr>
              <a:t>Then</a:t>
            </a:r>
            <a:r>
              <a:rPr sz="1350" spc="-15" dirty="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350" dirty="0">
                <a:solidFill>
                  <a:srgbClr val="1D1D1B"/>
                </a:solidFill>
                <a:latin typeface="Montserrat Light"/>
                <a:cs typeface="Montserrat Light"/>
              </a:rPr>
              <a:t>only</a:t>
            </a:r>
            <a:r>
              <a:rPr sz="1350" spc="-15" dirty="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350" dirty="0">
                <a:solidFill>
                  <a:srgbClr val="1D1D1B"/>
                </a:solidFill>
                <a:latin typeface="Montserrat Light"/>
                <a:cs typeface="Montserrat Light"/>
              </a:rPr>
              <a:t>24</a:t>
            </a:r>
            <a:r>
              <a:rPr sz="1350" spc="-10" dirty="0">
                <a:solidFill>
                  <a:srgbClr val="1D1D1B"/>
                </a:solidFill>
                <a:latin typeface="Montserrat Light"/>
                <a:cs typeface="Montserrat Light"/>
              </a:rPr>
              <a:t> monthly</a:t>
            </a:r>
            <a:endParaRPr sz="1350" dirty="0">
              <a:latin typeface="Montserrat Light"/>
              <a:cs typeface="Montserrat Light"/>
            </a:endParaRPr>
          </a:p>
        </p:txBody>
      </p:sp>
      <p:sp>
        <p:nvSpPr>
          <p:cNvPr id="23" name="object 23"/>
          <p:cNvSpPr txBox="1"/>
          <p:nvPr/>
        </p:nvSpPr>
        <p:spPr>
          <a:xfrm rot="240000">
            <a:off x="4618264" y="3905340"/>
            <a:ext cx="1676431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>
                <a:solidFill>
                  <a:srgbClr val="1D1D1B"/>
                </a:solidFill>
                <a:latin typeface="Montserrat Light"/>
                <a:cs typeface="Montserrat Light"/>
              </a:rPr>
              <a:t>payments</a:t>
            </a:r>
            <a:r>
              <a:rPr sz="1350" spc="-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350">
                <a:solidFill>
                  <a:srgbClr val="1D1D1B"/>
                </a:solidFill>
                <a:latin typeface="Montserrat Light"/>
                <a:cs typeface="Montserrat Light"/>
              </a:rPr>
              <a:t>of</a:t>
            </a:r>
            <a:r>
              <a:rPr sz="1350" spc="-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350" spc="-10">
                <a:solidFill>
                  <a:srgbClr val="1D1D1B"/>
                </a:solidFill>
                <a:latin typeface="Montserrat Light"/>
                <a:cs typeface="Montserrat Light"/>
              </a:rPr>
              <a:t>£50.66</a:t>
            </a:r>
            <a:endParaRPr sz="1350">
              <a:latin typeface="Montserrat Light"/>
              <a:cs typeface="Montserrat Light"/>
            </a:endParaRPr>
          </a:p>
        </p:txBody>
      </p:sp>
      <p:sp>
        <p:nvSpPr>
          <p:cNvPr id="24" name="object 24"/>
          <p:cNvSpPr txBox="1"/>
          <p:nvPr/>
        </p:nvSpPr>
        <p:spPr>
          <a:xfrm rot="180000">
            <a:off x="4549784" y="4380380"/>
            <a:ext cx="1751268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5"/>
              </a:lnSpc>
            </a:pPr>
            <a:r>
              <a:rPr sz="1425" baseline="5847">
                <a:solidFill>
                  <a:srgbClr val="1D1D1B"/>
                </a:solidFill>
                <a:latin typeface="Montserrat Light"/>
                <a:cs typeface="Montserrat Light"/>
              </a:rPr>
              <a:t>At</a:t>
            </a:r>
            <a:r>
              <a:rPr sz="1425" spc="-30" baseline="5847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5847">
                <a:solidFill>
                  <a:srgbClr val="1D1D1B"/>
                </a:solidFill>
                <a:latin typeface="Montserrat Light"/>
                <a:cs typeface="Montserrat Light"/>
              </a:rPr>
              <a:t>our</a:t>
            </a:r>
            <a:r>
              <a:rPr sz="1425" spc="-22" baseline="5847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2923">
                <a:solidFill>
                  <a:srgbClr val="1D1D1B"/>
                </a:solidFill>
                <a:latin typeface="Montserrat Light"/>
                <a:cs typeface="Montserrat Light"/>
              </a:rPr>
              <a:t>base</a:t>
            </a:r>
            <a:r>
              <a:rPr sz="1425" spc="-22" baseline="2923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rate</a:t>
            </a:r>
            <a:r>
              <a:rPr sz="950" spc="-1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of</a:t>
            </a:r>
            <a:r>
              <a:rPr sz="950" spc="-1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-2923">
                <a:solidFill>
                  <a:srgbClr val="1D1D1B"/>
                </a:solidFill>
                <a:latin typeface="Montserrat Light"/>
                <a:cs typeface="Montserrat Light"/>
              </a:rPr>
              <a:t>15.5%</a:t>
            </a:r>
            <a:r>
              <a:rPr sz="1425" spc="-22" baseline="-2923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spc="-37" baseline="-5847">
                <a:solidFill>
                  <a:srgbClr val="1D1D1B"/>
                </a:solidFill>
                <a:latin typeface="Montserrat Light"/>
                <a:cs typeface="Montserrat Light"/>
              </a:rPr>
              <a:t>APR</a:t>
            </a:r>
            <a:endParaRPr sz="1425" baseline="-5847">
              <a:latin typeface="Montserrat Light"/>
              <a:cs typeface="Montserrat Light"/>
            </a:endParaRPr>
          </a:p>
        </p:txBody>
      </p:sp>
      <p:sp>
        <p:nvSpPr>
          <p:cNvPr id="25" name="object 25"/>
          <p:cNvSpPr txBox="1"/>
          <p:nvPr/>
        </p:nvSpPr>
        <p:spPr>
          <a:xfrm rot="180000">
            <a:off x="4736570" y="4803534"/>
            <a:ext cx="13177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1425" b="1" baseline="8771" dirty="0">
                <a:solidFill>
                  <a:srgbClr val="1D1D1B"/>
                </a:solidFill>
                <a:latin typeface="Montserrat"/>
                <a:cs typeface="Montserrat"/>
              </a:rPr>
              <a:t>Total</a:t>
            </a:r>
            <a:r>
              <a:rPr sz="1425" b="1" spc="-44" baseline="8771" dirty="0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baseline="5847" dirty="0">
                <a:solidFill>
                  <a:srgbClr val="1D1D1B"/>
                </a:solidFill>
                <a:latin typeface="Montserrat"/>
                <a:cs typeface="Montserrat"/>
              </a:rPr>
              <a:t>Cost</a:t>
            </a:r>
            <a:r>
              <a:rPr sz="1425" b="1" spc="-44" baseline="5847" dirty="0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baseline="2923" dirty="0">
                <a:solidFill>
                  <a:srgbClr val="1D1D1B"/>
                </a:solidFill>
                <a:latin typeface="Montserrat"/>
                <a:cs typeface="Montserrat"/>
              </a:rPr>
              <a:t>=</a:t>
            </a:r>
            <a:r>
              <a:rPr sz="1425" b="1" spc="-44" baseline="2923" dirty="0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spc="-15" baseline="2923" dirty="0">
                <a:solidFill>
                  <a:srgbClr val="1D1D1B"/>
                </a:solidFill>
                <a:latin typeface="Montserrat"/>
                <a:cs typeface="Montserrat"/>
              </a:rPr>
              <a:t>£1215.</a:t>
            </a:r>
            <a:r>
              <a:rPr sz="950" b="1" spc="-10" dirty="0">
                <a:solidFill>
                  <a:srgbClr val="1D1D1B"/>
                </a:solidFill>
                <a:latin typeface="Montserrat"/>
                <a:cs typeface="Montserrat"/>
              </a:rPr>
              <a:t>84</a:t>
            </a:r>
            <a:endParaRPr sz="950" dirty="0">
              <a:latin typeface="Montserrat"/>
              <a:cs typeface="Montserra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14858" y="5373009"/>
            <a:ext cx="3441700" cy="3147695"/>
            <a:chOff x="414858" y="5373009"/>
            <a:chExt cx="3441700" cy="3147695"/>
          </a:xfrm>
        </p:grpSpPr>
        <p:sp>
          <p:nvSpPr>
            <p:cNvPr id="27" name="object 27"/>
            <p:cNvSpPr/>
            <p:nvPr/>
          </p:nvSpPr>
          <p:spPr>
            <a:xfrm>
              <a:off x="414858" y="5393017"/>
              <a:ext cx="3415665" cy="3127375"/>
            </a:xfrm>
            <a:custGeom>
              <a:avLst/>
              <a:gdLst/>
              <a:ahLst/>
              <a:cxnLst/>
              <a:rect l="l" t="t" r="r" b="b"/>
              <a:pathLst>
                <a:path w="3415665" h="3127375">
                  <a:moveTo>
                    <a:pt x="3415284" y="0"/>
                  </a:moveTo>
                  <a:lnTo>
                    <a:pt x="0" y="0"/>
                  </a:lnTo>
                  <a:lnTo>
                    <a:pt x="0" y="3127248"/>
                  </a:lnTo>
                  <a:lnTo>
                    <a:pt x="3415284" y="3127248"/>
                  </a:lnTo>
                  <a:lnTo>
                    <a:pt x="3415284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596" y="5373009"/>
              <a:ext cx="3284854" cy="2992120"/>
            </a:xfrm>
            <a:custGeom>
              <a:avLst/>
              <a:gdLst/>
              <a:ahLst/>
              <a:cxnLst/>
              <a:rect l="l" t="t" r="r" b="b"/>
              <a:pathLst>
                <a:path w="3284854" h="2992120">
                  <a:moveTo>
                    <a:pt x="194068" y="0"/>
                  </a:moveTo>
                  <a:lnTo>
                    <a:pt x="0" y="2775369"/>
                  </a:lnTo>
                  <a:lnTo>
                    <a:pt x="3090456" y="2991497"/>
                  </a:lnTo>
                  <a:lnTo>
                    <a:pt x="3284524" y="216128"/>
                  </a:lnTo>
                  <a:lnTo>
                    <a:pt x="194068" y="0"/>
                  </a:lnTo>
                  <a:close/>
                </a:path>
              </a:pathLst>
            </a:custGeom>
            <a:solidFill>
              <a:srgbClr val="EAF6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 rot="240000">
            <a:off x="988758" y="5986424"/>
            <a:ext cx="2549540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2700" b="1">
                <a:solidFill>
                  <a:srgbClr val="009FE3"/>
                </a:solidFill>
                <a:latin typeface="Montserrat ExtraBold"/>
                <a:cs typeface="Montserrat ExtraBold"/>
              </a:rPr>
              <a:t>Pay</a:t>
            </a:r>
            <a:r>
              <a:rPr sz="2700" b="1" spc="-2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2700" b="1">
                <a:solidFill>
                  <a:srgbClr val="009FE3"/>
                </a:solidFill>
                <a:latin typeface="Montserrat ExtraBold"/>
                <a:cs typeface="Montserrat ExtraBold"/>
              </a:rPr>
              <a:t>£100</a:t>
            </a:r>
            <a:r>
              <a:rPr sz="2700" b="1" spc="-2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2700" b="1" spc="-25">
                <a:solidFill>
                  <a:srgbClr val="009FE3"/>
                </a:solidFill>
                <a:latin typeface="Montserrat ExtraBold"/>
                <a:cs typeface="Montserrat ExtraBold"/>
              </a:rPr>
              <a:t>now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0" name="object 30"/>
          <p:cNvSpPr txBox="1"/>
          <p:nvPr/>
        </p:nvSpPr>
        <p:spPr>
          <a:xfrm rot="240000">
            <a:off x="1517210" y="6609926"/>
            <a:ext cx="141772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>
                <a:solidFill>
                  <a:srgbClr val="1D1D1B"/>
                </a:solidFill>
                <a:latin typeface="Montserrat Light"/>
                <a:cs typeface="Montserrat Light"/>
              </a:rPr>
              <a:t>Then 12 </a:t>
            </a:r>
            <a:r>
              <a:rPr sz="1350" spc="-10">
                <a:solidFill>
                  <a:srgbClr val="1D1D1B"/>
                </a:solidFill>
                <a:latin typeface="Montserrat Light"/>
                <a:cs typeface="Montserrat Light"/>
              </a:rPr>
              <a:t>monthly</a:t>
            </a:r>
            <a:endParaRPr sz="1350">
              <a:latin typeface="Montserrat Light"/>
              <a:cs typeface="Montserrat Light"/>
            </a:endParaRPr>
          </a:p>
        </p:txBody>
      </p:sp>
      <p:sp>
        <p:nvSpPr>
          <p:cNvPr id="31" name="object 31"/>
          <p:cNvSpPr txBox="1"/>
          <p:nvPr/>
        </p:nvSpPr>
        <p:spPr>
          <a:xfrm rot="240000">
            <a:off x="1395895" y="6816445"/>
            <a:ext cx="1631592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>
                <a:solidFill>
                  <a:srgbClr val="1D1D1B"/>
                </a:solidFill>
                <a:latin typeface="Montserrat Light"/>
                <a:cs typeface="Montserrat Light"/>
              </a:rPr>
              <a:t>payments</a:t>
            </a:r>
            <a:r>
              <a:rPr sz="1350" spc="-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350">
                <a:solidFill>
                  <a:srgbClr val="1D1D1B"/>
                </a:solidFill>
                <a:latin typeface="Montserrat Light"/>
                <a:cs typeface="Montserrat Light"/>
              </a:rPr>
              <a:t>of</a:t>
            </a:r>
            <a:r>
              <a:rPr sz="1350" spc="-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350" spc="-10">
                <a:solidFill>
                  <a:srgbClr val="1D1D1B"/>
                </a:solidFill>
                <a:latin typeface="Montserrat Light"/>
                <a:cs typeface="Montserrat Light"/>
              </a:rPr>
              <a:t>£91.45</a:t>
            </a:r>
            <a:endParaRPr sz="1350">
              <a:latin typeface="Montserrat Light"/>
              <a:cs typeface="Montserrat Light"/>
            </a:endParaRPr>
          </a:p>
        </p:txBody>
      </p:sp>
      <p:sp>
        <p:nvSpPr>
          <p:cNvPr id="32" name="object 32"/>
          <p:cNvSpPr txBox="1"/>
          <p:nvPr/>
        </p:nvSpPr>
        <p:spPr>
          <a:xfrm rot="180000">
            <a:off x="1915782" y="7284854"/>
            <a:ext cx="530279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1425" baseline="2923">
                <a:solidFill>
                  <a:srgbClr val="1D1D1B"/>
                </a:solidFill>
                <a:latin typeface="Montserrat Light"/>
                <a:cs typeface="Montserrat Light"/>
              </a:rPr>
              <a:t>19%</a:t>
            </a:r>
            <a:r>
              <a:rPr sz="1425" spc="-7" baseline="2923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950" spc="-25">
                <a:solidFill>
                  <a:srgbClr val="1D1D1B"/>
                </a:solidFill>
                <a:latin typeface="Montserrat Light"/>
                <a:cs typeface="Montserrat Light"/>
              </a:rPr>
              <a:t>APR</a:t>
            </a:r>
            <a:endParaRPr sz="950">
              <a:latin typeface="Montserrat Light"/>
              <a:cs typeface="Montserrat Light"/>
            </a:endParaRPr>
          </a:p>
        </p:txBody>
      </p:sp>
      <p:sp>
        <p:nvSpPr>
          <p:cNvPr id="33" name="object 33"/>
          <p:cNvSpPr txBox="1"/>
          <p:nvPr/>
        </p:nvSpPr>
        <p:spPr>
          <a:xfrm rot="180000">
            <a:off x="1472476" y="7714810"/>
            <a:ext cx="1356309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1425" b="1" baseline="8771">
                <a:solidFill>
                  <a:srgbClr val="1D1D1B"/>
                </a:solidFill>
                <a:latin typeface="Montserrat"/>
                <a:cs typeface="Montserrat"/>
              </a:rPr>
              <a:t>Total</a:t>
            </a:r>
            <a:r>
              <a:rPr sz="1425" b="1" spc="-44" baseline="8771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baseline="5847">
                <a:solidFill>
                  <a:srgbClr val="1D1D1B"/>
                </a:solidFill>
                <a:latin typeface="Montserrat"/>
                <a:cs typeface="Montserrat"/>
              </a:rPr>
              <a:t>Cost</a:t>
            </a:r>
            <a:r>
              <a:rPr sz="1425" b="1" spc="-44" baseline="5847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baseline="2923">
                <a:solidFill>
                  <a:srgbClr val="1D1D1B"/>
                </a:solidFill>
                <a:latin typeface="Montserrat"/>
                <a:cs typeface="Montserrat"/>
              </a:rPr>
              <a:t>=</a:t>
            </a:r>
            <a:r>
              <a:rPr sz="1425" b="1" spc="-44" baseline="2923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spc="-15" baseline="2923">
                <a:solidFill>
                  <a:srgbClr val="1D1D1B"/>
                </a:solidFill>
                <a:latin typeface="Montserrat"/>
                <a:cs typeface="Montserrat"/>
              </a:rPr>
              <a:t>£109</a:t>
            </a:r>
            <a:r>
              <a:rPr sz="950" b="1" spc="-10">
                <a:solidFill>
                  <a:srgbClr val="1D1D1B"/>
                </a:solidFill>
                <a:latin typeface="Montserrat"/>
                <a:cs typeface="Montserrat"/>
              </a:rPr>
              <a:t>7.40</a:t>
            </a:r>
            <a:endParaRPr sz="950">
              <a:latin typeface="Montserrat"/>
              <a:cs typeface="Montserra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62982" y="5409021"/>
            <a:ext cx="3374390" cy="3071495"/>
            <a:chOff x="3862982" y="5409021"/>
            <a:chExt cx="3374390" cy="3071495"/>
          </a:xfrm>
        </p:grpSpPr>
        <p:sp>
          <p:nvSpPr>
            <p:cNvPr id="35" name="object 35"/>
            <p:cNvSpPr/>
            <p:nvPr/>
          </p:nvSpPr>
          <p:spPr>
            <a:xfrm>
              <a:off x="3885590" y="5430583"/>
              <a:ext cx="3351529" cy="3049905"/>
            </a:xfrm>
            <a:custGeom>
              <a:avLst/>
              <a:gdLst/>
              <a:ahLst/>
              <a:cxnLst/>
              <a:rect l="l" t="t" r="r" b="b"/>
              <a:pathLst>
                <a:path w="3351529" h="3049904">
                  <a:moveTo>
                    <a:pt x="3351276" y="0"/>
                  </a:moveTo>
                  <a:lnTo>
                    <a:pt x="0" y="0"/>
                  </a:lnTo>
                  <a:lnTo>
                    <a:pt x="0" y="3049524"/>
                  </a:lnTo>
                  <a:lnTo>
                    <a:pt x="3351276" y="3049524"/>
                  </a:lnTo>
                  <a:lnTo>
                    <a:pt x="3351276" y="0"/>
                  </a:lnTo>
                  <a:close/>
                </a:path>
              </a:pathLst>
            </a:custGeom>
            <a:solidFill>
              <a:srgbClr val="1D1D1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62982" y="5409021"/>
              <a:ext cx="3216910" cy="2914650"/>
            </a:xfrm>
            <a:custGeom>
              <a:avLst/>
              <a:gdLst/>
              <a:ahLst/>
              <a:cxnLst/>
              <a:rect l="l" t="t" r="r" b="b"/>
              <a:pathLst>
                <a:path w="3216909" h="2914650">
                  <a:moveTo>
                    <a:pt x="3095053" y="0"/>
                  </a:moveTo>
                  <a:lnTo>
                    <a:pt x="0" y="135140"/>
                  </a:lnTo>
                  <a:lnTo>
                    <a:pt x="121361" y="2914624"/>
                  </a:lnTo>
                  <a:lnTo>
                    <a:pt x="3216414" y="2779496"/>
                  </a:lnTo>
                  <a:lnTo>
                    <a:pt x="3095053" y="0"/>
                  </a:lnTo>
                  <a:close/>
                </a:path>
              </a:pathLst>
            </a:custGeom>
            <a:solidFill>
              <a:srgbClr val="EAF6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 rot="21480000">
            <a:off x="4156902" y="5844521"/>
            <a:ext cx="2553006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25"/>
              </a:lnSpc>
            </a:pPr>
            <a:r>
              <a:rPr sz="2400" b="1">
                <a:solidFill>
                  <a:srgbClr val="009FE3"/>
                </a:solidFill>
                <a:latin typeface="Montserrat ExtraBold"/>
                <a:cs typeface="Montserrat ExtraBold"/>
              </a:rPr>
              <a:t>Pa</a:t>
            </a:r>
            <a:r>
              <a:rPr sz="3600" b="1" baseline="1157">
                <a:solidFill>
                  <a:srgbClr val="009FE3"/>
                </a:solidFill>
                <a:latin typeface="Montserrat ExtraBold"/>
                <a:cs typeface="Montserrat ExtraBold"/>
              </a:rPr>
              <a:t>y</a:t>
            </a:r>
            <a:r>
              <a:rPr sz="3600" b="1" spc="-165" baseline="1157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3600" b="1" baseline="1157">
                <a:solidFill>
                  <a:srgbClr val="009FE3"/>
                </a:solidFill>
                <a:latin typeface="Montserrat ExtraBold"/>
                <a:cs typeface="Montserrat ExtraBold"/>
              </a:rPr>
              <a:t>£200</a:t>
            </a:r>
            <a:r>
              <a:rPr sz="3600" b="1" spc="-165" baseline="1157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3600" b="1" spc="-30" baseline="2314">
                <a:solidFill>
                  <a:srgbClr val="009FE3"/>
                </a:solidFill>
                <a:latin typeface="Montserrat ExtraBold"/>
                <a:cs typeface="Montserrat ExtraBold"/>
              </a:rPr>
              <a:t>toda</a:t>
            </a:r>
            <a:r>
              <a:rPr sz="3600" b="1" spc="-30" baseline="3472">
                <a:solidFill>
                  <a:srgbClr val="009FE3"/>
                </a:solidFill>
                <a:latin typeface="Montserrat ExtraBold"/>
                <a:cs typeface="Montserrat ExtraBold"/>
              </a:rPr>
              <a:t>y</a:t>
            </a:r>
            <a:endParaRPr sz="3600" baseline="3472">
              <a:latin typeface="Montserrat ExtraBold"/>
              <a:cs typeface="Montserrat ExtraBold"/>
            </a:endParaRPr>
          </a:p>
        </p:txBody>
      </p:sp>
      <p:sp>
        <p:nvSpPr>
          <p:cNvPr id="38" name="object 38"/>
          <p:cNvSpPr txBox="1"/>
          <p:nvPr/>
        </p:nvSpPr>
        <p:spPr>
          <a:xfrm rot="21480000">
            <a:off x="4522320" y="6437653"/>
            <a:ext cx="1867917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>
                <a:solidFill>
                  <a:srgbClr val="1D1D1B"/>
                </a:solidFill>
                <a:latin typeface="Montserrat Light"/>
                <a:cs typeface="Montserrat Light"/>
              </a:rPr>
              <a:t>Then</a:t>
            </a:r>
            <a:r>
              <a:rPr sz="1350" spc="-4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025" baseline="2057">
                <a:solidFill>
                  <a:srgbClr val="1D1D1B"/>
                </a:solidFill>
                <a:latin typeface="Montserrat Light"/>
                <a:cs typeface="Montserrat Light"/>
              </a:rPr>
              <a:t>only</a:t>
            </a:r>
            <a:r>
              <a:rPr sz="2025" spc="-52" baseline="2057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025" baseline="2057">
                <a:solidFill>
                  <a:srgbClr val="1D1D1B"/>
                </a:solidFill>
                <a:latin typeface="Montserrat Light"/>
                <a:cs typeface="Montserrat Light"/>
              </a:rPr>
              <a:t>24</a:t>
            </a:r>
            <a:r>
              <a:rPr sz="2025" spc="-52" baseline="2057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025" spc="-15" baseline="4115">
                <a:solidFill>
                  <a:srgbClr val="1D1D1B"/>
                </a:solidFill>
                <a:latin typeface="Montserrat Light"/>
                <a:cs typeface="Montserrat Light"/>
              </a:rPr>
              <a:t>monthly</a:t>
            </a:r>
            <a:endParaRPr sz="2025" baseline="4115">
              <a:latin typeface="Montserrat Light"/>
              <a:cs typeface="Montserrat Light"/>
            </a:endParaRPr>
          </a:p>
        </p:txBody>
      </p:sp>
      <p:sp>
        <p:nvSpPr>
          <p:cNvPr id="39" name="object 39"/>
          <p:cNvSpPr txBox="1"/>
          <p:nvPr/>
        </p:nvSpPr>
        <p:spPr>
          <a:xfrm rot="21480000">
            <a:off x="4468990" y="6644750"/>
            <a:ext cx="1993142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 dirty="0">
                <a:solidFill>
                  <a:srgbClr val="1D1D1B"/>
                </a:solidFill>
                <a:latin typeface="Montserrat Light"/>
                <a:cs typeface="Montserrat Light"/>
              </a:rPr>
              <a:t>paym</a:t>
            </a:r>
            <a:r>
              <a:rPr sz="2025" baseline="2057" dirty="0">
                <a:solidFill>
                  <a:srgbClr val="1D1D1B"/>
                </a:solidFill>
                <a:latin typeface="Montserrat Light"/>
                <a:cs typeface="Montserrat Light"/>
              </a:rPr>
              <a:t>ents</a:t>
            </a:r>
            <a:r>
              <a:rPr sz="2025" spc="-75" baseline="2057" dirty="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025" spc="-15" baseline="2057" dirty="0">
                <a:solidFill>
                  <a:srgbClr val="1D1D1B"/>
                </a:solidFill>
                <a:latin typeface="Montserrat Light"/>
                <a:cs typeface="Montserrat Light"/>
              </a:rPr>
              <a:t>int</a:t>
            </a:r>
            <a:r>
              <a:rPr sz="2025" spc="-15" baseline="4115" dirty="0">
                <a:solidFill>
                  <a:srgbClr val="1D1D1B"/>
                </a:solidFill>
                <a:latin typeface="Montserrat Light"/>
                <a:cs typeface="Montserrat Light"/>
              </a:rPr>
              <a:t>erest</a:t>
            </a:r>
            <a:r>
              <a:rPr sz="2025" spc="-67" baseline="4115" dirty="0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2025" spc="-15" baseline="4115" dirty="0">
                <a:solidFill>
                  <a:srgbClr val="1D1D1B"/>
                </a:solidFill>
                <a:latin typeface="Montserrat Light"/>
                <a:cs typeface="Montserrat Light"/>
              </a:rPr>
              <a:t>free!</a:t>
            </a:r>
            <a:endParaRPr sz="2025" baseline="4115" dirty="0">
              <a:latin typeface="Montserrat Light"/>
              <a:cs typeface="Montserrat Light"/>
            </a:endParaRPr>
          </a:p>
        </p:txBody>
      </p:sp>
      <p:sp>
        <p:nvSpPr>
          <p:cNvPr id="40" name="object 40"/>
          <p:cNvSpPr txBox="1"/>
          <p:nvPr/>
        </p:nvSpPr>
        <p:spPr>
          <a:xfrm rot="21480000">
            <a:off x="4442561" y="6954823"/>
            <a:ext cx="2072863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</a:pPr>
            <a:r>
              <a:rPr sz="1350" i="1" spc="75" dirty="0" err="1">
                <a:solidFill>
                  <a:srgbClr val="1D1D1B"/>
                </a:solidFill>
                <a:latin typeface="Arial"/>
                <a:cs typeface="Arial"/>
              </a:rPr>
              <a:t>Thats</a:t>
            </a:r>
            <a:r>
              <a:rPr sz="1350" i="1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25" i="1" spc="172" baseline="2057" dirty="0">
                <a:solidFill>
                  <a:srgbClr val="1D1D1B"/>
                </a:solidFill>
                <a:latin typeface="Arial"/>
                <a:cs typeface="Arial"/>
              </a:rPr>
              <a:t>right</a:t>
            </a:r>
            <a:r>
              <a:rPr sz="2025" i="1" spc="-37" baseline="2057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25" i="1" spc="112" baseline="2057" dirty="0">
                <a:solidFill>
                  <a:srgbClr val="1D1D1B"/>
                </a:solidFill>
                <a:latin typeface="Arial"/>
                <a:cs typeface="Arial"/>
              </a:rPr>
              <a:t>int</a:t>
            </a:r>
            <a:r>
              <a:rPr sz="2025" i="1" spc="112" baseline="4115" dirty="0">
                <a:solidFill>
                  <a:srgbClr val="1D1D1B"/>
                </a:solidFill>
                <a:latin typeface="Arial"/>
                <a:cs typeface="Arial"/>
              </a:rPr>
              <a:t>erest</a:t>
            </a:r>
            <a:r>
              <a:rPr sz="2025" i="1" spc="-37" baseline="41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25" i="1" spc="67" baseline="4115" dirty="0">
                <a:solidFill>
                  <a:srgbClr val="1D1D1B"/>
                </a:solidFill>
                <a:latin typeface="Arial"/>
                <a:cs typeface="Arial"/>
              </a:rPr>
              <a:t>free!</a:t>
            </a:r>
            <a:endParaRPr sz="2025" baseline="4115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1480000">
            <a:off x="4433458" y="7423416"/>
            <a:ext cx="2129582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You’ll</a:t>
            </a:r>
            <a:r>
              <a:rPr sz="950" spc="-25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950">
                <a:solidFill>
                  <a:srgbClr val="1D1D1B"/>
                </a:solidFill>
                <a:latin typeface="Montserrat Light"/>
                <a:cs typeface="Montserrat Light"/>
              </a:rPr>
              <a:t>p</a:t>
            </a:r>
            <a:r>
              <a:rPr sz="1425" baseline="2923">
                <a:solidFill>
                  <a:srgbClr val="1D1D1B"/>
                </a:solidFill>
                <a:latin typeface="Montserrat Light"/>
                <a:cs typeface="Montserrat Light"/>
              </a:rPr>
              <a:t>ay</a:t>
            </a:r>
            <a:r>
              <a:rPr sz="1425" spc="-30" baseline="2923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2923">
                <a:solidFill>
                  <a:srgbClr val="1D1D1B"/>
                </a:solidFill>
                <a:latin typeface="Montserrat Light"/>
                <a:cs typeface="Montserrat Light"/>
              </a:rPr>
              <a:t>just</a:t>
            </a:r>
            <a:r>
              <a:rPr sz="1425" spc="-30" baseline="2923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2923">
                <a:solidFill>
                  <a:srgbClr val="1D1D1B"/>
                </a:solidFill>
                <a:latin typeface="Montserrat Light"/>
                <a:cs typeface="Montserrat Light"/>
              </a:rPr>
              <a:t>£37.50</a:t>
            </a:r>
            <a:r>
              <a:rPr sz="1425" spc="-37" baseline="2923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5847">
                <a:solidFill>
                  <a:srgbClr val="1D1D1B"/>
                </a:solidFill>
                <a:latin typeface="Montserrat Light"/>
                <a:cs typeface="Montserrat Light"/>
              </a:rPr>
              <a:t>for</a:t>
            </a:r>
            <a:r>
              <a:rPr sz="1425" spc="-30" baseline="5847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baseline="5847">
                <a:solidFill>
                  <a:srgbClr val="1D1D1B"/>
                </a:solidFill>
                <a:latin typeface="Montserrat Light"/>
                <a:cs typeface="Montserrat Light"/>
              </a:rPr>
              <a:t>24</a:t>
            </a:r>
            <a:r>
              <a:rPr sz="1425" spc="-30" baseline="5847">
                <a:solidFill>
                  <a:srgbClr val="1D1D1B"/>
                </a:solidFill>
                <a:latin typeface="Montserrat Light"/>
                <a:cs typeface="Montserrat Light"/>
              </a:rPr>
              <a:t> </a:t>
            </a:r>
            <a:r>
              <a:rPr sz="1425" spc="-15" baseline="5847">
                <a:solidFill>
                  <a:srgbClr val="1D1D1B"/>
                </a:solidFill>
                <a:latin typeface="Montserrat Light"/>
                <a:cs typeface="Montserrat Light"/>
              </a:rPr>
              <a:t>months</a:t>
            </a:r>
            <a:endParaRPr sz="1425" baseline="5847">
              <a:latin typeface="Montserrat Light"/>
              <a:cs typeface="Montserrat Light"/>
            </a:endParaRPr>
          </a:p>
        </p:txBody>
      </p:sp>
      <p:sp>
        <p:nvSpPr>
          <p:cNvPr id="42" name="object 42"/>
          <p:cNvSpPr txBox="1"/>
          <p:nvPr/>
        </p:nvSpPr>
        <p:spPr>
          <a:xfrm rot="21480000">
            <a:off x="4947165" y="7848200"/>
            <a:ext cx="1139587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950" b="1">
                <a:solidFill>
                  <a:srgbClr val="1D1D1B"/>
                </a:solidFill>
                <a:latin typeface="Montserrat"/>
                <a:cs typeface="Montserrat"/>
              </a:rPr>
              <a:t>Total</a:t>
            </a:r>
            <a:r>
              <a:rPr sz="950" b="1" spc="-15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950" b="1">
                <a:solidFill>
                  <a:srgbClr val="1D1D1B"/>
                </a:solidFill>
                <a:latin typeface="Montserrat"/>
                <a:cs typeface="Montserrat"/>
              </a:rPr>
              <a:t>C</a:t>
            </a:r>
            <a:r>
              <a:rPr sz="1425" b="1" baseline="2923">
                <a:solidFill>
                  <a:srgbClr val="1D1D1B"/>
                </a:solidFill>
                <a:latin typeface="Montserrat"/>
                <a:cs typeface="Montserrat"/>
              </a:rPr>
              <a:t>ost</a:t>
            </a:r>
            <a:r>
              <a:rPr sz="1425" b="1" spc="-15" baseline="2923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baseline="2923">
                <a:solidFill>
                  <a:srgbClr val="1D1D1B"/>
                </a:solidFill>
                <a:latin typeface="Montserrat"/>
                <a:cs typeface="Montserrat"/>
              </a:rPr>
              <a:t>=</a:t>
            </a:r>
            <a:r>
              <a:rPr sz="1425" b="1" spc="-22" baseline="2923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425" b="1" spc="-30" baseline="2923">
                <a:solidFill>
                  <a:srgbClr val="1D1D1B"/>
                </a:solidFill>
                <a:latin typeface="Montserrat"/>
                <a:cs typeface="Montserrat"/>
              </a:rPr>
              <a:t>£1100</a:t>
            </a:r>
            <a:endParaRPr sz="1425" baseline="2923">
              <a:latin typeface="Montserrat"/>
              <a:cs typeface="Montserra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580704" y="510963"/>
            <a:ext cx="234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FOUR</a:t>
            </a:r>
            <a:r>
              <a:rPr sz="1200" b="1" spc="-5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47999" y="9172071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635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7999" y="10101254"/>
            <a:ext cx="6264275" cy="0"/>
          </a:xfrm>
          <a:custGeom>
            <a:avLst/>
            <a:gdLst/>
            <a:ahLst/>
            <a:cxnLst/>
            <a:rect l="l" t="t" r="r" b="b"/>
            <a:pathLst>
              <a:path w="6264275">
                <a:moveTo>
                  <a:pt x="0" y="0"/>
                </a:moveTo>
                <a:lnTo>
                  <a:pt x="6263995" y="0"/>
                </a:lnTo>
              </a:path>
            </a:pathLst>
          </a:custGeom>
          <a:ln w="635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75"/>
              </a:spcBef>
            </a:pPr>
            <a:r>
              <a:rPr spc="-25"/>
              <a:t>97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35262" y="10300421"/>
            <a:ext cx="153733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Borrowing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debt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52500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2:5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80150-3FB8-1D9B-D934-DEA711EE2CFB}"/>
              </a:ext>
            </a:extLst>
          </p:cNvPr>
          <p:cNvSpPr txBox="1"/>
          <p:nvPr/>
        </p:nvSpPr>
        <p:spPr>
          <a:xfrm>
            <a:off x="647999" y="9788434"/>
            <a:ext cx="626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DA8BFC-EB4D-FDD8-1684-69D9029C0B0B}"/>
              </a:ext>
            </a:extLst>
          </p:cNvPr>
          <p:cNvSpPr txBox="1"/>
          <p:nvPr/>
        </p:nvSpPr>
        <p:spPr>
          <a:xfrm>
            <a:off x="647999" y="8865325"/>
            <a:ext cx="626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2:6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Types</a:t>
            </a:r>
            <a:r>
              <a:rPr spc="-90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of</a:t>
            </a:r>
            <a:r>
              <a:rPr spc="-9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Insurance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1396" y="2220613"/>
          <a:ext cx="6264908" cy="7886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845">
                <a:tc rowSpan="2"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lang="en-GB" sz="100" b="1" spc="-10" dirty="0">
                        <a:solidFill>
                          <a:srgbClr val="13303C"/>
                        </a:solidFill>
                        <a:latin typeface="Montserrat"/>
                        <a:cs typeface="Montserrat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GB" sz="15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 </a:t>
                      </a:r>
                      <a:r>
                        <a:rPr sz="15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Contents</a:t>
                      </a:r>
                      <a:r>
                        <a:rPr sz="1500" b="1" spc="-5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5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Life</a:t>
                      </a:r>
                      <a:r>
                        <a:rPr sz="1500" b="1" spc="-2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 dirty="0">
                        <a:latin typeface="Montserrat"/>
                        <a:cs typeface="Montserrat"/>
                      </a:endParaRPr>
                    </a:p>
                  </a:txBody>
                  <a:tcPr marL="0" marR="0" marT="13335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0" marB="0">
                    <a:lnL w="12700">
                      <a:solidFill>
                        <a:srgbClr val="13303C"/>
                      </a:solidFill>
                      <a:prstDash val="lgDash"/>
                    </a:lnL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9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Pet</a:t>
                      </a:r>
                      <a:r>
                        <a:rPr sz="1500" b="1" spc="-5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>
                        <a:latin typeface="Montserrat"/>
                        <a:cs typeface="Montserrat"/>
                      </a:endParaRPr>
                    </a:p>
                  </a:txBody>
                  <a:tcPr marL="0" marR="0" marT="17462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 grid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Health</a:t>
                      </a:r>
                      <a:r>
                        <a:rPr sz="1500" b="1" spc="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>
                        <a:latin typeface="Montserrat"/>
                        <a:cs typeface="Montserrat"/>
                      </a:endParaRPr>
                    </a:p>
                  </a:txBody>
                  <a:tcPr marL="0" marR="0" marT="17462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9">
                <a:tc>
                  <a:txBody>
                    <a:bodyPr/>
                    <a:lstStyle/>
                    <a:p>
                      <a:pPr marL="151765" marR="92138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Fully</a:t>
                      </a:r>
                      <a:r>
                        <a:rPr sz="1500" b="1" spc="-3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comprehensive </a:t>
                      </a:r>
                      <a:r>
                        <a:rPr sz="15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car</a:t>
                      </a:r>
                      <a:r>
                        <a:rPr sz="1500" b="1" spc="-2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>
                        <a:latin typeface="Montserrat"/>
                        <a:cs typeface="Montserrat"/>
                      </a:endParaRPr>
                    </a:p>
                  </a:txBody>
                  <a:tcPr marL="0" marR="0" marT="17462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 grid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Travel</a:t>
                      </a:r>
                      <a:r>
                        <a:rPr sz="1500" b="1" spc="-10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>
                        <a:latin typeface="Montserrat"/>
                        <a:cs typeface="Montserrat"/>
                      </a:endParaRPr>
                    </a:p>
                  </a:txBody>
                  <a:tcPr marL="0" marR="0" marT="17462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49">
                <a:tc>
                  <a:txBody>
                    <a:bodyPr/>
                    <a:lstStyle/>
                    <a:p>
                      <a:pPr marL="151765" marR="164655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Third</a:t>
                      </a:r>
                      <a:r>
                        <a:rPr sz="1500" b="1" spc="-5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party </a:t>
                      </a:r>
                      <a:r>
                        <a:rPr sz="15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car</a:t>
                      </a:r>
                      <a:r>
                        <a:rPr sz="1500" b="1" spc="-2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 dirty="0">
                        <a:latin typeface="Montserrat"/>
                        <a:cs typeface="Montserrat"/>
                      </a:endParaRPr>
                    </a:p>
                  </a:txBody>
                  <a:tcPr marL="0" marR="0" marT="17462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  <a:lnB w="12700">
                      <a:solidFill>
                        <a:srgbClr val="13303C"/>
                      </a:solidFill>
                      <a:prstDash val="lgDash"/>
                    </a:lnB>
                  </a:tcPr>
                </a:tc>
                <a:tc grid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Income</a:t>
                      </a:r>
                      <a:r>
                        <a:rPr sz="1500" b="1" spc="-5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>
                        <a:latin typeface="Montserrat"/>
                        <a:cs typeface="Montserrat"/>
                      </a:endParaRPr>
                    </a:p>
                  </a:txBody>
                  <a:tcPr marL="0" marR="0" marT="17462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364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Buildings</a:t>
                      </a:r>
                      <a:r>
                        <a:rPr sz="1500" b="1" spc="-15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>
                        <a:latin typeface="Montserrat"/>
                        <a:cs typeface="Montserrat"/>
                      </a:endParaRPr>
                    </a:p>
                  </a:txBody>
                  <a:tcPr marL="0" marR="0" marT="17462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3303C"/>
                      </a:solidFill>
                      <a:prstDash val="lgDash"/>
                    </a:lnT>
                  </a:tcPr>
                </a:tc>
                <a:tc grid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5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Phone</a:t>
                      </a:r>
                      <a:r>
                        <a:rPr sz="1500" b="1" spc="-4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insurance</a:t>
                      </a:r>
                      <a:endParaRPr sz="1500" dirty="0">
                        <a:latin typeface="Montserrat"/>
                        <a:cs typeface="Montserrat"/>
                      </a:endParaRPr>
                    </a:p>
                  </a:txBody>
                  <a:tcPr marL="0" marR="0" marT="174625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03C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1466" y="9866104"/>
            <a:ext cx="192392" cy="9447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0043" y="9090973"/>
            <a:ext cx="145313" cy="873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6445" y="2630838"/>
            <a:ext cx="728629" cy="10097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6445" y="8817591"/>
            <a:ext cx="728629" cy="10097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6314" y="5778671"/>
            <a:ext cx="1036301" cy="9804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0982" y="5891627"/>
            <a:ext cx="1380230" cy="8418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0982" y="7449103"/>
            <a:ext cx="1380230" cy="84183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774140" y="4402216"/>
            <a:ext cx="927735" cy="899160"/>
            <a:chOff x="5774140" y="4402216"/>
            <a:chExt cx="927735" cy="899160"/>
          </a:xfrm>
        </p:grpSpPr>
        <p:sp>
          <p:nvSpPr>
            <p:cNvPr id="15" name="object 15"/>
            <p:cNvSpPr/>
            <p:nvPr/>
          </p:nvSpPr>
          <p:spPr>
            <a:xfrm>
              <a:off x="5774140" y="4402216"/>
              <a:ext cx="927735" cy="899160"/>
            </a:xfrm>
            <a:custGeom>
              <a:avLst/>
              <a:gdLst/>
              <a:ahLst/>
              <a:cxnLst/>
              <a:rect l="l" t="t" r="r" b="b"/>
              <a:pathLst>
                <a:path w="927734" h="899160">
                  <a:moveTo>
                    <a:pt x="224427" y="0"/>
                  </a:moveTo>
                  <a:lnTo>
                    <a:pt x="176537" y="6670"/>
                  </a:lnTo>
                  <a:lnTo>
                    <a:pt x="131658" y="21530"/>
                  </a:lnTo>
                  <a:lnTo>
                    <a:pt x="90599" y="45301"/>
                  </a:lnTo>
                  <a:lnTo>
                    <a:pt x="56375" y="76939"/>
                  </a:lnTo>
                  <a:lnTo>
                    <a:pt x="29549" y="114904"/>
                  </a:lnTo>
                  <a:lnTo>
                    <a:pt x="10687" y="157658"/>
                  </a:lnTo>
                  <a:lnTo>
                    <a:pt x="352" y="203661"/>
                  </a:lnTo>
                  <a:lnTo>
                    <a:pt x="0" y="254241"/>
                  </a:lnTo>
                  <a:lnTo>
                    <a:pt x="9885" y="304490"/>
                  </a:lnTo>
                  <a:lnTo>
                    <a:pt x="27545" y="353393"/>
                  </a:lnTo>
                  <a:lnTo>
                    <a:pt x="50513" y="399933"/>
                  </a:lnTo>
                  <a:lnTo>
                    <a:pt x="76324" y="443094"/>
                  </a:lnTo>
                  <a:lnTo>
                    <a:pt x="104536" y="484319"/>
                  </a:lnTo>
                  <a:lnTo>
                    <a:pt x="134788" y="524044"/>
                  </a:lnTo>
                  <a:lnTo>
                    <a:pt x="166603" y="562588"/>
                  </a:lnTo>
                  <a:lnTo>
                    <a:pt x="199501" y="600269"/>
                  </a:lnTo>
                  <a:lnTo>
                    <a:pt x="194840" y="603190"/>
                  </a:lnTo>
                  <a:lnTo>
                    <a:pt x="195513" y="604346"/>
                  </a:lnTo>
                  <a:lnTo>
                    <a:pt x="200733" y="601666"/>
                  </a:lnTo>
                  <a:lnTo>
                    <a:pt x="269046" y="677041"/>
                  </a:lnTo>
                  <a:lnTo>
                    <a:pt x="293001" y="704609"/>
                  </a:lnTo>
                  <a:lnTo>
                    <a:pt x="316643" y="732816"/>
                  </a:lnTo>
                  <a:lnTo>
                    <a:pt x="340766" y="760523"/>
                  </a:lnTo>
                  <a:lnTo>
                    <a:pt x="388606" y="810311"/>
                  </a:lnTo>
                  <a:lnTo>
                    <a:pt x="425442" y="863556"/>
                  </a:lnTo>
                  <a:lnTo>
                    <a:pt x="440369" y="892598"/>
                  </a:lnTo>
                  <a:lnTo>
                    <a:pt x="446762" y="898664"/>
                  </a:lnTo>
                  <a:lnTo>
                    <a:pt x="455017" y="898654"/>
                  </a:lnTo>
                  <a:lnTo>
                    <a:pt x="462213" y="893918"/>
                  </a:lnTo>
                  <a:lnTo>
                    <a:pt x="465426" y="885803"/>
                  </a:lnTo>
                  <a:lnTo>
                    <a:pt x="466929" y="871975"/>
                  </a:lnTo>
                  <a:lnTo>
                    <a:pt x="470062" y="858521"/>
                  </a:lnTo>
                  <a:lnTo>
                    <a:pt x="473853" y="845281"/>
                  </a:lnTo>
                  <a:lnTo>
                    <a:pt x="477326" y="832095"/>
                  </a:lnTo>
                  <a:lnTo>
                    <a:pt x="515829" y="800714"/>
                  </a:lnTo>
                  <a:lnTo>
                    <a:pt x="555666" y="770926"/>
                  </a:lnTo>
                  <a:lnTo>
                    <a:pt x="596305" y="742107"/>
                  </a:lnTo>
                  <a:lnTo>
                    <a:pt x="637216" y="713633"/>
                  </a:lnTo>
                  <a:lnTo>
                    <a:pt x="677869" y="684881"/>
                  </a:lnTo>
                  <a:lnTo>
                    <a:pt x="717733" y="655227"/>
                  </a:lnTo>
                  <a:lnTo>
                    <a:pt x="756277" y="624046"/>
                  </a:lnTo>
                  <a:lnTo>
                    <a:pt x="792973" y="590716"/>
                  </a:lnTo>
                  <a:lnTo>
                    <a:pt x="827288" y="554613"/>
                  </a:lnTo>
                  <a:lnTo>
                    <a:pt x="856751" y="516894"/>
                  </a:lnTo>
                  <a:lnTo>
                    <a:pt x="881409" y="476630"/>
                  </a:lnTo>
                  <a:lnTo>
                    <a:pt x="901081" y="433978"/>
                  </a:lnTo>
                  <a:lnTo>
                    <a:pt x="915583" y="389096"/>
                  </a:lnTo>
                  <a:lnTo>
                    <a:pt x="924735" y="342142"/>
                  </a:lnTo>
                  <a:lnTo>
                    <a:pt x="927468" y="291271"/>
                  </a:lnTo>
                  <a:lnTo>
                    <a:pt x="921623" y="239119"/>
                  </a:lnTo>
                  <a:lnTo>
                    <a:pt x="905825" y="189473"/>
                  </a:lnTo>
                  <a:lnTo>
                    <a:pt x="878697" y="146117"/>
                  </a:lnTo>
                  <a:lnTo>
                    <a:pt x="842907" y="113306"/>
                  </a:lnTo>
                  <a:lnTo>
                    <a:pt x="801192" y="90267"/>
                  </a:lnTo>
                  <a:lnTo>
                    <a:pt x="755470" y="77028"/>
                  </a:lnTo>
                  <a:lnTo>
                    <a:pt x="707661" y="73618"/>
                  </a:lnTo>
                  <a:lnTo>
                    <a:pt x="659686" y="80065"/>
                  </a:lnTo>
                  <a:lnTo>
                    <a:pt x="601636" y="103458"/>
                  </a:lnTo>
                  <a:lnTo>
                    <a:pt x="552015" y="141634"/>
                  </a:lnTo>
                  <a:lnTo>
                    <a:pt x="506908" y="200867"/>
                  </a:lnTo>
                  <a:lnTo>
                    <a:pt x="493343" y="236385"/>
                  </a:lnTo>
                  <a:lnTo>
                    <a:pt x="494738" y="270615"/>
                  </a:lnTo>
                  <a:lnTo>
                    <a:pt x="541549" y="234203"/>
                  </a:lnTo>
                  <a:lnTo>
                    <a:pt x="553415" y="210763"/>
                  </a:lnTo>
                  <a:lnTo>
                    <a:pt x="567242" y="189247"/>
                  </a:lnTo>
                  <a:lnTo>
                    <a:pt x="599199" y="157741"/>
                  </a:lnTo>
                  <a:lnTo>
                    <a:pt x="637194" y="133836"/>
                  </a:lnTo>
                  <a:lnTo>
                    <a:pt x="674841" y="120287"/>
                  </a:lnTo>
                  <a:lnTo>
                    <a:pt x="714821" y="115301"/>
                  </a:lnTo>
                  <a:lnTo>
                    <a:pt x="754932" y="118935"/>
                  </a:lnTo>
                  <a:lnTo>
                    <a:pt x="792972" y="131246"/>
                  </a:lnTo>
                  <a:lnTo>
                    <a:pt x="834575" y="157550"/>
                  </a:lnTo>
                  <a:lnTo>
                    <a:pt x="864491" y="191403"/>
                  </a:lnTo>
                  <a:lnTo>
                    <a:pt x="883784" y="231106"/>
                  </a:lnTo>
                  <a:lnTo>
                    <a:pt x="893523" y="274959"/>
                  </a:lnTo>
                  <a:lnTo>
                    <a:pt x="894773" y="321263"/>
                  </a:lnTo>
                  <a:lnTo>
                    <a:pt x="888600" y="368316"/>
                  </a:lnTo>
                  <a:lnTo>
                    <a:pt x="876072" y="414420"/>
                  </a:lnTo>
                  <a:lnTo>
                    <a:pt x="858255" y="457875"/>
                  </a:lnTo>
                  <a:lnTo>
                    <a:pt x="836216" y="496980"/>
                  </a:lnTo>
                  <a:lnTo>
                    <a:pt x="812178" y="530272"/>
                  </a:lnTo>
                  <a:lnTo>
                    <a:pt x="785644" y="561115"/>
                  </a:lnTo>
                  <a:lnTo>
                    <a:pt x="787930" y="554283"/>
                  </a:lnTo>
                  <a:lnTo>
                    <a:pt x="789226" y="549190"/>
                  </a:lnTo>
                  <a:lnTo>
                    <a:pt x="786940" y="548110"/>
                  </a:lnTo>
                  <a:lnTo>
                    <a:pt x="781541" y="558914"/>
                  </a:lnTo>
                  <a:lnTo>
                    <a:pt x="776197" y="567613"/>
                  </a:lnTo>
                  <a:lnTo>
                    <a:pt x="745906" y="600130"/>
                  </a:lnTo>
                  <a:lnTo>
                    <a:pt x="700499" y="627243"/>
                  </a:lnTo>
                  <a:lnTo>
                    <a:pt x="650453" y="646116"/>
                  </a:lnTo>
                  <a:lnTo>
                    <a:pt x="611486" y="658735"/>
                  </a:lnTo>
                  <a:lnTo>
                    <a:pt x="592092" y="665324"/>
                  </a:lnTo>
                  <a:lnTo>
                    <a:pt x="540895" y="685020"/>
                  </a:lnTo>
                  <a:lnTo>
                    <a:pt x="515896" y="711128"/>
                  </a:lnTo>
                  <a:lnTo>
                    <a:pt x="519147" y="715039"/>
                  </a:lnTo>
                  <a:lnTo>
                    <a:pt x="522615" y="714887"/>
                  </a:lnTo>
                  <a:lnTo>
                    <a:pt x="530111" y="713702"/>
                  </a:lnTo>
                  <a:lnTo>
                    <a:pt x="537008" y="711164"/>
                  </a:lnTo>
                  <a:lnTo>
                    <a:pt x="550326" y="704117"/>
                  </a:lnTo>
                  <a:lnTo>
                    <a:pt x="560087" y="699228"/>
                  </a:lnTo>
                  <a:lnTo>
                    <a:pt x="570078" y="694816"/>
                  </a:lnTo>
                  <a:lnTo>
                    <a:pt x="590420" y="686896"/>
                  </a:lnTo>
                  <a:lnTo>
                    <a:pt x="612138" y="679159"/>
                  </a:lnTo>
                  <a:lnTo>
                    <a:pt x="655646" y="663972"/>
                  </a:lnTo>
                  <a:lnTo>
                    <a:pt x="681263" y="653800"/>
                  </a:lnTo>
                  <a:lnTo>
                    <a:pt x="639885" y="685103"/>
                  </a:lnTo>
                  <a:lnTo>
                    <a:pt x="598225" y="716149"/>
                  </a:lnTo>
                  <a:lnTo>
                    <a:pt x="557097" y="747743"/>
                  </a:lnTo>
                  <a:lnTo>
                    <a:pt x="517318" y="780688"/>
                  </a:lnTo>
                  <a:lnTo>
                    <a:pt x="479701" y="815788"/>
                  </a:lnTo>
                  <a:lnTo>
                    <a:pt x="480044" y="809108"/>
                  </a:lnTo>
                  <a:lnTo>
                    <a:pt x="479511" y="802339"/>
                  </a:lnTo>
                  <a:lnTo>
                    <a:pt x="475117" y="787264"/>
                  </a:lnTo>
                  <a:lnTo>
                    <a:pt x="464461" y="787975"/>
                  </a:lnTo>
                  <a:lnTo>
                    <a:pt x="453290" y="819248"/>
                  </a:lnTo>
                  <a:lnTo>
                    <a:pt x="449245" y="831459"/>
                  </a:lnTo>
                  <a:lnTo>
                    <a:pt x="445589" y="843805"/>
                  </a:lnTo>
                  <a:lnTo>
                    <a:pt x="435753" y="826576"/>
                  </a:lnTo>
                  <a:lnTo>
                    <a:pt x="405406" y="775390"/>
                  </a:lnTo>
                  <a:lnTo>
                    <a:pt x="376890" y="732227"/>
                  </a:lnTo>
                  <a:lnTo>
                    <a:pt x="344878" y="691836"/>
                  </a:lnTo>
                  <a:lnTo>
                    <a:pt x="352031" y="693243"/>
                  </a:lnTo>
                  <a:lnTo>
                    <a:pt x="359150" y="694049"/>
                  </a:lnTo>
                  <a:lnTo>
                    <a:pt x="366188" y="694194"/>
                  </a:lnTo>
                  <a:lnTo>
                    <a:pt x="375180" y="693335"/>
                  </a:lnTo>
                  <a:lnTo>
                    <a:pt x="375066" y="689931"/>
                  </a:lnTo>
                  <a:lnTo>
                    <a:pt x="364242" y="687966"/>
                  </a:lnTo>
                  <a:lnTo>
                    <a:pt x="346617" y="685239"/>
                  </a:lnTo>
                  <a:lnTo>
                    <a:pt x="337855" y="683480"/>
                  </a:lnTo>
                  <a:lnTo>
                    <a:pt x="255305" y="588065"/>
                  </a:lnTo>
                  <a:lnTo>
                    <a:pt x="259712" y="587633"/>
                  </a:lnTo>
                  <a:lnTo>
                    <a:pt x="279170" y="587033"/>
                  </a:lnTo>
                  <a:lnTo>
                    <a:pt x="317962" y="588744"/>
                  </a:lnTo>
                  <a:lnTo>
                    <a:pt x="337220" y="588458"/>
                  </a:lnTo>
                  <a:lnTo>
                    <a:pt x="340509" y="588230"/>
                  </a:lnTo>
                  <a:lnTo>
                    <a:pt x="340928" y="584051"/>
                  </a:lnTo>
                  <a:lnTo>
                    <a:pt x="337969" y="582908"/>
                  </a:lnTo>
                  <a:lnTo>
                    <a:pt x="319092" y="578202"/>
                  </a:lnTo>
                  <a:lnTo>
                    <a:pt x="298729" y="577047"/>
                  </a:lnTo>
                  <a:lnTo>
                    <a:pt x="278190" y="578294"/>
                  </a:lnTo>
                  <a:lnTo>
                    <a:pt x="250263" y="582210"/>
                  </a:lnTo>
                  <a:lnTo>
                    <a:pt x="230865" y="559588"/>
                  </a:lnTo>
                  <a:lnTo>
                    <a:pt x="211700" y="536776"/>
                  </a:lnTo>
                  <a:lnTo>
                    <a:pt x="192849" y="513716"/>
                  </a:lnTo>
                  <a:lnTo>
                    <a:pt x="174393" y="490351"/>
                  </a:lnTo>
                  <a:lnTo>
                    <a:pt x="180311" y="492929"/>
                  </a:lnTo>
                  <a:lnTo>
                    <a:pt x="198144" y="502202"/>
                  </a:lnTo>
                  <a:lnTo>
                    <a:pt x="214803" y="512674"/>
                  </a:lnTo>
                  <a:lnTo>
                    <a:pt x="249780" y="536617"/>
                  </a:lnTo>
                  <a:lnTo>
                    <a:pt x="253044" y="533531"/>
                  </a:lnTo>
                  <a:lnTo>
                    <a:pt x="222669" y="507094"/>
                  </a:lnTo>
                  <a:lnTo>
                    <a:pt x="181823" y="487963"/>
                  </a:lnTo>
                  <a:lnTo>
                    <a:pt x="168500" y="482794"/>
                  </a:lnTo>
                  <a:lnTo>
                    <a:pt x="145958" y="452352"/>
                  </a:lnTo>
                  <a:lnTo>
                    <a:pt x="129215" y="428222"/>
                  </a:lnTo>
                  <a:lnTo>
                    <a:pt x="121007" y="415748"/>
                  </a:lnTo>
                  <a:lnTo>
                    <a:pt x="112976" y="403026"/>
                  </a:lnTo>
                  <a:lnTo>
                    <a:pt x="129343" y="407458"/>
                  </a:lnTo>
                  <a:lnTo>
                    <a:pt x="145777" y="410582"/>
                  </a:lnTo>
                  <a:lnTo>
                    <a:pt x="162139" y="412145"/>
                  </a:lnTo>
                  <a:lnTo>
                    <a:pt x="178292" y="411890"/>
                  </a:lnTo>
                  <a:lnTo>
                    <a:pt x="181988" y="411598"/>
                  </a:lnTo>
                  <a:lnTo>
                    <a:pt x="181874" y="406632"/>
                  </a:lnTo>
                  <a:lnTo>
                    <a:pt x="160201" y="403970"/>
                  </a:lnTo>
                  <a:lnTo>
                    <a:pt x="142431" y="401287"/>
                  </a:lnTo>
                  <a:lnTo>
                    <a:pt x="92546" y="367206"/>
                  </a:lnTo>
                  <a:lnTo>
                    <a:pt x="67928" y="310678"/>
                  </a:lnTo>
                  <a:lnTo>
                    <a:pt x="59420" y="281360"/>
                  </a:lnTo>
                  <a:lnTo>
                    <a:pt x="78107" y="292298"/>
                  </a:lnTo>
                  <a:lnTo>
                    <a:pt x="96364" y="304016"/>
                  </a:lnTo>
                  <a:lnTo>
                    <a:pt x="126876" y="325289"/>
                  </a:lnTo>
                  <a:lnTo>
                    <a:pt x="142917" y="334974"/>
                  </a:lnTo>
                  <a:lnTo>
                    <a:pt x="159598" y="342180"/>
                  </a:lnTo>
                  <a:lnTo>
                    <a:pt x="163370" y="343386"/>
                  </a:lnTo>
                  <a:lnTo>
                    <a:pt x="166087" y="338345"/>
                  </a:lnTo>
                  <a:lnTo>
                    <a:pt x="133747" y="313711"/>
                  </a:lnTo>
                  <a:lnTo>
                    <a:pt x="90628" y="289820"/>
                  </a:lnTo>
                  <a:lnTo>
                    <a:pt x="57858" y="274210"/>
                  </a:lnTo>
                  <a:lnTo>
                    <a:pt x="55677" y="262435"/>
                  </a:lnTo>
                  <a:lnTo>
                    <a:pt x="54048" y="250584"/>
                  </a:lnTo>
                  <a:lnTo>
                    <a:pt x="53000" y="238662"/>
                  </a:lnTo>
                  <a:lnTo>
                    <a:pt x="52562" y="226673"/>
                  </a:lnTo>
                  <a:lnTo>
                    <a:pt x="60739" y="241305"/>
                  </a:lnTo>
                  <a:lnTo>
                    <a:pt x="72398" y="253763"/>
                  </a:lnTo>
                  <a:lnTo>
                    <a:pt x="87750" y="263553"/>
                  </a:lnTo>
                  <a:lnTo>
                    <a:pt x="107007" y="270184"/>
                  </a:lnTo>
                  <a:lnTo>
                    <a:pt x="110169" y="270920"/>
                  </a:lnTo>
                  <a:lnTo>
                    <a:pt x="111236" y="266564"/>
                  </a:lnTo>
                  <a:lnTo>
                    <a:pt x="108328" y="265421"/>
                  </a:lnTo>
                  <a:lnTo>
                    <a:pt x="90109" y="256968"/>
                  </a:lnTo>
                  <a:lnTo>
                    <a:pt x="74343" y="246265"/>
                  </a:lnTo>
                  <a:lnTo>
                    <a:pt x="61701" y="232355"/>
                  </a:lnTo>
                  <a:lnTo>
                    <a:pt x="52816" y="214113"/>
                  </a:lnTo>
                  <a:lnTo>
                    <a:pt x="64243" y="164170"/>
                  </a:lnTo>
                  <a:lnTo>
                    <a:pt x="89960" y="120492"/>
                  </a:lnTo>
                  <a:lnTo>
                    <a:pt x="127065" y="85544"/>
                  </a:lnTo>
                  <a:lnTo>
                    <a:pt x="172653" y="61789"/>
                  </a:lnTo>
                  <a:lnTo>
                    <a:pt x="218026" y="52133"/>
                  </a:lnTo>
                  <a:lnTo>
                    <a:pt x="263811" y="54414"/>
                  </a:lnTo>
                  <a:lnTo>
                    <a:pt x="307324" y="68444"/>
                  </a:lnTo>
                  <a:lnTo>
                    <a:pt x="345881" y="94035"/>
                  </a:lnTo>
                  <a:lnTo>
                    <a:pt x="388156" y="139902"/>
                  </a:lnTo>
                  <a:lnTo>
                    <a:pt x="423402" y="191456"/>
                  </a:lnTo>
                  <a:lnTo>
                    <a:pt x="453511" y="239505"/>
                  </a:lnTo>
                  <a:lnTo>
                    <a:pt x="481505" y="288840"/>
                  </a:lnTo>
                  <a:lnTo>
                    <a:pt x="484997" y="295787"/>
                  </a:lnTo>
                  <a:lnTo>
                    <a:pt x="495678" y="290872"/>
                  </a:lnTo>
                  <a:lnTo>
                    <a:pt x="480514" y="238877"/>
                  </a:lnTo>
                  <a:lnTo>
                    <a:pt x="464123" y="194895"/>
                  </a:lnTo>
                  <a:lnTo>
                    <a:pt x="444173" y="152474"/>
                  </a:lnTo>
                  <a:lnTo>
                    <a:pt x="420235" y="112359"/>
                  </a:lnTo>
                  <a:lnTo>
                    <a:pt x="391881" y="75299"/>
                  </a:lnTo>
                  <a:lnTo>
                    <a:pt x="358683" y="42041"/>
                  </a:lnTo>
                  <a:lnTo>
                    <a:pt x="318247" y="16393"/>
                  </a:lnTo>
                  <a:lnTo>
                    <a:pt x="272580" y="2810"/>
                  </a:lnTo>
                  <a:lnTo>
                    <a:pt x="224427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3590" y="4543004"/>
              <a:ext cx="308303" cy="414667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44000" y="7358409"/>
            <a:ext cx="897269" cy="105283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720639" y="2605709"/>
            <a:ext cx="1071880" cy="1087120"/>
          </a:xfrm>
          <a:custGeom>
            <a:avLst/>
            <a:gdLst/>
            <a:ahLst/>
            <a:cxnLst/>
            <a:rect l="l" t="t" r="r" b="b"/>
            <a:pathLst>
              <a:path w="1071879" h="1087120">
                <a:moveTo>
                  <a:pt x="380746" y="96520"/>
                </a:moveTo>
                <a:lnTo>
                  <a:pt x="377494" y="97790"/>
                </a:lnTo>
                <a:lnTo>
                  <a:pt x="375881" y="99123"/>
                </a:lnTo>
                <a:lnTo>
                  <a:pt x="372351" y="102870"/>
                </a:lnTo>
                <a:lnTo>
                  <a:pt x="375069" y="100330"/>
                </a:lnTo>
                <a:lnTo>
                  <a:pt x="377532" y="97929"/>
                </a:lnTo>
                <a:lnTo>
                  <a:pt x="377850" y="97790"/>
                </a:lnTo>
                <a:lnTo>
                  <a:pt x="380746" y="96520"/>
                </a:lnTo>
                <a:close/>
              </a:path>
              <a:path w="1071879" h="1087120">
                <a:moveTo>
                  <a:pt x="403885" y="81394"/>
                </a:moveTo>
                <a:lnTo>
                  <a:pt x="397840" y="84594"/>
                </a:lnTo>
                <a:lnTo>
                  <a:pt x="391960" y="87998"/>
                </a:lnTo>
                <a:lnTo>
                  <a:pt x="386257" y="91605"/>
                </a:lnTo>
                <a:lnTo>
                  <a:pt x="380746" y="95415"/>
                </a:lnTo>
                <a:lnTo>
                  <a:pt x="386270" y="91706"/>
                </a:lnTo>
                <a:lnTo>
                  <a:pt x="391972" y="88125"/>
                </a:lnTo>
                <a:lnTo>
                  <a:pt x="397852" y="84696"/>
                </a:lnTo>
                <a:lnTo>
                  <a:pt x="403885" y="81394"/>
                </a:lnTo>
                <a:close/>
              </a:path>
              <a:path w="1071879" h="1087120">
                <a:moveTo>
                  <a:pt x="415658" y="75971"/>
                </a:moveTo>
                <a:lnTo>
                  <a:pt x="415480" y="75577"/>
                </a:lnTo>
                <a:lnTo>
                  <a:pt x="415201" y="75704"/>
                </a:lnTo>
                <a:lnTo>
                  <a:pt x="411340" y="77520"/>
                </a:lnTo>
                <a:lnTo>
                  <a:pt x="407593" y="79438"/>
                </a:lnTo>
                <a:lnTo>
                  <a:pt x="403885" y="81394"/>
                </a:lnTo>
                <a:lnTo>
                  <a:pt x="407631" y="79514"/>
                </a:lnTo>
                <a:lnTo>
                  <a:pt x="411454" y="77736"/>
                </a:lnTo>
                <a:lnTo>
                  <a:pt x="415658" y="75971"/>
                </a:lnTo>
                <a:close/>
              </a:path>
              <a:path w="1071879" h="1087120">
                <a:moveTo>
                  <a:pt x="448957" y="47028"/>
                </a:moveTo>
                <a:lnTo>
                  <a:pt x="423989" y="93980"/>
                </a:lnTo>
                <a:lnTo>
                  <a:pt x="407276" y="139700"/>
                </a:lnTo>
                <a:lnTo>
                  <a:pt x="409587" y="133350"/>
                </a:lnTo>
                <a:lnTo>
                  <a:pt x="414909" y="118110"/>
                </a:lnTo>
                <a:lnTo>
                  <a:pt x="425005" y="93980"/>
                </a:lnTo>
                <a:lnTo>
                  <a:pt x="436359" y="69850"/>
                </a:lnTo>
                <a:lnTo>
                  <a:pt x="448957" y="47028"/>
                </a:lnTo>
                <a:close/>
              </a:path>
              <a:path w="1071879" h="1087120">
                <a:moveTo>
                  <a:pt x="573760" y="648906"/>
                </a:moveTo>
                <a:lnTo>
                  <a:pt x="566610" y="651027"/>
                </a:lnTo>
                <a:lnTo>
                  <a:pt x="559333" y="652919"/>
                </a:lnTo>
                <a:lnTo>
                  <a:pt x="551903" y="654570"/>
                </a:lnTo>
                <a:lnTo>
                  <a:pt x="544322" y="656005"/>
                </a:lnTo>
                <a:lnTo>
                  <a:pt x="552005" y="654697"/>
                </a:lnTo>
                <a:lnTo>
                  <a:pt x="559473" y="653059"/>
                </a:lnTo>
                <a:lnTo>
                  <a:pt x="566724" y="651129"/>
                </a:lnTo>
                <a:lnTo>
                  <a:pt x="573760" y="648906"/>
                </a:lnTo>
                <a:close/>
              </a:path>
              <a:path w="1071879" h="1087120">
                <a:moveTo>
                  <a:pt x="748779" y="472160"/>
                </a:moveTo>
                <a:lnTo>
                  <a:pt x="744753" y="469925"/>
                </a:lnTo>
                <a:lnTo>
                  <a:pt x="713740" y="513397"/>
                </a:lnTo>
                <a:lnTo>
                  <a:pt x="684682" y="555142"/>
                </a:lnTo>
                <a:lnTo>
                  <a:pt x="653313" y="593991"/>
                </a:lnTo>
                <a:lnTo>
                  <a:pt x="617169" y="626414"/>
                </a:lnTo>
                <a:lnTo>
                  <a:pt x="573760" y="648893"/>
                </a:lnTo>
                <a:lnTo>
                  <a:pt x="596112" y="640295"/>
                </a:lnTo>
                <a:lnTo>
                  <a:pt x="636968" y="614946"/>
                </a:lnTo>
                <a:lnTo>
                  <a:pt x="680986" y="569099"/>
                </a:lnTo>
                <a:lnTo>
                  <a:pt x="703681" y="538073"/>
                </a:lnTo>
                <a:lnTo>
                  <a:pt x="725220" y="506145"/>
                </a:lnTo>
                <a:lnTo>
                  <a:pt x="747001" y="474611"/>
                </a:lnTo>
                <a:lnTo>
                  <a:pt x="748779" y="472160"/>
                </a:lnTo>
                <a:close/>
              </a:path>
              <a:path w="1071879" h="1087120">
                <a:moveTo>
                  <a:pt x="1071499" y="1059180"/>
                </a:moveTo>
                <a:lnTo>
                  <a:pt x="1068070" y="1013460"/>
                </a:lnTo>
                <a:lnTo>
                  <a:pt x="1058621" y="974090"/>
                </a:lnTo>
                <a:lnTo>
                  <a:pt x="1041755" y="937006"/>
                </a:lnTo>
                <a:lnTo>
                  <a:pt x="1041755" y="1042670"/>
                </a:lnTo>
                <a:lnTo>
                  <a:pt x="1037247" y="1027430"/>
                </a:lnTo>
                <a:lnTo>
                  <a:pt x="1032256" y="1010920"/>
                </a:lnTo>
                <a:lnTo>
                  <a:pt x="1030160" y="1004849"/>
                </a:lnTo>
                <a:lnTo>
                  <a:pt x="1030160" y="1042670"/>
                </a:lnTo>
                <a:lnTo>
                  <a:pt x="1002741" y="1037590"/>
                </a:lnTo>
                <a:lnTo>
                  <a:pt x="980147" y="1033780"/>
                </a:lnTo>
                <a:lnTo>
                  <a:pt x="979970" y="1032510"/>
                </a:lnTo>
                <a:lnTo>
                  <a:pt x="975321" y="998220"/>
                </a:lnTo>
                <a:lnTo>
                  <a:pt x="962393" y="966470"/>
                </a:lnTo>
                <a:lnTo>
                  <a:pt x="943254" y="935990"/>
                </a:lnTo>
                <a:lnTo>
                  <a:pt x="919797" y="910590"/>
                </a:lnTo>
                <a:lnTo>
                  <a:pt x="919441" y="909320"/>
                </a:lnTo>
                <a:lnTo>
                  <a:pt x="918921" y="910590"/>
                </a:lnTo>
                <a:lnTo>
                  <a:pt x="932116" y="925830"/>
                </a:lnTo>
                <a:lnTo>
                  <a:pt x="943762" y="941070"/>
                </a:lnTo>
                <a:lnTo>
                  <a:pt x="967384" y="988060"/>
                </a:lnTo>
                <a:lnTo>
                  <a:pt x="974267" y="1032510"/>
                </a:lnTo>
                <a:lnTo>
                  <a:pt x="946086" y="1027430"/>
                </a:lnTo>
                <a:lnTo>
                  <a:pt x="936688" y="1024890"/>
                </a:lnTo>
                <a:lnTo>
                  <a:pt x="929030" y="1023620"/>
                </a:lnTo>
                <a:lnTo>
                  <a:pt x="906030" y="1019810"/>
                </a:lnTo>
                <a:lnTo>
                  <a:pt x="875347" y="1013460"/>
                </a:lnTo>
                <a:lnTo>
                  <a:pt x="813803" y="1003300"/>
                </a:lnTo>
                <a:lnTo>
                  <a:pt x="710780" y="990600"/>
                </a:lnTo>
                <a:lnTo>
                  <a:pt x="659079" y="986790"/>
                </a:lnTo>
                <a:lnTo>
                  <a:pt x="607237" y="985520"/>
                </a:lnTo>
                <a:lnTo>
                  <a:pt x="555307" y="985520"/>
                </a:lnTo>
                <a:lnTo>
                  <a:pt x="504939" y="986790"/>
                </a:lnTo>
                <a:lnTo>
                  <a:pt x="404152" y="994410"/>
                </a:lnTo>
                <a:lnTo>
                  <a:pt x="353885" y="999490"/>
                </a:lnTo>
                <a:lnTo>
                  <a:pt x="315302" y="1000760"/>
                </a:lnTo>
                <a:lnTo>
                  <a:pt x="276771" y="1003300"/>
                </a:lnTo>
                <a:lnTo>
                  <a:pt x="238315" y="1007110"/>
                </a:lnTo>
                <a:lnTo>
                  <a:pt x="199961" y="1012190"/>
                </a:lnTo>
                <a:lnTo>
                  <a:pt x="156806" y="1019810"/>
                </a:lnTo>
                <a:lnTo>
                  <a:pt x="114020" y="1029970"/>
                </a:lnTo>
                <a:lnTo>
                  <a:pt x="114122" y="1003300"/>
                </a:lnTo>
                <a:lnTo>
                  <a:pt x="119710" y="977900"/>
                </a:lnTo>
                <a:lnTo>
                  <a:pt x="130073" y="953770"/>
                </a:lnTo>
                <a:lnTo>
                  <a:pt x="144487" y="929640"/>
                </a:lnTo>
                <a:lnTo>
                  <a:pt x="145072" y="929640"/>
                </a:lnTo>
                <a:lnTo>
                  <a:pt x="143725" y="928370"/>
                </a:lnTo>
                <a:lnTo>
                  <a:pt x="143141" y="929640"/>
                </a:lnTo>
                <a:lnTo>
                  <a:pt x="128003" y="952500"/>
                </a:lnTo>
                <a:lnTo>
                  <a:pt x="117068" y="977900"/>
                </a:lnTo>
                <a:lnTo>
                  <a:pt x="111023" y="1003300"/>
                </a:lnTo>
                <a:lnTo>
                  <a:pt x="110947" y="1007110"/>
                </a:lnTo>
                <a:lnTo>
                  <a:pt x="110832" y="1013460"/>
                </a:lnTo>
                <a:lnTo>
                  <a:pt x="110718" y="1019810"/>
                </a:lnTo>
                <a:lnTo>
                  <a:pt x="110629" y="1024890"/>
                </a:lnTo>
                <a:lnTo>
                  <a:pt x="110515" y="1031240"/>
                </a:lnTo>
                <a:lnTo>
                  <a:pt x="106324" y="1032510"/>
                </a:lnTo>
                <a:lnTo>
                  <a:pt x="104216" y="1032510"/>
                </a:lnTo>
                <a:lnTo>
                  <a:pt x="85839" y="1036320"/>
                </a:lnTo>
                <a:lnTo>
                  <a:pt x="76149" y="1038860"/>
                </a:lnTo>
                <a:lnTo>
                  <a:pt x="66281" y="1040130"/>
                </a:lnTo>
                <a:lnTo>
                  <a:pt x="58978" y="1008380"/>
                </a:lnTo>
                <a:lnTo>
                  <a:pt x="59093" y="994410"/>
                </a:lnTo>
                <a:lnTo>
                  <a:pt x="59220" y="980440"/>
                </a:lnTo>
                <a:lnTo>
                  <a:pt x="59245" y="976630"/>
                </a:lnTo>
                <a:lnTo>
                  <a:pt x="66052" y="944880"/>
                </a:lnTo>
                <a:lnTo>
                  <a:pt x="74079" y="925830"/>
                </a:lnTo>
                <a:lnTo>
                  <a:pt x="78359" y="915670"/>
                </a:lnTo>
                <a:lnTo>
                  <a:pt x="82003" y="911860"/>
                </a:lnTo>
                <a:lnTo>
                  <a:pt x="84429" y="909320"/>
                </a:lnTo>
                <a:lnTo>
                  <a:pt x="90919" y="902970"/>
                </a:lnTo>
                <a:lnTo>
                  <a:pt x="97840" y="896620"/>
                </a:lnTo>
                <a:lnTo>
                  <a:pt x="105625" y="891540"/>
                </a:lnTo>
                <a:lnTo>
                  <a:pt x="105244" y="890270"/>
                </a:lnTo>
                <a:lnTo>
                  <a:pt x="104825" y="890270"/>
                </a:lnTo>
                <a:lnTo>
                  <a:pt x="98209" y="895350"/>
                </a:lnTo>
                <a:lnTo>
                  <a:pt x="91948" y="900430"/>
                </a:lnTo>
                <a:lnTo>
                  <a:pt x="86017" y="905510"/>
                </a:lnTo>
                <a:lnTo>
                  <a:pt x="80403" y="911860"/>
                </a:lnTo>
                <a:lnTo>
                  <a:pt x="86042" y="901700"/>
                </a:lnTo>
                <a:lnTo>
                  <a:pt x="92163" y="891540"/>
                </a:lnTo>
                <a:lnTo>
                  <a:pt x="98729" y="881380"/>
                </a:lnTo>
                <a:lnTo>
                  <a:pt x="105613" y="872604"/>
                </a:lnTo>
                <a:lnTo>
                  <a:pt x="106235" y="871220"/>
                </a:lnTo>
                <a:lnTo>
                  <a:pt x="105029" y="869950"/>
                </a:lnTo>
                <a:lnTo>
                  <a:pt x="104482" y="871220"/>
                </a:lnTo>
                <a:lnTo>
                  <a:pt x="95732" y="882650"/>
                </a:lnTo>
                <a:lnTo>
                  <a:pt x="87325" y="894080"/>
                </a:lnTo>
                <a:lnTo>
                  <a:pt x="79413" y="906780"/>
                </a:lnTo>
                <a:lnTo>
                  <a:pt x="72161" y="920750"/>
                </a:lnTo>
                <a:lnTo>
                  <a:pt x="69240" y="924585"/>
                </a:lnTo>
                <a:lnTo>
                  <a:pt x="69240" y="925830"/>
                </a:lnTo>
                <a:lnTo>
                  <a:pt x="58242" y="955040"/>
                </a:lnTo>
                <a:lnTo>
                  <a:pt x="52387" y="982980"/>
                </a:lnTo>
                <a:lnTo>
                  <a:pt x="52412" y="984250"/>
                </a:lnTo>
                <a:lnTo>
                  <a:pt x="52527" y="989330"/>
                </a:lnTo>
                <a:lnTo>
                  <a:pt x="52654" y="994410"/>
                </a:lnTo>
                <a:lnTo>
                  <a:pt x="52743" y="998220"/>
                </a:lnTo>
                <a:lnTo>
                  <a:pt x="52832" y="1002030"/>
                </a:lnTo>
                <a:lnTo>
                  <a:pt x="52946" y="1007110"/>
                </a:lnTo>
                <a:lnTo>
                  <a:pt x="53073" y="1012190"/>
                </a:lnTo>
                <a:lnTo>
                  <a:pt x="61696" y="1041400"/>
                </a:lnTo>
                <a:lnTo>
                  <a:pt x="60337" y="1041654"/>
                </a:lnTo>
                <a:lnTo>
                  <a:pt x="60337" y="1051560"/>
                </a:lnTo>
                <a:lnTo>
                  <a:pt x="46151" y="1055370"/>
                </a:lnTo>
                <a:lnTo>
                  <a:pt x="45656" y="1054100"/>
                </a:lnTo>
                <a:lnTo>
                  <a:pt x="45123" y="1052830"/>
                </a:lnTo>
                <a:lnTo>
                  <a:pt x="55079" y="1052830"/>
                </a:lnTo>
                <a:lnTo>
                  <a:pt x="60337" y="1051560"/>
                </a:lnTo>
                <a:lnTo>
                  <a:pt x="60337" y="1041654"/>
                </a:lnTo>
                <a:lnTo>
                  <a:pt x="54737" y="1042670"/>
                </a:lnTo>
                <a:lnTo>
                  <a:pt x="47777" y="1042670"/>
                </a:lnTo>
                <a:lnTo>
                  <a:pt x="33858" y="1012190"/>
                </a:lnTo>
                <a:lnTo>
                  <a:pt x="36169" y="1002030"/>
                </a:lnTo>
                <a:lnTo>
                  <a:pt x="39052" y="989330"/>
                </a:lnTo>
                <a:lnTo>
                  <a:pt x="46545" y="966470"/>
                </a:lnTo>
                <a:lnTo>
                  <a:pt x="56527" y="946150"/>
                </a:lnTo>
                <a:lnTo>
                  <a:pt x="69240" y="925830"/>
                </a:lnTo>
                <a:lnTo>
                  <a:pt x="69240" y="924585"/>
                </a:lnTo>
                <a:lnTo>
                  <a:pt x="58610" y="938530"/>
                </a:lnTo>
                <a:lnTo>
                  <a:pt x="47637" y="958850"/>
                </a:lnTo>
                <a:lnTo>
                  <a:pt x="39090" y="980440"/>
                </a:lnTo>
                <a:lnTo>
                  <a:pt x="32791" y="1002030"/>
                </a:lnTo>
                <a:lnTo>
                  <a:pt x="32245" y="995680"/>
                </a:lnTo>
                <a:lnTo>
                  <a:pt x="32004" y="991870"/>
                </a:lnTo>
                <a:lnTo>
                  <a:pt x="31915" y="990600"/>
                </a:lnTo>
                <a:lnTo>
                  <a:pt x="31838" y="989330"/>
                </a:lnTo>
                <a:lnTo>
                  <a:pt x="31737" y="986790"/>
                </a:lnTo>
                <a:lnTo>
                  <a:pt x="31635" y="984250"/>
                </a:lnTo>
                <a:lnTo>
                  <a:pt x="31534" y="981710"/>
                </a:lnTo>
                <a:lnTo>
                  <a:pt x="31445" y="979170"/>
                </a:lnTo>
                <a:lnTo>
                  <a:pt x="31356" y="976630"/>
                </a:lnTo>
                <a:lnTo>
                  <a:pt x="31267" y="974090"/>
                </a:lnTo>
                <a:lnTo>
                  <a:pt x="31178" y="971550"/>
                </a:lnTo>
                <a:lnTo>
                  <a:pt x="31102" y="966470"/>
                </a:lnTo>
                <a:lnTo>
                  <a:pt x="40690" y="924560"/>
                </a:lnTo>
                <a:lnTo>
                  <a:pt x="77597" y="877570"/>
                </a:lnTo>
                <a:lnTo>
                  <a:pt x="145059" y="858520"/>
                </a:lnTo>
                <a:lnTo>
                  <a:pt x="195757" y="858520"/>
                </a:lnTo>
                <a:lnTo>
                  <a:pt x="205625" y="859790"/>
                </a:lnTo>
                <a:lnTo>
                  <a:pt x="215836" y="859790"/>
                </a:lnTo>
                <a:lnTo>
                  <a:pt x="239903" y="863600"/>
                </a:lnTo>
                <a:lnTo>
                  <a:pt x="257314" y="866140"/>
                </a:lnTo>
                <a:lnTo>
                  <a:pt x="309562" y="866140"/>
                </a:lnTo>
                <a:lnTo>
                  <a:pt x="361429" y="862330"/>
                </a:lnTo>
                <a:lnTo>
                  <a:pt x="375424" y="858520"/>
                </a:lnTo>
                <a:lnTo>
                  <a:pt x="408089" y="849630"/>
                </a:lnTo>
                <a:lnTo>
                  <a:pt x="427621" y="835660"/>
                </a:lnTo>
                <a:lnTo>
                  <a:pt x="445389" y="822960"/>
                </a:lnTo>
                <a:lnTo>
                  <a:pt x="466483" y="783590"/>
                </a:lnTo>
                <a:lnTo>
                  <a:pt x="474611" y="740410"/>
                </a:lnTo>
                <a:lnTo>
                  <a:pt x="474865" y="726440"/>
                </a:lnTo>
                <a:lnTo>
                  <a:pt x="474065" y="717550"/>
                </a:lnTo>
                <a:lnTo>
                  <a:pt x="473951" y="716280"/>
                </a:lnTo>
                <a:lnTo>
                  <a:pt x="473837" y="715010"/>
                </a:lnTo>
                <a:lnTo>
                  <a:pt x="473214" y="712470"/>
                </a:lnTo>
                <a:lnTo>
                  <a:pt x="471055" y="703580"/>
                </a:lnTo>
                <a:lnTo>
                  <a:pt x="465963" y="692150"/>
                </a:lnTo>
                <a:lnTo>
                  <a:pt x="463702" y="687070"/>
                </a:lnTo>
                <a:lnTo>
                  <a:pt x="457619" y="688340"/>
                </a:lnTo>
                <a:lnTo>
                  <a:pt x="455282" y="692150"/>
                </a:lnTo>
                <a:lnTo>
                  <a:pt x="456806" y="684530"/>
                </a:lnTo>
                <a:lnTo>
                  <a:pt x="458635" y="678180"/>
                </a:lnTo>
                <a:lnTo>
                  <a:pt x="460794" y="671830"/>
                </a:lnTo>
                <a:lnTo>
                  <a:pt x="468541" y="678180"/>
                </a:lnTo>
                <a:lnTo>
                  <a:pt x="476491" y="683260"/>
                </a:lnTo>
                <a:lnTo>
                  <a:pt x="512356" y="703580"/>
                </a:lnTo>
                <a:lnTo>
                  <a:pt x="552843" y="713740"/>
                </a:lnTo>
                <a:lnTo>
                  <a:pt x="574255" y="716280"/>
                </a:lnTo>
                <a:lnTo>
                  <a:pt x="577837" y="716280"/>
                </a:lnTo>
                <a:lnTo>
                  <a:pt x="579920" y="715010"/>
                </a:lnTo>
                <a:lnTo>
                  <a:pt x="580669" y="712470"/>
                </a:lnTo>
                <a:lnTo>
                  <a:pt x="587552" y="713740"/>
                </a:lnTo>
                <a:lnTo>
                  <a:pt x="594639" y="716280"/>
                </a:lnTo>
                <a:lnTo>
                  <a:pt x="601916" y="716280"/>
                </a:lnTo>
                <a:lnTo>
                  <a:pt x="611238" y="717550"/>
                </a:lnTo>
                <a:lnTo>
                  <a:pt x="620420" y="717550"/>
                </a:lnTo>
                <a:lnTo>
                  <a:pt x="629424" y="716280"/>
                </a:lnTo>
                <a:lnTo>
                  <a:pt x="638238" y="713740"/>
                </a:lnTo>
                <a:lnTo>
                  <a:pt x="632599" y="722630"/>
                </a:lnTo>
                <a:lnTo>
                  <a:pt x="629107" y="732790"/>
                </a:lnTo>
                <a:lnTo>
                  <a:pt x="627786" y="744220"/>
                </a:lnTo>
                <a:lnTo>
                  <a:pt x="628624" y="754380"/>
                </a:lnTo>
                <a:lnTo>
                  <a:pt x="652538" y="797560"/>
                </a:lnTo>
                <a:lnTo>
                  <a:pt x="697064" y="831850"/>
                </a:lnTo>
                <a:lnTo>
                  <a:pt x="732878" y="850900"/>
                </a:lnTo>
                <a:lnTo>
                  <a:pt x="770572" y="864870"/>
                </a:lnTo>
                <a:lnTo>
                  <a:pt x="808723" y="877570"/>
                </a:lnTo>
                <a:lnTo>
                  <a:pt x="882764" y="892810"/>
                </a:lnTo>
                <a:lnTo>
                  <a:pt x="902754" y="911860"/>
                </a:lnTo>
                <a:lnTo>
                  <a:pt x="918362" y="934720"/>
                </a:lnTo>
                <a:lnTo>
                  <a:pt x="929640" y="960120"/>
                </a:lnTo>
                <a:lnTo>
                  <a:pt x="936675" y="988060"/>
                </a:lnTo>
                <a:lnTo>
                  <a:pt x="937158" y="991870"/>
                </a:lnTo>
                <a:lnTo>
                  <a:pt x="941743" y="990600"/>
                </a:lnTo>
                <a:lnTo>
                  <a:pt x="920800" y="932180"/>
                </a:lnTo>
                <a:lnTo>
                  <a:pt x="883831" y="892810"/>
                </a:lnTo>
                <a:lnTo>
                  <a:pt x="920775" y="902970"/>
                </a:lnTo>
                <a:lnTo>
                  <a:pt x="979893" y="934720"/>
                </a:lnTo>
                <a:lnTo>
                  <a:pt x="1009434" y="986790"/>
                </a:lnTo>
                <a:lnTo>
                  <a:pt x="1022413" y="1022350"/>
                </a:lnTo>
                <a:lnTo>
                  <a:pt x="1024953" y="1028700"/>
                </a:lnTo>
                <a:lnTo>
                  <a:pt x="1027518" y="1036320"/>
                </a:lnTo>
                <a:lnTo>
                  <a:pt x="1030160" y="1042670"/>
                </a:lnTo>
                <a:lnTo>
                  <a:pt x="1030160" y="1004849"/>
                </a:lnTo>
                <a:lnTo>
                  <a:pt x="1026998" y="995680"/>
                </a:lnTo>
                <a:lnTo>
                  <a:pt x="1021676" y="979170"/>
                </a:lnTo>
                <a:lnTo>
                  <a:pt x="1004836" y="939800"/>
                </a:lnTo>
                <a:lnTo>
                  <a:pt x="977773" y="909167"/>
                </a:lnTo>
                <a:lnTo>
                  <a:pt x="991844" y="919480"/>
                </a:lnTo>
                <a:lnTo>
                  <a:pt x="1021156" y="958850"/>
                </a:lnTo>
                <a:lnTo>
                  <a:pt x="1035380" y="998220"/>
                </a:lnTo>
                <a:lnTo>
                  <a:pt x="1040701" y="1028700"/>
                </a:lnTo>
                <a:lnTo>
                  <a:pt x="1040815" y="1029970"/>
                </a:lnTo>
                <a:lnTo>
                  <a:pt x="1040917" y="1031240"/>
                </a:lnTo>
                <a:lnTo>
                  <a:pt x="1041019" y="1032510"/>
                </a:lnTo>
                <a:lnTo>
                  <a:pt x="1041120" y="1033780"/>
                </a:lnTo>
                <a:lnTo>
                  <a:pt x="1041222" y="1035050"/>
                </a:lnTo>
                <a:lnTo>
                  <a:pt x="1041311" y="1036320"/>
                </a:lnTo>
                <a:lnTo>
                  <a:pt x="1041755" y="1042670"/>
                </a:lnTo>
                <a:lnTo>
                  <a:pt x="1041755" y="937006"/>
                </a:lnTo>
                <a:lnTo>
                  <a:pt x="1035189" y="927100"/>
                </a:lnTo>
                <a:lnTo>
                  <a:pt x="1015212" y="902970"/>
                </a:lnTo>
                <a:lnTo>
                  <a:pt x="991654" y="882650"/>
                </a:lnTo>
                <a:lnTo>
                  <a:pt x="966965" y="867168"/>
                </a:lnTo>
                <a:lnTo>
                  <a:pt x="966965" y="901217"/>
                </a:lnTo>
                <a:lnTo>
                  <a:pt x="950569" y="892810"/>
                </a:lnTo>
                <a:lnTo>
                  <a:pt x="943140" y="889000"/>
                </a:lnTo>
                <a:lnTo>
                  <a:pt x="910678" y="877570"/>
                </a:lnTo>
                <a:lnTo>
                  <a:pt x="878268" y="868680"/>
                </a:lnTo>
                <a:lnTo>
                  <a:pt x="860475" y="863600"/>
                </a:lnTo>
                <a:lnTo>
                  <a:pt x="807377" y="850900"/>
                </a:lnTo>
                <a:lnTo>
                  <a:pt x="751001" y="829310"/>
                </a:lnTo>
                <a:lnTo>
                  <a:pt x="732904" y="819150"/>
                </a:lnTo>
                <a:lnTo>
                  <a:pt x="706704" y="805180"/>
                </a:lnTo>
                <a:lnTo>
                  <a:pt x="678916" y="784860"/>
                </a:lnTo>
                <a:lnTo>
                  <a:pt x="660107" y="759460"/>
                </a:lnTo>
                <a:lnTo>
                  <a:pt x="660781" y="732790"/>
                </a:lnTo>
                <a:lnTo>
                  <a:pt x="660819" y="731520"/>
                </a:lnTo>
                <a:lnTo>
                  <a:pt x="663638" y="737870"/>
                </a:lnTo>
                <a:lnTo>
                  <a:pt x="666610" y="745490"/>
                </a:lnTo>
                <a:lnTo>
                  <a:pt x="669874" y="751840"/>
                </a:lnTo>
                <a:lnTo>
                  <a:pt x="704710" y="791210"/>
                </a:lnTo>
                <a:lnTo>
                  <a:pt x="718502" y="796290"/>
                </a:lnTo>
                <a:lnTo>
                  <a:pt x="740727" y="812800"/>
                </a:lnTo>
                <a:lnTo>
                  <a:pt x="765035" y="825500"/>
                </a:lnTo>
                <a:lnTo>
                  <a:pt x="790689" y="836930"/>
                </a:lnTo>
                <a:lnTo>
                  <a:pt x="816965" y="844550"/>
                </a:lnTo>
                <a:lnTo>
                  <a:pt x="910196" y="872604"/>
                </a:lnTo>
                <a:lnTo>
                  <a:pt x="953782" y="891540"/>
                </a:lnTo>
                <a:lnTo>
                  <a:pt x="966965" y="901217"/>
                </a:lnTo>
                <a:lnTo>
                  <a:pt x="966965" y="867168"/>
                </a:lnTo>
                <a:lnTo>
                  <a:pt x="908138" y="843280"/>
                </a:lnTo>
                <a:lnTo>
                  <a:pt x="848969" y="826770"/>
                </a:lnTo>
                <a:lnTo>
                  <a:pt x="819391" y="817880"/>
                </a:lnTo>
                <a:lnTo>
                  <a:pt x="766419" y="798830"/>
                </a:lnTo>
                <a:lnTo>
                  <a:pt x="729170" y="775970"/>
                </a:lnTo>
                <a:lnTo>
                  <a:pt x="699427" y="741057"/>
                </a:lnTo>
                <a:lnTo>
                  <a:pt x="699427" y="775970"/>
                </a:lnTo>
                <a:lnTo>
                  <a:pt x="698144" y="775970"/>
                </a:lnTo>
                <a:lnTo>
                  <a:pt x="697509" y="774700"/>
                </a:lnTo>
                <a:lnTo>
                  <a:pt x="690981" y="768350"/>
                </a:lnTo>
                <a:lnTo>
                  <a:pt x="685292" y="762000"/>
                </a:lnTo>
                <a:lnTo>
                  <a:pt x="680275" y="754380"/>
                </a:lnTo>
                <a:lnTo>
                  <a:pt x="675728" y="745490"/>
                </a:lnTo>
                <a:lnTo>
                  <a:pt x="671741" y="739140"/>
                </a:lnTo>
                <a:lnTo>
                  <a:pt x="668096" y="731520"/>
                </a:lnTo>
                <a:lnTo>
                  <a:pt x="664286" y="723900"/>
                </a:lnTo>
                <a:lnTo>
                  <a:pt x="665873" y="720090"/>
                </a:lnTo>
                <a:lnTo>
                  <a:pt x="666534" y="716280"/>
                </a:lnTo>
                <a:lnTo>
                  <a:pt x="667156" y="713740"/>
                </a:lnTo>
                <a:lnTo>
                  <a:pt x="667461" y="712470"/>
                </a:lnTo>
                <a:lnTo>
                  <a:pt x="668705" y="707390"/>
                </a:lnTo>
                <a:lnTo>
                  <a:pt x="667169" y="704850"/>
                </a:lnTo>
                <a:lnTo>
                  <a:pt x="664552" y="702310"/>
                </a:lnTo>
                <a:lnTo>
                  <a:pt x="667918" y="699770"/>
                </a:lnTo>
                <a:lnTo>
                  <a:pt x="669569" y="699770"/>
                </a:lnTo>
                <a:lnTo>
                  <a:pt x="672820" y="720090"/>
                </a:lnTo>
                <a:lnTo>
                  <a:pt x="678980" y="740410"/>
                </a:lnTo>
                <a:lnTo>
                  <a:pt x="687895" y="759460"/>
                </a:lnTo>
                <a:lnTo>
                  <a:pt x="699427" y="775970"/>
                </a:lnTo>
                <a:lnTo>
                  <a:pt x="699427" y="741057"/>
                </a:lnTo>
                <a:lnTo>
                  <a:pt x="694829" y="732790"/>
                </a:lnTo>
                <a:lnTo>
                  <a:pt x="686981" y="712470"/>
                </a:lnTo>
                <a:lnTo>
                  <a:pt x="683437" y="699770"/>
                </a:lnTo>
                <a:lnTo>
                  <a:pt x="680948" y="690880"/>
                </a:lnTo>
                <a:lnTo>
                  <a:pt x="684555" y="688340"/>
                </a:lnTo>
                <a:lnTo>
                  <a:pt x="722249" y="643890"/>
                </a:lnTo>
                <a:lnTo>
                  <a:pt x="742645" y="607060"/>
                </a:lnTo>
                <a:lnTo>
                  <a:pt x="759180" y="567690"/>
                </a:lnTo>
                <a:lnTo>
                  <a:pt x="773633" y="528320"/>
                </a:lnTo>
                <a:lnTo>
                  <a:pt x="789063" y="482600"/>
                </a:lnTo>
                <a:lnTo>
                  <a:pt x="802170" y="435610"/>
                </a:lnTo>
                <a:lnTo>
                  <a:pt x="812495" y="387350"/>
                </a:lnTo>
                <a:lnTo>
                  <a:pt x="819569" y="339090"/>
                </a:lnTo>
                <a:lnTo>
                  <a:pt x="822286" y="292100"/>
                </a:lnTo>
                <a:lnTo>
                  <a:pt x="819785" y="246380"/>
                </a:lnTo>
                <a:lnTo>
                  <a:pt x="811288" y="200660"/>
                </a:lnTo>
                <a:lnTo>
                  <a:pt x="796061" y="156210"/>
                </a:lnTo>
                <a:lnTo>
                  <a:pt x="793419" y="151625"/>
                </a:lnTo>
                <a:lnTo>
                  <a:pt x="793419" y="313690"/>
                </a:lnTo>
                <a:lnTo>
                  <a:pt x="788162" y="361950"/>
                </a:lnTo>
                <a:lnTo>
                  <a:pt x="778662" y="408940"/>
                </a:lnTo>
                <a:lnTo>
                  <a:pt x="766102" y="455930"/>
                </a:lnTo>
                <a:lnTo>
                  <a:pt x="751624" y="501650"/>
                </a:lnTo>
                <a:lnTo>
                  <a:pt x="736434" y="546100"/>
                </a:lnTo>
                <a:lnTo>
                  <a:pt x="722337" y="581660"/>
                </a:lnTo>
                <a:lnTo>
                  <a:pt x="703262" y="618490"/>
                </a:lnTo>
                <a:lnTo>
                  <a:pt x="679043" y="652780"/>
                </a:lnTo>
                <a:lnTo>
                  <a:pt x="649478" y="678180"/>
                </a:lnTo>
                <a:lnTo>
                  <a:pt x="614375" y="688340"/>
                </a:lnTo>
                <a:lnTo>
                  <a:pt x="573544" y="680720"/>
                </a:lnTo>
                <a:lnTo>
                  <a:pt x="563727" y="675640"/>
                </a:lnTo>
                <a:lnTo>
                  <a:pt x="556641" y="671830"/>
                </a:lnTo>
                <a:lnTo>
                  <a:pt x="554278" y="670560"/>
                </a:lnTo>
                <a:lnTo>
                  <a:pt x="545172" y="664210"/>
                </a:lnTo>
                <a:lnTo>
                  <a:pt x="536397" y="657860"/>
                </a:lnTo>
                <a:lnTo>
                  <a:pt x="536181" y="657860"/>
                </a:lnTo>
                <a:lnTo>
                  <a:pt x="507949" y="631190"/>
                </a:lnTo>
                <a:lnTo>
                  <a:pt x="472376" y="589254"/>
                </a:lnTo>
                <a:lnTo>
                  <a:pt x="472376" y="632460"/>
                </a:lnTo>
                <a:lnTo>
                  <a:pt x="460590" y="621030"/>
                </a:lnTo>
                <a:lnTo>
                  <a:pt x="449313" y="608330"/>
                </a:lnTo>
                <a:lnTo>
                  <a:pt x="438543" y="596900"/>
                </a:lnTo>
                <a:lnTo>
                  <a:pt x="399529" y="541020"/>
                </a:lnTo>
                <a:lnTo>
                  <a:pt x="375615" y="494030"/>
                </a:lnTo>
                <a:lnTo>
                  <a:pt x="356222" y="445770"/>
                </a:lnTo>
                <a:lnTo>
                  <a:pt x="341007" y="396240"/>
                </a:lnTo>
                <a:lnTo>
                  <a:pt x="330085" y="350520"/>
                </a:lnTo>
                <a:lnTo>
                  <a:pt x="334911" y="365760"/>
                </a:lnTo>
                <a:lnTo>
                  <a:pt x="339966" y="381000"/>
                </a:lnTo>
                <a:lnTo>
                  <a:pt x="369290" y="457200"/>
                </a:lnTo>
                <a:lnTo>
                  <a:pt x="390321" y="504190"/>
                </a:lnTo>
                <a:lnTo>
                  <a:pt x="414248" y="548640"/>
                </a:lnTo>
                <a:lnTo>
                  <a:pt x="441477" y="591820"/>
                </a:lnTo>
                <a:lnTo>
                  <a:pt x="472376" y="632460"/>
                </a:lnTo>
                <a:lnTo>
                  <a:pt x="472376" y="589254"/>
                </a:lnTo>
                <a:lnTo>
                  <a:pt x="459981" y="572770"/>
                </a:lnTo>
                <a:lnTo>
                  <a:pt x="438924" y="541020"/>
                </a:lnTo>
                <a:lnTo>
                  <a:pt x="419481" y="508000"/>
                </a:lnTo>
                <a:lnTo>
                  <a:pt x="401396" y="473710"/>
                </a:lnTo>
                <a:lnTo>
                  <a:pt x="380301" y="430530"/>
                </a:lnTo>
                <a:lnTo>
                  <a:pt x="361378" y="386080"/>
                </a:lnTo>
                <a:lnTo>
                  <a:pt x="344703" y="341630"/>
                </a:lnTo>
                <a:lnTo>
                  <a:pt x="330314" y="294640"/>
                </a:lnTo>
                <a:lnTo>
                  <a:pt x="327571" y="285750"/>
                </a:lnTo>
                <a:lnTo>
                  <a:pt x="324904" y="275590"/>
                </a:lnTo>
                <a:lnTo>
                  <a:pt x="322351" y="265430"/>
                </a:lnTo>
                <a:lnTo>
                  <a:pt x="319913" y="255270"/>
                </a:lnTo>
                <a:lnTo>
                  <a:pt x="320040" y="246380"/>
                </a:lnTo>
                <a:lnTo>
                  <a:pt x="320421" y="237490"/>
                </a:lnTo>
                <a:lnTo>
                  <a:pt x="321056" y="228600"/>
                </a:lnTo>
                <a:lnTo>
                  <a:pt x="321919" y="219710"/>
                </a:lnTo>
                <a:lnTo>
                  <a:pt x="328104" y="256540"/>
                </a:lnTo>
                <a:lnTo>
                  <a:pt x="340182" y="292100"/>
                </a:lnTo>
                <a:lnTo>
                  <a:pt x="356374" y="326390"/>
                </a:lnTo>
                <a:lnTo>
                  <a:pt x="374954" y="358140"/>
                </a:lnTo>
                <a:lnTo>
                  <a:pt x="375043" y="365760"/>
                </a:lnTo>
                <a:lnTo>
                  <a:pt x="375145" y="370840"/>
                </a:lnTo>
                <a:lnTo>
                  <a:pt x="375361" y="377190"/>
                </a:lnTo>
                <a:lnTo>
                  <a:pt x="375412" y="378460"/>
                </a:lnTo>
                <a:lnTo>
                  <a:pt x="377647" y="378460"/>
                </a:lnTo>
                <a:lnTo>
                  <a:pt x="378739" y="351790"/>
                </a:lnTo>
                <a:lnTo>
                  <a:pt x="379691" y="328930"/>
                </a:lnTo>
                <a:lnTo>
                  <a:pt x="382549" y="283210"/>
                </a:lnTo>
                <a:lnTo>
                  <a:pt x="382625" y="281940"/>
                </a:lnTo>
                <a:lnTo>
                  <a:pt x="387400" y="234950"/>
                </a:lnTo>
                <a:lnTo>
                  <a:pt x="394906" y="189230"/>
                </a:lnTo>
                <a:lnTo>
                  <a:pt x="406044" y="143510"/>
                </a:lnTo>
                <a:lnTo>
                  <a:pt x="391896" y="194310"/>
                </a:lnTo>
                <a:lnTo>
                  <a:pt x="382181" y="246380"/>
                </a:lnTo>
                <a:lnTo>
                  <a:pt x="376605" y="298450"/>
                </a:lnTo>
                <a:lnTo>
                  <a:pt x="375043" y="347980"/>
                </a:lnTo>
                <a:lnTo>
                  <a:pt x="374916" y="351790"/>
                </a:lnTo>
                <a:lnTo>
                  <a:pt x="357327" y="317500"/>
                </a:lnTo>
                <a:lnTo>
                  <a:pt x="342099" y="283210"/>
                </a:lnTo>
                <a:lnTo>
                  <a:pt x="330809" y="246380"/>
                </a:lnTo>
                <a:lnTo>
                  <a:pt x="326631" y="219710"/>
                </a:lnTo>
                <a:lnTo>
                  <a:pt x="325031" y="209550"/>
                </a:lnTo>
                <a:lnTo>
                  <a:pt x="324802" y="205740"/>
                </a:lnTo>
                <a:lnTo>
                  <a:pt x="324751" y="199390"/>
                </a:lnTo>
                <a:lnTo>
                  <a:pt x="324904" y="199390"/>
                </a:lnTo>
                <a:lnTo>
                  <a:pt x="325005" y="198120"/>
                </a:lnTo>
                <a:lnTo>
                  <a:pt x="339001" y="154940"/>
                </a:lnTo>
                <a:lnTo>
                  <a:pt x="371373" y="102870"/>
                </a:lnTo>
                <a:lnTo>
                  <a:pt x="375881" y="99123"/>
                </a:lnTo>
                <a:lnTo>
                  <a:pt x="386689" y="87630"/>
                </a:lnTo>
                <a:lnTo>
                  <a:pt x="402412" y="73660"/>
                </a:lnTo>
                <a:lnTo>
                  <a:pt x="419404" y="62230"/>
                </a:lnTo>
                <a:lnTo>
                  <a:pt x="437527" y="52070"/>
                </a:lnTo>
                <a:lnTo>
                  <a:pt x="441261" y="49530"/>
                </a:lnTo>
                <a:lnTo>
                  <a:pt x="448957" y="47028"/>
                </a:lnTo>
                <a:lnTo>
                  <a:pt x="448691" y="47028"/>
                </a:lnTo>
                <a:lnTo>
                  <a:pt x="449008" y="46926"/>
                </a:lnTo>
                <a:lnTo>
                  <a:pt x="449643" y="45720"/>
                </a:lnTo>
                <a:lnTo>
                  <a:pt x="450430" y="44373"/>
                </a:lnTo>
                <a:lnTo>
                  <a:pt x="449008" y="46926"/>
                </a:lnTo>
                <a:lnTo>
                  <a:pt x="456679" y="44373"/>
                </a:lnTo>
                <a:lnTo>
                  <a:pt x="494550" y="31750"/>
                </a:lnTo>
                <a:lnTo>
                  <a:pt x="541997" y="27940"/>
                </a:lnTo>
                <a:lnTo>
                  <a:pt x="589661" y="33020"/>
                </a:lnTo>
                <a:lnTo>
                  <a:pt x="635914" y="47028"/>
                </a:lnTo>
                <a:lnTo>
                  <a:pt x="678840" y="68580"/>
                </a:lnTo>
                <a:lnTo>
                  <a:pt x="716991" y="97790"/>
                </a:lnTo>
                <a:lnTo>
                  <a:pt x="748588" y="133350"/>
                </a:lnTo>
                <a:lnTo>
                  <a:pt x="771944" y="173990"/>
                </a:lnTo>
                <a:lnTo>
                  <a:pt x="786485" y="219710"/>
                </a:lnTo>
                <a:lnTo>
                  <a:pt x="793242" y="266700"/>
                </a:lnTo>
                <a:lnTo>
                  <a:pt x="793419" y="313690"/>
                </a:lnTo>
                <a:lnTo>
                  <a:pt x="793419" y="151625"/>
                </a:lnTo>
                <a:lnTo>
                  <a:pt x="771245" y="113030"/>
                </a:lnTo>
                <a:lnTo>
                  <a:pt x="738276" y="76200"/>
                </a:lnTo>
                <a:lnTo>
                  <a:pt x="698969" y="45720"/>
                </a:lnTo>
                <a:lnTo>
                  <a:pt x="664895" y="27940"/>
                </a:lnTo>
                <a:lnTo>
                  <a:pt x="608647" y="7620"/>
                </a:lnTo>
                <a:lnTo>
                  <a:pt x="560755" y="0"/>
                </a:lnTo>
                <a:lnTo>
                  <a:pt x="512813" y="1270"/>
                </a:lnTo>
                <a:lnTo>
                  <a:pt x="466166" y="10160"/>
                </a:lnTo>
                <a:lnTo>
                  <a:pt x="422122" y="26670"/>
                </a:lnTo>
                <a:lnTo>
                  <a:pt x="382003" y="52070"/>
                </a:lnTo>
                <a:lnTo>
                  <a:pt x="347167" y="85090"/>
                </a:lnTo>
                <a:lnTo>
                  <a:pt x="318909" y="125730"/>
                </a:lnTo>
                <a:lnTo>
                  <a:pt x="311594" y="140970"/>
                </a:lnTo>
                <a:lnTo>
                  <a:pt x="308356" y="147320"/>
                </a:lnTo>
                <a:lnTo>
                  <a:pt x="305384" y="154940"/>
                </a:lnTo>
                <a:lnTo>
                  <a:pt x="305206" y="151130"/>
                </a:lnTo>
                <a:lnTo>
                  <a:pt x="305117" y="139700"/>
                </a:lnTo>
                <a:lnTo>
                  <a:pt x="303606" y="139700"/>
                </a:lnTo>
                <a:lnTo>
                  <a:pt x="302234" y="148590"/>
                </a:lnTo>
                <a:lnTo>
                  <a:pt x="301294" y="156210"/>
                </a:lnTo>
                <a:lnTo>
                  <a:pt x="300596" y="163830"/>
                </a:lnTo>
                <a:lnTo>
                  <a:pt x="300126" y="171450"/>
                </a:lnTo>
                <a:lnTo>
                  <a:pt x="292608" y="203200"/>
                </a:lnTo>
                <a:lnTo>
                  <a:pt x="288493" y="234950"/>
                </a:lnTo>
                <a:lnTo>
                  <a:pt x="287350" y="265430"/>
                </a:lnTo>
                <a:lnTo>
                  <a:pt x="287261" y="267970"/>
                </a:lnTo>
                <a:lnTo>
                  <a:pt x="288048" y="292100"/>
                </a:lnTo>
                <a:lnTo>
                  <a:pt x="288137" y="294640"/>
                </a:lnTo>
                <a:lnTo>
                  <a:pt x="288251" y="298450"/>
                </a:lnTo>
                <a:lnTo>
                  <a:pt x="293306" y="347980"/>
                </a:lnTo>
                <a:lnTo>
                  <a:pt x="302133" y="393700"/>
                </a:lnTo>
                <a:lnTo>
                  <a:pt x="314528" y="438150"/>
                </a:lnTo>
                <a:lnTo>
                  <a:pt x="330250" y="482600"/>
                </a:lnTo>
                <a:lnTo>
                  <a:pt x="349123" y="524510"/>
                </a:lnTo>
                <a:lnTo>
                  <a:pt x="371398" y="566420"/>
                </a:lnTo>
                <a:lnTo>
                  <a:pt x="397294" y="604520"/>
                </a:lnTo>
                <a:lnTo>
                  <a:pt x="427024" y="640080"/>
                </a:lnTo>
                <a:lnTo>
                  <a:pt x="454685" y="666750"/>
                </a:lnTo>
                <a:lnTo>
                  <a:pt x="451396" y="672998"/>
                </a:lnTo>
                <a:lnTo>
                  <a:pt x="451396" y="712470"/>
                </a:lnTo>
                <a:lnTo>
                  <a:pt x="450494" y="730250"/>
                </a:lnTo>
                <a:lnTo>
                  <a:pt x="449948" y="744220"/>
                </a:lnTo>
                <a:lnTo>
                  <a:pt x="449897" y="745490"/>
                </a:lnTo>
                <a:lnTo>
                  <a:pt x="449795" y="748030"/>
                </a:lnTo>
                <a:lnTo>
                  <a:pt x="447763" y="765810"/>
                </a:lnTo>
                <a:lnTo>
                  <a:pt x="442823" y="783590"/>
                </a:lnTo>
                <a:lnTo>
                  <a:pt x="445947" y="765810"/>
                </a:lnTo>
                <a:lnTo>
                  <a:pt x="447903" y="748030"/>
                </a:lnTo>
                <a:lnTo>
                  <a:pt x="449237" y="732790"/>
                </a:lnTo>
                <a:lnTo>
                  <a:pt x="449351" y="731520"/>
                </a:lnTo>
                <a:lnTo>
                  <a:pt x="449453" y="730250"/>
                </a:lnTo>
                <a:lnTo>
                  <a:pt x="451396" y="712470"/>
                </a:lnTo>
                <a:lnTo>
                  <a:pt x="451396" y="672998"/>
                </a:lnTo>
                <a:lnTo>
                  <a:pt x="437629" y="716280"/>
                </a:lnTo>
                <a:lnTo>
                  <a:pt x="434619" y="732790"/>
                </a:lnTo>
                <a:lnTo>
                  <a:pt x="431711" y="748030"/>
                </a:lnTo>
                <a:lnTo>
                  <a:pt x="418884" y="789940"/>
                </a:lnTo>
                <a:lnTo>
                  <a:pt x="382384" y="822960"/>
                </a:lnTo>
                <a:lnTo>
                  <a:pt x="340017" y="833120"/>
                </a:lnTo>
                <a:lnTo>
                  <a:pt x="318274" y="835660"/>
                </a:lnTo>
                <a:lnTo>
                  <a:pt x="290766" y="835660"/>
                </a:lnTo>
                <a:lnTo>
                  <a:pt x="263652" y="834390"/>
                </a:lnTo>
                <a:lnTo>
                  <a:pt x="236651" y="831850"/>
                </a:lnTo>
                <a:lnTo>
                  <a:pt x="209486" y="828040"/>
                </a:lnTo>
                <a:lnTo>
                  <a:pt x="183311" y="822960"/>
                </a:lnTo>
                <a:lnTo>
                  <a:pt x="156933" y="819150"/>
                </a:lnTo>
                <a:lnTo>
                  <a:pt x="130441" y="817880"/>
                </a:lnTo>
                <a:lnTo>
                  <a:pt x="103924" y="819150"/>
                </a:lnTo>
                <a:lnTo>
                  <a:pt x="79514" y="824230"/>
                </a:lnTo>
                <a:lnTo>
                  <a:pt x="62369" y="830745"/>
                </a:lnTo>
                <a:lnTo>
                  <a:pt x="62369" y="866140"/>
                </a:lnTo>
                <a:lnTo>
                  <a:pt x="57861" y="869950"/>
                </a:lnTo>
                <a:lnTo>
                  <a:pt x="52819" y="874674"/>
                </a:lnTo>
                <a:lnTo>
                  <a:pt x="52971" y="874458"/>
                </a:lnTo>
                <a:lnTo>
                  <a:pt x="54673" y="872604"/>
                </a:lnTo>
                <a:lnTo>
                  <a:pt x="57734" y="868680"/>
                </a:lnTo>
                <a:lnTo>
                  <a:pt x="62369" y="866140"/>
                </a:lnTo>
                <a:lnTo>
                  <a:pt x="62369" y="830745"/>
                </a:lnTo>
                <a:lnTo>
                  <a:pt x="19075" y="867410"/>
                </a:lnTo>
                <a:lnTo>
                  <a:pt x="3810" y="909167"/>
                </a:lnTo>
                <a:lnTo>
                  <a:pt x="3759" y="909320"/>
                </a:lnTo>
                <a:lnTo>
                  <a:pt x="927" y="932180"/>
                </a:lnTo>
                <a:lnTo>
                  <a:pt x="0" y="952500"/>
                </a:lnTo>
                <a:lnTo>
                  <a:pt x="38" y="971550"/>
                </a:lnTo>
                <a:lnTo>
                  <a:pt x="165" y="984250"/>
                </a:lnTo>
                <a:lnTo>
                  <a:pt x="2705" y="1010920"/>
                </a:lnTo>
                <a:lnTo>
                  <a:pt x="2819" y="1012190"/>
                </a:lnTo>
                <a:lnTo>
                  <a:pt x="2946" y="1013460"/>
                </a:lnTo>
                <a:lnTo>
                  <a:pt x="3073" y="1014730"/>
                </a:lnTo>
                <a:lnTo>
                  <a:pt x="9779" y="1045210"/>
                </a:lnTo>
                <a:lnTo>
                  <a:pt x="21488" y="1071880"/>
                </a:lnTo>
                <a:lnTo>
                  <a:pt x="27495" y="1078230"/>
                </a:lnTo>
                <a:lnTo>
                  <a:pt x="34721" y="1079500"/>
                </a:lnTo>
                <a:lnTo>
                  <a:pt x="41706" y="1076960"/>
                </a:lnTo>
                <a:lnTo>
                  <a:pt x="46977" y="1071880"/>
                </a:lnTo>
                <a:lnTo>
                  <a:pt x="71132" y="1071880"/>
                </a:lnTo>
                <a:lnTo>
                  <a:pt x="95745" y="1069340"/>
                </a:lnTo>
                <a:lnTo>
                  <a:pt x="143230" y="1061720"/>
                </a:lnTo>
                <a:lnTo>
                  <a:pt x="198374" y="1055370"/>
                </a:lnTo>
                <a:lnTo>
                  <a:pt x="209410" y="1054100"/>
                </a:lnTo>
                <a:lnTo>
                  <a:pt x="225945" y="1051560"/>
                </a:lnTo>
                <a:lnTo>
                  <a:pt x="275577" y="1043940"/>
                </a:lnTo>
                <a:lnTo>
                  <a:pt x="316611" y="1040130"/>
                </a:lnTo>
                <a:lnTo>
                  <a:pt x="426021" y="1029970"/>
                </a:lnTo>
                <a:lnTo>
                  <a:pt x="439686" y="1028700"/>
                </a:lnTo>
                <a:lnTo>
                  <a:pt x="549402" y="1023620"/>
                </a:lnTo>
                <a:lnTo>
                  <a:pt x="600405" y="1023620"/>
                </a:lnTo>
                <a:lnTo>
                  <a:pt x="702208" y="1028700"/>
                </a:lnTo>
                <a:lnTo>
                  <a:pt x="803503" y="1041400"/>
                </a:lnTo>
                <a:lnTo>
                  <a:pt x="834364" y="1046480"/>
                </a:lnTo>
                <a:lnTo>
                  <a:pt x="865162" y="1050290"/>
                </a:lnTo>
                <a:lnTo>
                  <a:pt x="895921" y="1056640"/>
                </a:lnTo>
                <a:lnTo>
                  <a:pt x="956945" y="1066800"/>
                </a:lnTo>
                <a:lnTo>
                  <a:pt x="987234" y="1073150"/>
                </a:lnTo>
                <a:lnTo>
                  <a:pt x="1002042" y="1075690"/>
                </a:lnTo>
                <a:lnTo>
                  <a:pt x="1017320" y="1079500"/>
                </a:lnTo>
                <a:lnTo>
                  <a:pt x="1032383" y="1079500"/>
                </a:lnTo>
                <a:lnTo>
                  <a:pt x="1046530" y="1075690"/>
                </a:lnTo>
                <a:lnTo>
                  <a:pt x="1047076" y="1076960"/>
                </a:lnTo>
                <a:lnTo>
                  <a:pt x="1047661" y="1079500"/>
                </a:lnTo>
                <a:lnTo>
                  <a:pt x="1048359" y="1080770"/>
                </a:lnTo>
                <a:lnTo>
                  <a:pt x="1052131" y="1085850"/>
                </a:lnTo>
                <a:lnTo>
                  <a:pt x="1057351" y="1087120"/>
                </a:lnTo>
                <a:lnTo>
                  <a:pt x="1062596" y="1085850"/>
                </a:lnTo>
                <a:lnTo>
                  <a:pt x="1066457" y="1080770"/>
                </a:lnTo>
                <a:lnTo>
                  <a:pt x="1067638" y="1075690"/>
                </a:lnTo>
                <a:lnTo>
                  <a:pt x="1071499" y="105918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94090" y="4185539"/>
            <a:ext cx="1089436" cy="104012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6413021" y="1918139"/>
            <a:ext cx="337185" cy="202565"/>
          </a:xfrm>
          <a:custGeom>
            <a:avLst/>
            <a:gdLst/>
            <a:ahLst/>
            <a:cxnLst/>
            <a:rect l="l" t="t" r="r" b="b"/>
            <a:pathLst>
              <a:path w="337184" h="202564">
                <a:moveTo>
                  <a:pt x="36995" y="131267"/>
                </a:moveTo>
                <a:lnTo>
                  <a:pt x="23676" y="132152"/>
                </a:lnTo>
                <a:lnTo>
                  <a:pt x="12234" y="137167"/>
                </a:lnTo>
                <a:lnTo>
                  <a:pt x="3924" y="146224"/>
                </a:lnTo>
                <a:lnTo>
                  <a:pt x="0" y="159232"/>
                </a:lnTo>
                <a:lnTo>
                  <a:pt x="2166" y="174743"/>
                </a:lnTo>
                <a:lnTo>
                  <a:pt x="10333" y="188115"/>
                </a:lnTo>
                <a:lnTo>
                  <a:pt x="22797" y="197815"/>
                </a:lnTo>
                <a:lnTo>
                  <a:pt x="37858" y="202311"/>
                </a:lnTo>
                <a:lnTo>
                  <a:pt x="51730" y="201301"/>
                </a:lnTo>
                <a:lnTo>
                  <a:pt x="63296" y="195913"/>
                </a:lnTo>
                <a:lnTo>
                  <a:pt x="66680" y="192024"/>
                </a:lnTo>
                <a:lnTo>
                  <a:pt x="38747" y="192024"/>
                </a:lnTo>
                <a:lnTo>
                  <a:pt x="27771" y="188779"/>
                </a:lnTo>
                <a:lnTo>
                  <a:pt x="18488" y="181740"/>
                </a:lnTo>
                <a:lnTo>
                  <a:pt x="12305" y="171971"/>
                </a:lnTo>
                <a:lnTo>
                  <a:pt x="10629" y="160540"/>
                </a:lnTo>
                <a:lnTo>
                  <a:pt x="13299" y="152119"/>
                </a:lnTo>
                <a:lnTo>
                  <a:pt x="19019" y="145918"/>
                </a:lnTo>
                <a:lnTo>
                  <a:pt x="26819" y="142272"/>
                </a:lnTo>
                <a:lnTo>
                  <a:pt x="35725" y="141516"/>
                </a:lnTo>
                <a:lnTo>
                  <a:pt x="75446" y="141516"/>
                </a:lnTo>
                <a:lnTo>
                  <a:pt x="69474" y="140354"/>
                </a:lnTo>
                <a:lnTo>
                  <a:pt x="47811" y="133369"/>
                </a:lnTo>
                <a:lnTo>
                  <a:pt x="36995" y="131267"/>
                </a:lnTo>
                <a:close/>
              </a:path>
              <a:path w="337184" h="202564">
                <a:moveTo>
                  <a:pt x="256861" y="152119"/>
                </a:moveTo>
                <a:lnTo>
                  <a:pt x="76064" y="152119"/>
                </a:lnTo>
                <a:lnTo>
                  <a:pt x="93395" y="153631"/>
                </a:lnTo>
                <a:lnTo>
                  <a:pt x="146151" y="154152"/>
                </a:lnTo>
                <a:lnTo>
                  <a:pt x="179780" y="199567"/>
                </a:lnTo>
                <a:lnTo>
                  <a:pt x="214312" y="199567"/>
                </a:lnTo>
                <a:lnTo>
                  <a:pt x="182143" y="155067"/>
                </a:lnTo>
                <a:lnTo>
                  <a:pt x="256861" y="152119"/>
                </a:lnTo>
                <a:close/>
              </a:path>
              <a:path w="337184" h="202564">
                <a:moveTo>
                  <a:pt x="75446" y="141516"/>
                </a:moveTo>
                <a:lnTo>
                  <a:pt x="35725" y="141516"/>
                </a:lnTo>
                <a:lnTo>
                  <a:pt x="47270" y="144369"/>
                </a:lnTo>
                <a:lnTo>
                  <a:pt x="56707" y="150563"/>
                </a:lnTo>
                <a:lnTo>
                  <a:pt x="62812" y="159745"/>
                </a:lnTo>
                <a:lnTo>
                  <a:pt x="64363" y="171564"/>
                </a:lnTo>
                <a:lnTo>
                  <a:pt x="61634" y="180524"/>
                </a:lnTo>
                <a:lnTo>
                  <a:pt x="55827" y="187190"/>
                </a:lnTo>
                <a:lnTo>
                  <a:pt x="47884" y="191157"/>
                </a:lnTo>
                <a:lnTo>
                  <a:pt x="38747" y="192024"/>
                </a:lnTo>
                <a:lnTo>
                  <a:pt x="66680" y="192024"/>
                </a:lnTo>
                <a:lnTo>
                  <a:pt x="71520" y="186462"/>
                </a:lnTo>
                <a:lnTo>
                  <a:pt x="75361" y="173266"/>
                </a:lnTo>
                <a:lnTo>
                  <a:pt x="75755" y="168833"/>
                </a:lnTo>
                <a:lnTo>
                  <a:pt x="75539" y="166954"/>
                </a:lnTo>
                <a:lnTo>
                  <a:pt x="74828" y="162433"/>
                </a:lnTo>
                <a:lnTo>
                  <a:pt x="73939" y="155651"/>
                </a:lnTo>
                <a:lnTo>
                  <a:pt x="74601" y="152119"/>
                </a:lnTo>
                <a:lnTo>
                  <a:pt x="256861" y="152119"/>
                </a:lnTo>
                <a:lnTo>
                  <a:pt x="336981" y="148958"/>
                </a:lnTo>
                <a:lnTo>
                  <a:pt x="327884" y="142455"/>
                </a:lnTo>
                <a:lnTo>
                  <a:pt x="80276" y="142455"/>
                </a:lnTo>
                <a:lnTo>
                  <a:pt x="75446" y="141516"/>
                </a:lnTo>
                <a:close/>
              </a:path>
              <a:path w="337184" h="202564">
                <a:moveTo>
                  <a:pt x="58153" y="0"/>
                </a:moveTo>
                <a:lnTo>
                  <a:pt x="45682" y="1107"/>
                </a:lnTo>
                <a:lnTo>
                  <a:pt x="35042" y="6373"/>
                </a:lnTo>
                <a:lnTo>
                  <a:pt x="27360" y="15314"/>
                </a:lnTo>
                <a:lnTo>
                  <a:pt x="23761" y="27444"/>
                </a:lnTo>
                <a:lnTo>
                  <a:pt x="24713" y="39012"/>
                </a:lnTo>
                <a:lnTo>
                  <a:pt x="51580" y="67631"/>
                </a:lnTo>
                <a:lnTo>
                  <a:pt x="69888" y="74256"/>
                </a:lnTo>
                <a:lnTo>
                  <a:pt x="83042" y="79173"/>
                </a:lnTo>
                <a:lnTo>
                  <a:pt x="114312" y="101574"/>
                </a:lnTo>
                <a:lnTo>
                  <a:pt x="129082" y="124066"/>
                </a:lnTo>
                <a:lnTo>
                  <a:pt x="118681" y="131718"/>
                </a:lnTo>
                <a:lnTo>
                  <a:pt x="106356" y="137871"/>
                </a:lnTo>
                <a:lnTo>
                  <a:pt x="93192" y="141718"/>
                </a:lnTo>
                <a:lnTo>
                  <a:pt x="80276" y="142455"/>
                </a:lnTo>
                <a:lnTo>
                  <a:pt x="327884" y="142455"/>
                </a:lnTo>
                <a:lnTo>
                  <a:pt x="285584" y="122594"/>
                </a:lnTo>
                <a:lnTo>
                  <a:pt x="149504" y="115811"/>
                </a:lnTo>
                <a:lnTo>
                  <a:pt x="141063" y="106331"/>
                </a:lnTo>
                <a:lnTo>
                  <a:pt x="131652" y="96769"/>
                </a:lnTo>
                <a:lnTo>
                  <a:pt x="121591" y="88266"/>
                </a:lnTo>
                <a:lnTo>
                  <a:pt x="111201" y="81965"/>
                </a:lnTo>
                <a:lnTo>
                  <a:pt x="105492" y="79462"/>
                </a:lnTo>
                <a:lnTo>
                  <a:pt x="97499" y="75645"/>
                </a:lnTo>
                <a:lnTo>
                  <a:pt x="90489" y="70941"/>
                </a:lnTo>
                <a:lnTo>
                  <a:pt x="87731" y="65773"/>
                </a:lnTo>
                <a:lnTo>
                  <a:pt x="88049" y="62077"/>
                </a:lnTo>
                <a:lnTo>
                  <a:pt x="90164" y="60109"/>
                </a:lnTo>
                <a:lnTo>
                  <a:pt x="65544" y="60109"/>
                </a:lnTo>
                <a:lnTo>
                  <a:pt x="54659" y="57065"/>
                </a:lnTo>
                <a:lnTo>
                  <a:pt x="44121" y="50425"/>
                </a:lnTo>
                <a:lnTo>
                  <a:pt x="36385" y="41242"/>
                </a:lnTo>
                <a:lnTo>
                  <a:pt x="33909" y="30568"/>
                </a:lnTo>
                <a:lnTo>
                  <a:pt x="36144" y="21409"/>
                </a:lnTo>
                <a:lnTo>
                  <a:pt x="40922" y="14671"/>
                </a:lnTo>
                <a:lnTo>
                  <a:pt x="48039" y="10719"/>
                </a:lnTo>
                <a:lnTo>
                  <a:pt x="57289" y="9918"/>
                </a:lnTo>
                <a:lnTo>
                  <a:pt x="80104" y="9918"/>
                </a:lnTo>
                <a:lnTo>
                  <a:pt x="73170" y="4551"/>
                </a:lnTo>
                <a:lnTo>
                  <a:pt x="58153" y="0"/>
                </a:lnTo>
                <a:close/>
              </a:path>
              <a:path w="337184" h="202564">
                <a:moveTo>
                  <a:pt x="80104" y="9918"/>
                </a:moveTo>
                <a:lnTo>
                  <a:pt x="57289" y="9918"/>
                </a:lnTo>
                <a:lnTo>
                  <a:pt x="67642" y="13143"/>
                </a:lnTo>
                <a:lnTo>
                  <a:pt x="77001" y="20153"/>
                </a:lnTo>
                <a:lnTo>
                  <a:pt x="83562" y="29637"/>
                </a:lnTo>
                <a:lnTo>
                  <a:pt x="85521" y="40284"/>
                </a:lnTo>
                <a:lnTo>
                  <a:pt x="83666" y="48045"/>
                </a:lnTo>
                <a:lnTo>
                  <a:pt x="79614" y="54602"/>
                </a:lnTo>
                <a:lnTo>
                  <a:pt x="73522" y="58956"/>
                </a:lnTo>
                <a:lnTo>
                  <a:pt x="65544" y="60109"/>
                </a:lnTo>
                <a:lnTo>
                  <a:pt x="90164" y="60109"/>
                </a:lnTo>
                <a:lnTo>
                  <a:pt x="95719" y="54940"/>
                </a:lnTo>
                <a:lnTo>
                  <a:pt x="96710" y="43497"/>
                </a:lnTo>
                <a:lnTo>
                  <a:pt x="94388" y="27923"/>
                </a:lnTo>
                <a:lnTo>
                  <a:pt x="85894" y="14400"/>
                </a:lnTo>
                <a:lnTo>
                  <a:pt x="80104" y="9918"/>
                </a:lnTo>
                <a:close/>
              </a:path>
            </a:pathLst>
          </a:custGeom>
          <a:solidFill>
            <a:srgbClr val="133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1324" y="8832062"/>
            <a:ext cx="824865" cy="1203960"/>
          </a:xfrm>
          <a:custGeom>
            <a:avLst/>
            <a:gdLst/>
            <a:ahLst/>
            <a:cxnLst/>
            <a:rect l="l" t="t" r="r" b="b"/>
            <a:pathLst>
              <a:path w="824865" h="1203959">
                <a:moveTo>
                  <a:pt x="581875" y="143408"/>
                </a:moveTo>
                <a:lnTo>
                  <a:pt x="539254" y="123291"/>
                </a:lnTo>
                <a:lnTo>
                  <a:pt x="473329" y="113233"/>
                </a:lnTo>
                <a:lnTo>
                  <a:pt x="440283" y="108813"/>
                </a:lnTo>
                <a:lnTo>
                  <a:pt x="430606" y="111531"/>
                </a:lnTo>
                <a:lnTo>
                  <a:pt x="426085" y="119646"/>
                </a:lnTo>
                <a:lnTo>
                  <a:pt x="427583" y="128536"/>
                </a:lnTo>
                <a:lnTo>
                  <a:pt x="435927" y="133540"/>
                </a:lnTo>
                <a:lnTo>
                  <a:pt x="468972" y="137960"/>
                </a:lnTo>
                <a:lnTo>
                  <a:pt x="501967" y="142786"/>
                </a:lnTo>
                <a:lnTo>
                  <a:pt x="534885" y="148018"/>
                </a:lnTo>
                <a:lnTo>
                  <a:pt x="567766" y="153644"/>
                </a:lnTo>
                <a:lnTo>
                  <a:pt x="577392" y="151384"/>
                </a:lnTo>
                <a:lnTo>
                  <a:pt x="581875" y="143408"/>
                </a:lnTo>
                <a:close/>
              </a:path>
              <a:path w="824865" h="1203959">
                <a:moveTo>
                  <a:pt x="629031" y="151714"/>
                </a:moveTo>
                <a:lnTo>
                  <a:pt x="626567" y="142900"/>
                </a:lnTo>
                <a:lnTo>
                  <a:pt x="619125" y="137579"/>
                </a:lnTo>
                <a:lnTo>
                  <a:pt x="609422" y="139585"/>
                </a:lnTo>
                <a:lnTo>
                  <a:pt x="608533" y="140208"/>
                </a:lnTo>
                <a:lnTo>
                  <a:pt x="603326" y="148628"/>
                </a:lnTo>
                <a:lnTo>
                  <a:pt x="605790" y="157441"/>
                </a:lnTo>
                <a:lnTo>
                  <a:pt x="613232" y="162775"/>
                </a:lnTo>
                <a:lnTo>
                  <a:pt x="622935" y="160769"/>
                </a:lnTo>
                <a:lnTo>
                  <a:pt x="623824" y="160147"/>
                </a:lnTo>
                <a:lnTo>
                  <a:pt x="629031" y="151714"/>
                </a:lnTo>
                <a:close/>
              </a:path>
              <a:path w="824865" h="1203959">
                <a:moveTo>
                  <a:pt x="678891" y="161277"/>
                </a:moveTo>
                <a:lnTo>
                  <a:pt x="676427" y="152476"/>
                </a:lnTo>
                <a:lnTo>
                  <a:pt x="668997" y="147142"/>
                </a:lnTo>
                <a:lnTo>
                  <a:pt x="659282" y="149148"/>
                </a:lnTo>
                <a:lnTo>
                  <a:pt x="658393" y="149771"/>
                </a:lnTo>
                <a:lnTo>
                  <a:pt x="653199" y="158191"/>
                </a:lnTo>
                <a:lnTo>
                  <a:pt x="655662" y="167005"/>
                </a:lnTo>
                <a:lnTo>
                  <a:pt x="663092" y="172339"/>
                </a:lnTo>
                <a:lnTo>
                  <a:pt x="672795" y="170332"/>
                </a:lnTo>
                <a:lnTo>
                  <a:pt x="673671" y="169710"/>
                </a:lnTo>
                <a:lnTo>
                  <a:pt x="678891" y="161277"/>
                </a:lnTo>
                <a:close/>
              </a:path>
              <a:path w="824865" h="1203959">
                <a:moveTo>
                  <a:pt x="775055" y="251917"/>
                </a:moveTo>
                <a:lnTo>
                  <a:pt x="774852" y="250342"/>
                </a:lnTo>
                <a:lnTo>
                  <a:pt x="774484" y="248869"/>
                </a:lnTo>
                <a:lnTo>
                  <a:pt x="774357" y="248323"/>
                </a:lnTo>
                <a:lnTo>
                  <a:pt x="773963" y="247383"/>
                </a:lnTo>
                <a:lnTo>
                  <a:pt x="772833" y="243433"/>
                </a:lnTo>
                <a:lnTo>
                  <a:pt x="769962" y="240042"/>
                </a:lnTo>
                <a:lnTo>
                  <a:pt x="748423" y="236639"/>
                </a:lnTo>
                <a:lnTo>
                  <a:pt x="748423" y="261924"/>
                </a:lnTo>
                <a:lnTo>
                  <a:pt x="741908" y="310984"/>
                </a:lnTo>
                <a:lnTo>
                  <a:pt x="735114" y="360006"/>
                </a:lnTo>
                <a:lnTo>
                  <a:pt x="728091" y="409003"/>
                </a:lnTo>
                <a:lnTo>
                  <a:pt x="720864" y="457974"/>
                </a:lnTo>
                <a:lnTo>
                  <a:pt x="713562" y="506463"/>
                </a:lnTo>
                <a:lnTo>
                  <a:pt x="705993" y="555879"/>
                </a:lnTo>
                <a:lnTo>
                  <a:pt x="698411" y="604812"/>
                </a:lnTo>
                <a:lnTo>
                  <a:pt x="683260" y="702170"/>
                </a:lnTo>
                <a:lnTo>
                  <a:pt x="675614" y="751598"/>
                </a:lnTo>
                <a:lnTo>
                  <a:pt x="668121" y="800544"/>
                </a:lnTo>
                <a:lnTo>
                  <a:pt x="660742" y="849503"/>
                </a:lnTo>
                <a:lnTo>
                  <a:pt x="653529" y="898474"/>
                </a:lnTo>
                <a:lnTo>
                  <a:pt x="646506" y="947483"/>
                </a:lnTo>
                <a:lnTo>
                  <a:pt x="639737" y="996505"/>
                </a:lnTo>
                <a:lnTo>
                  <a:pt x="633234" y="1045565"/>
                </a:lnTo>
                <a:lnTo>
                  <a:pt x="586524" y="1037729"/>
                </a:lnTo>
                <a:lnTo>
                  <a:pt x="446989" y="1011809"/>
                </a:lnTo>
                <a:lnTo>
                  <a:pt x="400304" y="1004023"/>
                </a:lnTo>
                <a:lnTo>
                  <a:pt x="307619" y="991311"/>
                </a:lnTo>
                <a:lnTo>
                  <a:pt x="260540" y="983957"/>
                </a:lnTo>
                <a:lnTo>
                  <a:pt x="75730" y="952449"/>
                </a:lnTo>
                <a:lnTo>
                  <a:pt x="83781" y="902144"/>
                </a:lnTo>
                <a:lnTo>
                  <a:pt x="92659" y="851992"/>
                </a:lnTo>
                <a:lnTo>
                  <a:pt x="102196" y="801966"/>
                </a:lnTo>
                <a:lnTo>
                  <a:pt x="112191" y="752043"/>
                </a:lnTo>
                <a:lnTo>
                  <a:pt x="122377" y="702665"/>
                </a:lnTo>
                <a:lnTo>
                  <a:pt x="132880" y="652310"/>
                </a:lnTo>
                <a:lnTo>
                  <a:pt x="143205" y="602424"/>
                </a:lnTo>
                <a:lnTo>
                  <a:pt x="153289" y="552475"/>
                </a:lnTo>
                <a:lnTo>
                  <a:pt x="161950" y="505434"/>
                </a:lnTo>
                <a:lnTo>
                  <a:pt x="169633" y="458203"/>
                </a:lnTo>
                <a:lnTo>
                  <a:pt x="176733" y="410883"/>
                </a:lnTo>
                <a:lnTo>
                  <a:pt x="183629" y="363512"/>
                </a:lnTo>
                <a:lnTo>
                  <a:pt x="190703" y="316191"/>
                </a:lnTo>
                <a:lnTo>
                  <a:pt x="198361" y="268986"/>
                </a:lnTo>
                <a:lnTo>
                  <a:pt x="206971" y="221957"/>
                </a:lnTo>
                <a:lnTo>
                  <a:pt x="216941" y="175183"/>
                </a:lnTo>
                <a:lnTo>
                  <a:pt x="265087" y="184073"/>
                </a:lnTo>
                <a:lnTo>
                  <a:pt x="361581" y="200710"/>
                </a:lnTo>
                <a:lnTo>
                  <a:pt x="748423" y="261924"/>
                </a:lnTo>
                <a:lnTo>
                  <a:pt x="748423" y="236639"/>
                </a:lnTo>
                <a:lnTo>
                  <a:pt x="360794" y="175183"/>
                </a:lnTo>
                <a:lnTo>
                  <a:pt x="259778" y="157683"/>
                </a:lnTo>
                <a:lnTo>
                  <a:pt x="203911" y="147205"/>
                </a:lnTo>
                <a:lnTo>
                  <a:pt x="199859" y="149656"/>
                </a:lnTo>
                <a:lnTo>
                  <a:pt x="197497" y="153301"/>
                </a:lnTo>
                <a:lnTo>
                  <a:pt x="197167" y="153695"/>
                </a:lnTo>
                <a:lnTo>
                  <a:pt x="196964" y="154051"/>
                </a:lnTo>
                <a:lnTo>
                  <a:pt x="196837" y="154419"/>
                </a:lnTo>
                <a:lnTo>
                  <a:pt x="196659" y="154787"/>
                </a:lnTo>
                <a:lnTo>
                  <a:pt x="195999" y="155905"/>
                </a:lnTo>
                <a:lnTo>
                  <a:pt x="195313" y="157010"/>
                </a:lnTo>
                <a:lnTo>
                  <a:pt x="194957" y="158457"/>
                </a:lnTo>
                <a:lnTo>
                  <a:pt x="184251" y="206705"/>
                </a:lnTo>
                <a:lnTo>
                  <a:pt x="175107" y="255244"/>
                </a:lnTo>
                <a:lnTo>
                  <a:pt x="167081" y="303987"/>
                </a:lnTo>
                <a:lnTo>
                  <a:pt x="159740" y="352869"/>
                </a:lnTo>
                <a:lnTo>
                  <a:pt x="152641" y="401802"/>
                </a:lnTo>
                <a:lnTo>
                  <a:pt x="145376" y="450710"/>
                </a:lnTo>
                <a:lnTo>
                  <a:pt x="137490" y="499516"/>
                </a:lnTo>
                <a:lnTo>
                  <a:pt x="128574" y="548119"/>
                </a:lnTo>
                <a:lnTo>
                  <a:pt x="118173" y="599630"/>
                </a:lnTo>
                <a:lnTo>
                  <a:pt x="107492" y="651078"/>
                </a:lnTo>
                <a:lnTo>
                  <a:pt x="96824" y="702170"/>
                </a:lnTo>
                <a:lnTo>
                  <a:pt x="86156" y="753935"/>
                </a:lnTo>
                <a:lnTo>
                  <a:pt x="75869" y="805434"/>
                </a:lnTo>
                <a:lnTo>
                  <a:pt x="66128" y="857034"/>
                </a:lnTo>
                <a:lnTo>
                  <a:pt x="57111" y="908786"/>
                </a:lnTo>
                <a:lnTo>
                  <a:pt x="49136" y="960005"/>
                </a:lnTo>
                <a:lnTo>
                  <a:pt x="48691" y="963142"/>
                </a:lnTo>
                <a:lnTo>
                  <a:pt x="49110" y="965200"/>
                </a:lnTo>
                <a:lnTo>
                  <a:pt x="49834" y="967066"/>
                </a:lnTo>
                <a:lnTo>
                  <a:pt x="50927" y="971042"/>
                </a:lnTo>
                <a:lnTo>
                  <a:pt x="53835" y="974445"/>
                </a:lnTo>
                <a:lnTo>
                  <a:pt x="107556" y="982980"/>
                </a:lnTo>
                <a:lnTo>
                  <a:pt x="252133" y="1008075"/>
                </a:lnTo>
                <a:lnTo>
                  <a:pt x="300456" y="1015682"/>
                </a:lnTo>
                <a:lnTo>
                  <a:pt x="398106" y="1029017"/>
                </a:lnTo>
                <a:lnTo>
                  <a:pt x="446913" y="1037234"/>
                </a:lnTo>
                <a:lnTo>
                  <a:pt x="592861" y="1064412"/>
                </a:lnTo>
                <a:lnTo>
                  <a:pt x="642289" y="1072413"/>
                </a:lnTo>
                <a:lnTo>
                  <a:pt x="643928" y="1072654"/>
                </a:lnTo>
                <a:lnTo>
                  <a:pt x="645833" y="1072413"/>
                </a:lnTo>
                <a:lnTo>
                  <a:pt x="647547" y="1071867"/>
                </a:lnTo>
                <a:lnTo>
                  <a:pt x="651865" y="1070991"/>
                </a:lnTo>
                <a:lnTo>
                  <a:pt x="655574" y="1067968"/>
                </a:lnTo>
                <a:lnTo>
                  <a:pt x="658406" y="1046264"/>
                </a:lnTo>
                <a:lnTo>
                  <a:pt x="658495" y="1045565"/>
                </a:lnTo>
                <a:lnTo>
                  <a:pt x="662914" y="1011809"/>
                </a:lnTo>
                <a:lnTo>
                  <a:pt x="669899" y="960945"/>
                </a:lnTo>
                <a:lnTo>
                  <a:pt x="677100" y="910399"/>
                </a:lnTo>
                <a:lnTo>
                  <a:pt x="684530" y="859866"/>
                </a:lnTo>
                <a:lnTo>
                  <a:pt x="692137" y="809358"/>
                </a:lnTo>
                <a:lnTo>
                  <a:pt x="700925" y="752043"/>
                </a:lnTo>
                <a:lnTo>
                  <a:pt x="708583" y="702665"/>
                </a:lnTo>
                <a:lnTo>
                  <a:pt x="723417" y="607441"/>
                </a:lnTo>
                <a:lnTo>
                  <a:pt x="731240" y="556958"/>
                </a:lnTo>
                <a:lnTo>
                  <a:pt x="738911" y="506933"/>
                </a:lnTo>
                <a:lnTo>
                  <a:pt x="746582" y="455968"/>
                </a:lnTo>
                <a:lnTo>
                  <a:pt x="754024" y="405447"/>
                </a:lnTo>
                <a:lnTo>
                  <a:pt x="761225" y="354888"/>
                </a:lnTo>
                <a:lnTo>
                  <a:pt x="768184" y="304317"/>
                </a:lnTo>
                <a:lnTo>
                  <a:pt x="775055" y="251917"/>
                </a:lnTo>
                <a:close/>
              </a:path>
              <a:path w="824865" h="1203959">
                <a:moveTo>
                  <a:pt x="824293" y="226021"/>
                </a:moveTo>
                <a:lnTo>
                  <a:pt x="819137" y="183743"/>
                </a:lnTo>
                <a:lnTo>
                  <a:pt x="805497" y="147066"/>
                </a:lnTo>
                <a:lnTo>
                  <a:pt x="791222" y="127850"/>
                </a:lnTo>
                <a:lnTo>
                  <a:pt x="791222" y="218884"/>
                </a:lnTo>
                <a:lnTo>
                  <a:pt x="788949" y="268109"/>
                </a:lnTo>
                <a:lnTo>
                  <a:pt x="782916" y="320395"/>
                </a:lnTo>
                <a:lnTo>
                  <a:pt x="776681" y="372694"/>
                </a:lnTo>
                <a:lnTo>
                  <a:pt x="770255" y="424967"/>
                </a:lnTo>
                <a:lnTo>
                  <a:pt x="763612" y="477240"/>
                </a:lnTo>
                <a:lnTo>
                  <a:pt x="756754" y="529488"/>
                </a:lnTo>
                <a:lnTo>
                  <a:pt x="749668" y="581710"/>
                </a:lnTo>
                <a:lnTo>
                  <a:pt x="742353" y="633895"/>
                </a:lnTo>
                <a:lnTo>
                  <a:pt x="734771" y="686054"/>
                </a:lnTo>
                <a:lnTo>
                  <a:pt x="726948" y="738162"/>
                </a:lnTo>
                <a:lnTo>
                  <a:pt x="718845" y="790219"/>
                </a:lnTo>
                <a:lnTo>
                  <a:pt x="710463" y="842213"/>
                </a:lnTo>
                <a:lnTo>
                  <a:pt x="701789" y="894156"/>
                </a:lnTo>
                <a:lnTo>
                  <a:pt x="692823" y="946010"/>
                </a:lnTo>
                <a:lnTo>
                  <a:pt x="686739" y="985202"/>
                </a:lnTo>
                <a:lnTo>
                  <a:pt x="680504" y="1026731"/>
                </a:lnTo>
                <a:lnTo>
                  <a:pt x="672566" y="1067219"/>
                </a:lnTo>
                <a:lnTo>
                  <a:pt x="661022" y="1105547"/>
                </a:lnTo>
                <a:lnTo>
                  <a:pt x="637159" y="1143914"/>
                </a:lnTo>
                <a:lnTo>
                  <a:pt x="604456" y="1164424"/>
                </a:lnTo>
                <a:lnTo>
                  <a:pt x="565670" y="1171562"/>
                </a:lnTo>
                <a:lnTo>
                  <a:pt x="523570" y="1169771"/>
                </a:lnTo>
                <a:lnTo>
                  <a:pt x="432612" y="1155992"/>
                </a:lnTo>
                <a:lnTo>
                  <a:pt x="287261" y="1135811"/>
                </a:lnTo>
                <a:lnTo>
                  <a:pt x="238950" y="1128318"/>
                </a:lnTo>
                <a:lnTo>
                  <a:pt x="190842" y="1119632"/>
                </a:lnTo>
                <a:lnTo>
                  <a:pt x="143052" y="1109306"/>
                </a:lnTo>
                <a:lnTo>
                  <a:pt x="76568" y="1083297"/>
                </a:lnTo>
                <a:lnTo>
                  <a:pt x="33769" y="1027912"/>
                </a:lnTo>
                <a:lnTo>
                  <a:pt x="30556" y="1004100"/>
                </a:lnTo>
                <a:lnTo>
                  <a:pt x="31546" y="978763"/>
                </a:lnTo>
                <a:lnTo>
                  <a:pt x="34696" y="953389"/>
                </a:lnTo>
                <a:lnTo>
                  <a:pt x="37973" y="929474"/>
                </a:lnTo>
                <a:lnTo>
                  <a:pt x="45148" y="875385"/>
                </a:lnTo>
                <a:lnTo>
                  <a:pt x="53581" y="821448"/>
                </a:lnTo>
                <a:lnTo>
                  <a:pt x="62865" y="767651"/>
                </a:lnTo>
                <a:lnTo>
                  <a:pt x="72593" y="713917"/>
                </a:lnTo>
                <a:lnTo>
                  <a:pt x="82346" y="660234"/>
                </a:lnTo>
                <a:lnTo>
                  <a:pt x="92075" y="610489"/>
                </a:lnTo>
                <a:lnTo>
                  <a:pt x="101269" y="560654"/>
                </a:lnTo>
                <a:lnTo>
                  <a:pt x="109931" y="510743"/>
                </a:lnTo>
                <a:lnTo>
                  <a:pt x="118059" y="460730"/>
                </a:lnTo>
                <a:lnTo>
                  <a:pt x="125641" y="410616"/>
                </a:lnTo>
                <a:lnTo>
                  <a:pt x="132664" y="360413"/>
                </a:lnTo>
                <a:lnTo>
                  <a:pt x="138671" y="320395"/>
                </a:lnTo>
                <a:lnTo>
                  <a:pt x="145973" y="280492"/>
                </a:lnTo>
                <a:lnTo>
                  <a:pt x="154635" y="240969"/>
                </a:lnTo>
                <a:lnTo>
                  <a:pt x="164769" y="201663"/>
                </a:lnTo>
                <a:lnTo>
                  <a:pt x="175285" y="162496"/>
                </a:lnTo>
                <a:lnTo>
                  <a:pt x="188556" y="120751"/>
                </a:lnTo>
                <a:lnTo>
                  <a:pt x="207238" y="81788"/>
                </a:lnTo>
                <a:lnTo>
                  <a:pt x="234048" y="50939"/>
                </a:lnTo>
                <a:lnTo>
                  <a:pt x="271627" y="33540"/>
                </a:lnTo>
                <a:lnTo>
                  <a:pt x="310019" y="30734"/>
                </a:lnTo>
                <a:lnTo>
                  <a:pt x="351205" y="34582"/>
                </a:lnTo>
                <a:lnTo>
                  <a:pt x="431076" y="48044"/>
                </a:lnTo>
                <a:lnTo>
                  <a:pt x="468452" y="53543"/>
                </a:lnTo>
                <a:lnTo>
                  <a:pt x="542912" y="66205"/>
                </a:lnTo>
                <a:lnTo>
                  <a:pt x="615403" y="80860"/>
                </a:lnTo>
                <a:lnTo>
                  <a:pt x="686727" y="99060"/>
                </a:lnTo>
                <a:lnTo>
                  <a:pt x="761072" y="140538"/>
                </a:lnTo>
                <a:lnTo>
                  <a:pt x="783323" y="176199"/>
                </a:lnTo>
                <a:lnTo>
                  <a:pt x="791222" y="218884"/>
                </a:lnTo>
                <a:lnTo>
                  <a:pt x="791222" y="127850"/>
                </a:lnTo>
                <a:lnTo>
                  <a:pt x="748957" y="90474"/>
                </a:lnTo>
                <a:lnTo>
                  <a:pt x="704151" y="70510"/>
                </a:lnTo>
                <a:lnTo>
                  <a:pt x="654837" y="55410"/>
                </a:lnTo>
                <a:lnTo>
                  <a:pt x="604481" y="42799"/>
                </a:lnTo>
                <a:lnTo>
                  <a:pt x="553389" y="32296"/>
                </a:lnTo>
                <a:lnTo>
                  <a:pt x="501840" y="23507"/>
                </a:lnTo>
                <a:lnTo>
                  <a:pt x="450138" y="16052"/>
                </a:lnTo>
                <a:lnTo>
                  <a:pt x="347383" y="3556"/>
                </a:lnTo>
                <a:lnTo>
                  <a:pt x="307403" y="0"/>
                </a:lnTo>
                <a:lnTo>
                  <a:pt x="268376" y="1282"/>
                </a:lnTo>
                <a:lnTo>
                  <a:pt x="199110" y="35039"/>
                </a:lnTo>
                <a:lnTo>
                  <a:pt x="174015" y="70015"/>
                </a:lnTo>
                <a:lnTo>
                  <a:pt x="156171" y="110921"/>
                </a:lnTo>
                <a:lnTo>
                  <a:pt x="142976" y="154076"/>
                </a:lnTo>
                <a:lnTo>
                  <a:pt x="131800" y="195846"/>
                </a:lnTo>
                <a:lnTo>
                  <a:pt x="119087" y="245859"/>
                </a:lnTo>
                <a:lnTo>
                  <a:pt x="108242" y="296379"/>
                </a:lnTo>
                <a:lnTo>
                  <a:pt x="98831" y="347294"/>
                </a:lnTo>
                <a:lnTo>
                  <a:pt x="90462" y="398487"/>
                </a:lnTo>
                <a:lnTo>
                  <a:pt x="82689" y="449834"/>
                </a:lnTo>
                <a:lnTo>
                  <a:pt x="75107" y="501218"/>
                </a:lnTo>
                <a:lnTo>
                  <a:pt x="67322" y="552526"/>
                </a:lnTo>
                <a:lnTo>
                  <a:pt x="58877" y="603631"/>
                </a:lnTo>
                <a:lnTo>
                  <a:pt x="49390" y="654418"/>
                </a:lnTo>
                <a:lnTo>
                  <a:pt x="40208" y="704545"/>
                </a:lnTo>
                <a:lnTo>
                  <a:pt x="30924" y="754748"/>
                </a:lnTo>
                <a:lnTo>
                  <a:pt x="21983" y="805040"/>
                </a:lnTo>
                <a:lnTo>
                  <a:pt x="13830" y="855459"/>
                </a:lnTo>
                <a:lnTo>
                  <a:pt x="6870" y="905992"/>
                </a:lnTo>
                <a:lnTo>
                  <a:pt x="1562" y="956678"/>
                </a:lnTo>
                <a:lnTo>
                  <a:pt x="0" y="1001864"/>
                </a:lnTo>
                <a:lnTo>
                  <a:pt x="5918" y="1042581"/>
                </a:lnTo>
                <a:lnTo>
                  <a:pt x="23075" y="1079360"/>
                </a:lnTo>
                <a:lnTo>
                  <a:pt x="55168" y="1112672"/>
                </a:lnTo>
                <a:lnTo>
                  <a:pt x="126072" y="1142085"/>
                </a:lnTo>
                <a:lnTo>
                  <a:pt x="165658" y="1149578"/>
                </a:lnTo>
                <a:lnTo>
                  <a:pt x="250024" y="1163764"/>
                </a:lnTo>
                <a:lnTo>
                  <a:pt x="298056" y="1170952"/>
                </a:lnTo>
                <a:lnTo>
                  <a:pt x="394284" y="1184224"/>
                </a:lnTo>
                <a:lnTo>
                  <a:pt x="482904" y="1197521"/>
                </a:lnTo>
                <a:lnTo>
                  <a:pt x="525119" y="1202601"/>
                </a:lnTo>
                <a:lnTo>
                  <a:pt x="567029" y="1203858"/>
                </a:lnTo>
                <a:lnTo>
                  <a:pt x="606691" y="1198664"/>
                </a:lnTo>
                <a:lnTo>
                  <a:pt x="642137" y="1184376"/>
                </a:lnTo>
                <a:lnTo>
                  <a:pt x="656564" y="1171562"/>
                </a:lnTo>
                <a:lnTo>
                  <a:pt x="671410" y="1158392"/>
                </a:lnTo>
                <a:lnTo>
                  <a:pt x="692569" y="1118057"/>
                </a:lnTo>
                <a:lnTo>
                  <a:pt x="704646" y="1074978"/>
                </a:lnTo>
                <a:lnTo>
                  <a:pt x="713460" y="1030287"/>
                </a:lnTo>
                <a:lnTo>
                  <a:pt x="720521" y="985761"/>
                </a:lnTo>
                <a:lnTo>
                  <a:pt x="727684" y="940943"/>
                </a:lnTo>
                <a:lnTo>
                  <a:pt x="735507" y="895235"/>
                </a:lnTo>
                <a:lnTo>
                  <a:pt x="743038" y="849477"/>
                </a:lnTo>
                <a:lnTo>
                  <a:pt x="750316" y="803668"/>
                </a:lnTo>
                <a:lnTo>
                  <a:pt x="757339" y="757821"/>
                </a:lnTo>
                <a:lnTo>
                  <a:pt x="764146" y="711949"/>
                </a:lnTo>
                <a:lnTo>
                  <a:pt x="771182" y="663384"/>
                </a:lnTo>
                <a:lnTo>
                  <a:pt x="778078" y="614781"/>
                </a:lnTo>
                <a:lnTo>
                  <a:pt x="784847" y="566153"/>
                </a:lnTo>
                <a:lnTo>
                  <a:pt x="791451" y="517499"/>
                </a:lnTo>
                <a:lnTo>
                  <a:pt x="797902" y="468820"/>
                </a:lnTo>
                <a:lnTo>
                  <a:pt x="804189" y="420116"/>
                </a:lnTo>
                <a:lnTo>
                  <a:pt x="810285" y="371398"/>
                </a:lnTo>
                <a:lnTo>
                  <a:pt x="816190" y="322668"/>
                </a:lnTo>
                <a:lnTo>
                  <a:pt x="821905" y="273926"/>
                </a:lnTo>
                <a:lnTo>
                  <a:pt x="824293" y="226021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5299" y="1587233"/>
            <a:ext cx="6264908" cy="182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Cut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out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cards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match</a:t>
            </a:r>
            <a:r>
              <a:rPr sz="11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up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“Types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13303C"/>
                </a:solidFill>
                <a:latin typeface="Montserrat"/>
                <a:cs typeface="Montserrat"/>
              </a:rPr>
              <a:t>insurance”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with</a:t>
            </a:r>
            <a:r>
              <a:rPr sz="1100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correct</a:t>
            </a:r>
            <a:r>
              <a:rPr sz="1100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13303C"/>
                </a:solidFill>
                <a:latin typeface="Montserrat"/>
                <a:cs typeface="Montserrat"/>
              </a:rPr>
              <a:t>explanations.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25"/>
              <a:t>103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85464" y="10289193"/>
            <a:ext cx="1742439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9225" y="10300421"/>
            <a:ext cx="1631314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2:6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2:6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7998" y="1929738"/>
            <a:ext cx="6309720" cy="8255632"/>
            <a:chOff x="647998" y="1929738"/>
            <a:chExt cx="6309720" cy="8255632"/>
          </a:xfrm>
        </p:grpSpPr>
        <p:sp>
          <p:nvSpPr>
            <p:cNvPr id="6" name="object 6"/>
            <p:cNvSpPr/>
            <p:nvPr/>
          </p:nvSpPr>
          <p:spPr>
            <a:xfrm>
              <a:off x="647998" y="2296808"/>
              <a:ext cx="45719" cy="7720424"/>
            </a:xfrm>
            <a:custGeom>
              <a:avLst/>
              <a:gdLst/>
              <a:ahLst/>
              <a:cxnLst/>
              <a:rect l="l" t="t" r="r" b="b"/>
              <a:pathLst>
                <a:path h="7597775">
                  <a:moveTo>
                    <a:pt x="0" y="0"/>
                  </a:moveTo>
                  <a:lnTo>
                    <a:pt x="0" y="7597482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4839" y="10139651"/>
              <a:ext cx="6052504" cy="45719"/>
            </a:xfrm>
            <a:custGeom>
              <a:avLst/>
              <a:gdLst/>
              <a:ahLst/>
              <a:cxnLst/>
              <a:rect l="l" t="t" r="r" b="b"/>
              <a:pathLst>
                <a:path w="5891530">
                  <a:moveTo>
                    <a:pt x="0" y="0"/>
                  </a:moveTo>
                  <a:lnTo>
                    <a:pt x="5891149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r>
                <a:rPr lang="en-GB" dirty="0"/>
                <a:t> </a:t>
              </a:r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911999" y="2311893"/>
              <a:ext cx="45719" cy="7705339"/>
            </a:xfrm>
            <a:custGeom>
              <a:avLst/>
              <a:gdLst/>
              <a:ahLst/>
              <a:cxnLst/>
              <a:rect l="l" t="t" r="r" b="b"/>
              <a:pathLst>
                <a:path h="7597775">
                  <a:moveTo>
                    <a:pt x="0" y="75975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6511" y="2158396"/>
              <a:ext cx="6030829" cy="45719"/>
            </a:xfrm>
            <a:custGeom>
              <a:avLst/>
              <a:gdLst/>
              <a:ahLst/>
              <a:cxnLst/>
              <a:rect l="l" t="t" r="r" b="b"/>
              <a:pathLst>
                <a:path w="5891530">
                  <a:moveTo>
                    <a:pt x="58911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3021" y="1929738"/>
              <a:ext cx="337185" cy="202565"/>
            </a:xfrm>
            <a:custGeom>
              <a:avLst/>
              <a:gdLst/>
              <a:ahLst/>
              <a:cxnLst/>
              <a:rect l="l" t="t" r="r" b="b"/>
              <a:pathLst>
                <a:path w="337184" h="202564">
                  <a:moveTo>
                    <a:pt x="36995" y="131267"/>
                  </a:moveTo>
                  <a:lnTo>
                    <a:pt x="23676" y="132152"/>
                  </a:lnTo>
                  <a:lnTo>
                    <a:pt x="12234" y="137167"/>
                  </a:lnTo>
                  <a:lnTo>
                    <a:pt x="3924" y="146224"/>
                  </a:lnTo>
                  <a:lnTo>
                    <a:pt x="0" y="159232"/>
                  </a:lnTo>
                  <a:lnTo>
                    <a:pt x="2166" y="174743"/>
                  </a:lnTo>
                  <a:lnTo>
                    <a:pt x="10333" y="188115"/>
                  </a:lnTo>
                  <a:lnTo>
                    <a:pt x="22797" y="197815"/>
                  </a:lnTo>
                  <a:lnTo>
                    <a:pt x="37858" y="202311"/>
                  </a:lnTo>
                  <a:lnTo>
                    <a:pt x="51730" y="201301"/>
                  </a:lnTo>
                  <a:lnTo>
                    <a:pt x="63296" y="195913"/>
                  </a:lnTo>
                  <a:lnTo>
                    <a:pt x="66680" y="192024"/>
                  </a:lnTo>
                  <a:lnTo>
                    <a:pt x="38747" y="192024"/>
                  </a:lnTo>
                  <a:lnTo>
                    <a:pt x="27771" y="188779"/>
                  </a:lnTo>
                  <a:lnTo>
                    <a:pt x="18488" y="181740"/>
                  </a:lnTo>
                  <a:lnTo>
                    <a:pt x="12305" y="171971"/>
                  </a:lnTo>
                  <a:lnTo>
                    <a:pt x="10629" y="160540"/>
                  </a:lnTo>
                  <a:lnTo>
                    <a:pt x="13299" y="152119"/>
                  </a:lnTo>
                  <a:lnTo>
                    <a:pt x="19019" y="145918"/>
                  </a:lnTo>
                  <a:lnTo>
                    <a:pt x="26819" y="142272"/>
                  </a:lnTo>
                  <a:lnTo>
                    <a:pt x="35725" y="141516"/>
                  </a:lnTo>
                  <a:lnTo>
                    <a:pt x="75446" y="141516"/>
                  </a:lnTo>
                  <a:lnTo>
                    <a:pt x="69474" y="140354"/>
                  </a:lnTo>
                  <a:lnTo>
                    <a:pt x="47811" y="133369"/>
                  </a:lnTo>
                  <a:lnTo>
                    <a:pt x="36995" y="131267"/>
                  </a:lnTo>
                  <a:close/>
                </a:path>
                <a:path w="337184" h="202564">
                  <a:moveTo>
                    <a:pt x="256861" y="152119"/>
                  </a:moveTo>
                  <a:lnTo>
                    <a:pt x="76064" y="152119"/>
                  </a:lnTo>
                  <a:lnTo>
                    <a:pt x="93395" y="153631"/>
                  </a:lnTo>
                  <a:lnTo>
                    <a:pt x="146151" y="154152"/>
                  </a:lnTo>
                  <a:lnTo>
                    <a:pt x="179780" y="199567"/>
                  </a:lnTo>
                  <a:lnTo>
                    <a:pt x="214312" y="199567"/>
                  </a:lnTo>
                  <a:lnTo>
                    <a:pt x="182143" y="155067"/>
                  </a:lnTo>
                  <a:lnTo>
                    <a:pt x="256861" y="152119"/>
                  </a:lnTo>
                  <a:close/>
                </a:path>
                <a:path w="337184" h="202564">
                  <a:moveTo>
                    <a:pt x="75446" y="141516"/>
                  </a:moveTo>
                  <a:lnTo>
                    <a:pt x="35725" y="141516"/>
                  </a:lnTo>
                  <a:lnTo>
                    <a:pt x="47270" y="144369"/>
                  </a:lnTo>
                  <a:lnTo>
                    <a:pt x="56707" y="150563"/>
                  </a:lnTo>
                  <a:lnTo>
                    <a:pt x="62812" y="159745"/>
                  </a:lnTo>
                  <a:lnTo>
                    <a:pt x="64363" y="171564"/>
                  </a:lnTo>
                  <a:lnTo>
                    <a:pt x="61634" y="180524"/>
                  </a:lnTo>
                  <a:lnTo>
                    <a:pt x="55827" y="187190"/>
                  </a:lnTo>
                  <a:lnTo>
                    <a:pt x="47884" y="191157"/>
                  </a:lnTo>
                  <a:lnTo>
                    <a:pt x="38747" y="192024"/>
                  </a:lnTo>
                  <a:lnTo>
                    <a:pt x="66680" y="192024"/>
                  </a:lnTo>
                  <a:lnTo>
                    <a:pt x="71520" y="186462"/>
                  </a:lnTo>
                  <a:lnTo>
                    <a:pt x="75361" y="173266"/>
                  </a:lnTo>
                  <a:lnTo>
                    <a:pt x="75755" y="168833"/>
                  </a:lnTo>
                  <a:lnTo>
                    <a:pt x="75539" y="166954"/>
                  </a:lnTo>
                  <a:lnTo>
                    <a:pt x="74828" y="162433"/>
                  </a:lnTo>
                  <a:lnTo>
                    <a:pt x="73939" y="155651"/>
                  </a:lnTo>
                  <a:lnTo>
                    <a:pt x="74601" y="152119"/>
                  </a:lnTo>
                  <a:lnTo>
                    <a:pt x="256861" y="152119"/>
                  </a:lnTo>
                  <a:lnTo>
                    <a:pt x="336981" y="148958"/>
                  </a:lnTo>
                  <a:lnTo>
                    <a:pt x="327884" y="142455"/>
                  </a:lnTo>
                  <a:lnTo>
                    <a:pt x="80276" y="142455"/>
                  </a:lnTo>
                  <a:lnTo>
                    <a:pt x="75446" y="141516"/>
                  </a:lnTo>
                  <a:close/>
                </a:path>
                <a:path w="337184" h="202564">
                  <a:moveTo>
                    <a:pt x="58153" y="0"/>
                  </a:moveTo>
                  <a:lnTo>
                    <a:pt x="45682" y="1107"/>
                  </a:lnTo>
                  <a:lnTo>
                    <a:pt x="35042" y="6373"/>
                  </a:lnTo>
                  <a:lnTo>
                    <a:pt x="27360" y="15314"/>
                  </a:lnTo>
                  <a:lnTo>
                    <a:pt x="23761" y="27444"/>
                  </a:lnTo>
                  <a:lnTo>
                    <a:pt x="24713" y="39012"/>
                  </a:lnTo>
                  <a:lnTo>
                    <a:pt x="51580" y="67631"/>
                  </a:lnTo>
                  <a:lnTo>
                    <a:pt x="69888" y="74256"/>
                  </a:lnTo>
                  <a:lnTo>
                    <a:pt x="83042" y="79173"/>
                  </a:lnTo>
                  <a:lnTo>
                    <a:pt x="114312" y="101574"/>
                  </a:lnTo>
                  <a:lnTo>
                    <a:pt x="129082" y="124066"/>
                  </a:lnTo>
                  <a:lnTo>
                    <a:pt x="118681" y="131718"/>
                  </a:lnTo>
                  <a:lnTo>
                    <a:pt x="106356" y="137871"/>
                  </a:lnTo>
                  <a:lnTo>
                    <a:pt x="93192" y="141718"/>
                  </a:lnTo>
                  <a:lnTo>
                    <a:pt x="80276" y="142455"/>
                  </a:lnTo>
                  <a:lnTo>
                    <a:pt x="327884" y="142455"/>
                  </a:lnTo>
                  <a:lnTo>
                    <a:pt x="285584" y="122594"/>
                  </a:lnTo>
                  <a:lnTo>
                    <a:pt x="149504" y="115811"/>
                  </a:lnTo>
                  <a:lnTo>
                    <a:pt x="141063" y="106331"/>
                  </a:lnTo>
                  <a:lnTo>
                    <a:pt x="131652" y="96769"/>
                  </a:lnTo>
                  <a:lnTo>
                    <a:pt x="121591" y="88266"/>
                  </a:lnTo>
                  <a:lnTo>
                    <a:pt x="111201" y="81965"/>
                  </a:lnTo>
                  <a:lnTo>
                    <a:pt x="105492" y="79462"/>
                  </a:lnTo>
                  <a:lnTo>
                    <a:pt x="97499" y="75645"/>
                  </a:lnTo>
                  <a:lnTo>
                    <a:pt x="90489" y="70941"/>
                  </a:lnTo>
                  <a:lnTo>
                    <a:pt x="87731" y="65773"/>
                  </a:lnTo>
                  <a:lnTo>
                    <a:pt x="88049" y="62077"/>
                  </a:lnTo>
                  <a:lnTo>
                    <a:pt x="90164" y="60109"/>
                  </a:lnTo>
                  <a:lnTo>
                    <a:pt x="65544" y="60109"/>
                  </a:lnTo>
                  <a:lnTo>
                    <a:pt x="54659" y="57065"/>
                  </a:lnTo>
                  <a:lnTo>
                    <a:pt x="44121" y="50425"/>
                  </a:lnTo>
                  <a:lnTo>
                    <a:pt x="36385" y="41242"/>
                  </a:lnTo>
                  <a:lnTo>
                    <a:pt x="33909" y="30568"/>
                  </a:lnTo>
                  <a:lnTo>
                    <a:pt x="36144" y="21409"/>
                  </a:lnTo>
                  <a:lnTo>
                    <a:pt x="40922" y="14671"/>
                  </a:lnTo>
                  <a:lnTo>
                    <a:pt x="48039" y="10719"/>
                  </a:lnTo>
                  <a:lnTo>
                    <a:pt x="57289" y="9918"/>
                  </a:lnTo>
                  <a:lnTo>
                    <a:pt x="80104" y="9918"/>
                  </a:lnTo>
                  <a:lnTo>
                    <a:pt x="73170" y="4551"/>
                  </a:lnTo>
                  <a:lnTo>
                    <a:pt x="58153" y="0"/>
                  </a:lnTo>
                  <a:close/>
                </a:path>
                <a:path w="337184" h="202564">
                  <a:moveTo>
                    <a:pt x="80104" y="9918"/>
                  </a:moveTo>
                  <a:lnTo>
                    <a:pt x="57289" y="9918"/>
                  </a:lnTo>
                  <a:lnTo>
                    <a:pt x="67642" y="13143"/>
                  </a:lnTo>
                  <a:lnTo>
                    <a:pt x="77001" y="20153"/>
                  </a:lnTo>
                  <a:lnTo>
                    <a:pt x="83562" y="29637"/>
                  </a:lnTo>
                  <a:lnTo>
                    <a:pt x="85521" y="40284"/>
                  </a:lnTo>
                  <a:lnTo>
                    <a:pt x="83666" y="48045"/>
                  </a:lnTo>
                  <a:lnTo>
                    <a:pt x="79614" y="54602"/>
                  </a:lnTo>
                  <a:lnTo>
                    <a:pt x="73522" y="58956"/>
                  </a:lnTo>
                  <a:lnTo>
                    <a:pt x="65544" y="60109"/>
                  </a:lnTo>
                  <a:lnTo>
                    <a:pt x="90164" y="60109"/>
                  </a:lnTo>
                  <a:lnTo>
                    <a:pt x="95719" y="54940"/>
                  </a:lnTo>
                  <a:lnTo>
                    <a:pt x="96710" y="43497"/>
                  </a:lnTo>
                  <a:lnTo>
                    <a:pt x="94388" y="27923"/>
                  </a:lnTo>
                  <a:lnTo>
                    <a:pt x="85894" y="14400"/>
                  </a:lnTo>
                  <a:lnTo>
                    <a:pt x="80104" y="9918"/>
                  </a:lnTo>
                  <a:close/>
                </a:path>
              </a:pathLst>
            </a:custGeom>
            <a:solidFill>
              <a:srgbClr val="13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04349" y="2158397"/>
              <a:ext cx="0" cy="7987665"/>
            </a:xfrm>
            <a:custGeom>
              <a:avLst/>
              <a:gdLst/>
              <a:ahLst/>
              <a:cxnLst/>
              <a:rect l="l" t="t" r="r" b="b"/>
              <a:pathLst>
                <a:path h="7987665">
                  <a:moveTo>
                    <a:pt x="0" y="0"/>
                  </a:moveTo>
                  <a:lnTo>
                    <a:pt x="0" y="7987601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0300" y="3728753"/>
              <a:ext cx="6258560" cy="0"/>
            </a:xfrm>
            <a:custGeom>
              <a:avLst/>
              <a:gdLst/>
              <a:ahLst/>
              <a:cxnLst/>
              <a:rect l="l" t="t" r="r" b="b"/>
              <a:pathLst>
                <a:path w="6258559">
                  <a:moveTo>
                    <a:pt x="0" y="0"/>
                  </a:moveTo>
                  <a:lnTo>
                    <a:pt x="6258026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6217" y="5341361"/>
              <a:ext cx="6212284" cy="45719"/>
            </a:xfrm>
            <a:custGeom>
              <a:avLst/>
              <a:gdLst/>
              <a:ahLst/>
              <a:cxnLst/>
              <a:rect l="l" t="t" r="r" b="b"/>
              <a:pathLst>
                <a:path w="6258559">
                  <a:moveTo>
                    <a:pt x="0" y="0"/>
                  </a:moveTo>
                  <a:lnTo>
                    <a:pt x="6258026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 flipV="1">
              <a:off x="696217" y="6910997"/>
              <a:ext cx="6208924" cy="45719"/>
            </a:xfrm>
            <a:custGeom>
              <a:avLst/>
              <a:gdLst/>
              <a:ahLst/>
              <a:cxnLst/>
              <a:rect l="l" t="t" r="r" b="b"/>
              <a:pathLst>
                <a:path w="6258559">
                  <a:moveTo>
                    <a:pt x="0" y="0"/>
                  </a:moveTo>
                  <a:lnTo>
                    <a:pt x="6258026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 flipV="1">
              <a:off x="696217" y="8526349"/>
              <a:ext cx="6222643" cy="45719"/>
            </a:xfrm>
            <a:custGeom>
              <a:avLst/>
              <a:gdLst/>
              <a:ahLst/>
              <a:cxnLst/>
              <a:rect l="l" t="t" r="r" b="b"/>
              <a:pathLst>
                <a:path w="6258559">
                  <a:moveTo>
                    <a:pt x="0" y="0"/>
                  </a:moveTo>
                  <a:lnTo>
                    <a:pt x="6258026" y="0"/>
                  </a:lnTo>
                </a:path>
              </a:pathLst>
            </a:custGeom>
            <a:ln w="12700">
              <a:solidFill>
                <a:srgbClr val="13303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47999" y="10062955"/>
            <a:ext cx="74930" cy="76835"/>
          </a:xfrm>
          <a:custGeom>
            <a:avLst/>
            <a:gdLst/>
            <a:ahLst/>
            <a:cxnLst/>
            <a:rect l="l" t="t" r="r" b="b"/>
            <a:pathLst>
              <a:path w="74929" h="76834">
                <a:moveTo>
                  <a:pt x="0" y="0"/>
                </a:moveTo>
                <a:lnTo>
                  <a:pt x="0" y="76695"/>
                </a:lnTo>
                <a:lnTo>
                  <a:pt x="74574" y="76695"/>
                </a:lnTo>
              </a:path>
            </a:pathLst>
          </a:custGeom>
          <a:ln w="1270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7433" y="10062955"/>
            <a:ext cx="74930" cy="76835"/>
          </a:xfrm>
          <a:custGeom>
            <a:avLst/>
            <a:gdLst/>
            <a:ahLst/>
            <a:cxnLst/>
            <a:rect l="l" t="t" r="r" b="b"/>
            <a:pathLst>
              <a:path w="74929" h="76834">
                <a:moveTo>
                  <a:pt x="0" y="76695"/>
                </a:moveTo>
                <a:lnTo>
                  <a:pt x="74561" y="76695"/>
                </a:lnTo>
                <a:lnTo>
                  <a:pt x="74561" y="0"/>
                </a:lnTo>
              </a:path>
            </a:pathLst>
          </a:custGeom>
          <a:ln w="1270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7433" y="2158399"/>
            <a:ext cx="74930" cy="76835"/>
          </a:xfrm>
          <a:custGeom>
            <a:avLst/>
            <a:gdLst/>
            <a:ahLst/>
            <a:cxnLst/>
            <a:rect l="l" t="t" r="r" b="b"/>
            <a:pathLst>
              <a:path w="74929" h="76835">
                <a:moveTo>
                  <a:pt x="74561" y="76796"/>
                </a:moveTo>
                <a:lnTo>
                  <a:pt x="7456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999" y="2158399"/>
            <a:ext cx="74930" cy="76835"/>
          </a:xfrm>
          <a:custGeom>
            <a:avLst/>
            <a:gdLst/>
            <a:ahLst/>
            <a:cxnLst/>
            <a:rect l="l" t="t" r="r" b="b"/>
            <a:pathLst>
              <a:path w="74929" h="76835">
                <a:moveTo>
                  <a:pt x="74574" y="0"/>
                </a:moveTo>
                <a:lnTo>
                  <a:pt x="0" y="0"/>
                </a:lnTo>
                <a:lnTo>
                  <a:pt x="0" y="76796"/>
                </a:lnTo>
              </a:path>
            </a:pathLst>
          </a:custGeom>
          <a:ln w="12700">
            <a:solidFill>
              <a:srgbClr val="1330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72200" y="2644109"/>
            <a:ext cx="246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vet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bills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if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your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pet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needs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an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operation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or</a:t>
            </a:r>
            <a:r>
              <a:rPr sz="1200" b="1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medical treatment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39377" y="2644109"/>
            <a:ext cx="2458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Covers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repairs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structure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your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home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in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case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of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damage,</a:t>
            </a:r>
            <a:r>
              <a:rPr sz="120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e.g.</a:t>
            </a:r>
            <a:r>
              <a:rPr sz="120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from</a:t>
            </a:r>
            <a:r>
              <a:rPr sz="120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b="1" spc="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storm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1743" y="4167957"/>
            <a:ext cx="2464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Will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pay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money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on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your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death.</a:t>
            </a:r>
            <a:endParaRPr sz="1200">
              <a:latin typeface="Montserrat"/>
              <a:cs typeface="Montserrat"/>
            </a:endParaRPr>
          </a:p>
          <a:p>
            <a:pPr marL="383540" marR="375920" indent="202565">
              <a:lnSpc>
                <a:spcPct val="100000"/>
              </a:lnSpc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Taken</a:t>
            </a:r>
            <a:r>
              <a:rPr sz="1200" b="1" spc="-5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out</a:t>
            </a:r>
            <a:r>
              <a:rPr sz="1200" b="1" spc="-5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when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have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mortgage</a:t>
            </a:r>
            <a:endParaRPr sz="1200">
              <a:latin typeface="Montserrat"/>
              <a:cs typeface="Montserrat"/>
            </a:endParaRPr>
          </a:p>
          <a:p>
            <a:pPr marL="503555">
              <a:lnSpc>
                <a:spcPct val="100000"/>
              </a:lnSpc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(loan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property)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7730" y="4259397"/>
            <a:ext cx="198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Covers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your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possessions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in</a:t>
            </a:r>
            <a:r>
              <a:rPr sz="1200" b="1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home</a:t>
            </a:r>
            <a:r>
              <a:rPr sz="1200" b="1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against</a:t>
            </a:r>
            <a:r>
              <a:rPr sz="1200" b="1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loss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or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damage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3871" y="5783245"/>
            <a:ext cx="1940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loss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luggage,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travel</a:t>
            </a:r>
            <a:r>
              <a:rPr sz="1200" b="1" spc="-6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cancellations</a:t>
            </a:r>
            <a:r>
              <a:rPr sz="1200" b="1" spc="-6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and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medical</a:t>
            </a:r>
            <a:r>
              <a:rPr sz="12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expenses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if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you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fall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ill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on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holiday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50197" y="5691804"/>
            <a:ext cx="24377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" marR="145415" algn="ctr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Covers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cost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damage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yourself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your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own</a:t>
            </a:r>
            <a:endParaRPr sz="1200">
              <a:latin typeface="Montserrat"/>
              <a:cs typeface="Montserrat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vehicle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well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damage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you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may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cause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someone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else</a:t>
            </a:r>
            <a:r>
              <a:rPr sz="1200" b="1" spc="50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or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their</a:t>
            </a:r>
            <a:r>
              <a:rPr sz="1200" b="1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property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8585" y="7489972"/>
            <a:ext cx="209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your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income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if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you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are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unable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work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due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to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illness/loss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job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50603" y="7581412"/>
            <a:ext cx="203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Covers</a:t>
            </a:r>
            <a:r>
              <a:rPr sz="1200" b="1" spc="-4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medical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expenses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private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treatment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2697" y="9196699"/>
            <a:ext cx="1823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5080" indent="-33782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loss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or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damage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your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phone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8881" y="9105259"/>
            <a:ext cx="2160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Covers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damage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do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someone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else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or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their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vehicle</a:t>
            </a:r>
            <a:r>
              <a:rPr sz="1200" b="1" spc="-6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only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Types</a:t>
            </a:r>
            <a:r>
              <a:rPr spc="-90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of</a:t>
            </a:r>
            <a:r>
              <a:rPr spc="-9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Insurance</a:t>
            </a:r>
          </a:p>
        </p:txBody>
      </p:sp>
      <p:sp>
        <p:nvSpPr>
          <p:cNvPr id="31" name="object 3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299" y="1589204"/>
            <a:ext cx="6258557" cy="182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Cut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out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cards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match</a:t>
            </a:r>
            <a:r>
              <a:rPr sz="1100" spc="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up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“Types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of</a:t>
            </a:r>
            <a:r>
              <a:rPr sz="1100" spc="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13303C"/>
                </a:solidFill>
                <a:latin typeface="Montserrat"/>
                <a:cs typeface="Montserrat"/>
              </a:rPr>
              <a:t>insurance”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with</a:t>
            </a:r>
            <a:r>
              <a:rPr sz="1100" spc="-3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100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dirty="0">
                <a:solidFill>
                  <a:srgbClr val="13303C"/>
                </a:solidFill>
                <a:latin typeface="Montserrat"/>
                <a:cs typeface="Montserrat"/>
              </a:rPr>
              <a:t>correct</a:t>
            </a:r>
            <a:r>
              <a:rPr sz="1100" spc="-2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100" spc="-10" dirty="0">
                <a:solidFill>
                  <a:srgbClr val="13303C"/>
                </a:solidFill>
                <a:latin typeface="Montserrat"/>
                <a:cs typeface="Montserrat"/>
              </a:rPr>
              <a:t>explanations.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25"/>
              <a:t>104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35264" y="10300421"/>
            <a:ext cx="1742439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49225" y="10300421"/>
            <a:ext cx="1631314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2:6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34" name="Slide 50 vet">
            <a:hlinkClick r:id="" action="ppaction://media"/>
            <a:extLst>
              <a:ext uri="{FF2B5EF4-FFF2-40B4-BE49-F238E27FC236}">
                <a16:creationId xmlns:a16="http://schemas.microsoft.com/office/drawing/2014/main" id="{E0779375-9A58-F3EB-5B07-73864084D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6840" y="2240451"/>
            <a:ext cx="388937" cy="388937"/>
          </a:xfrm>
          <a:prstGeom prst="rect">
            <a:avLst/>
          </a:prstGeom>
        </p:spPr>
      </p:pic>
      <p:pic>
        <p:nvPicPr>
          <p:cNvPr id="35" name="Slide 50 home ">
            <a:hlinkClick r:id="" action="ppaction://media"/>
            <a:extLst>
              <a:ext uri="{FF2B5EF4-FFF2-40B4-BE49-F238E27FC236}">
                <a16:creationId xmlns:a16="http://schemas.microsoft.com/office/drawing/2014/main" id="{C9CE46A6-E87B-FFDC-12F1-D72C2FA81D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74641" y="2174870"/>
            <a:ext cx="454025" cy="454025"/>
          </a:xfrm>
          <a:prstGeom prst="rect">
            <a:avLst/>
          </a:prstGeom>
        </p:spPr>
      </p:pic>
      <p:pic>
        <p:nvPicPr>
          <p:cNvPr id="36" name="Slide 50 life ">
            <a:hlinkClick r:id="" action="ppaction://media"/>
            <a:extLst>
              <a:ext uri="{FF2B5EF4-FFF2-40B4-BE49-F238E27FC236}">
                <a16:creationId xmlns:a16="http://schemas.microsoft.com/office/drawing/2014/main" id="{582B301C-B7D4-333F-9FD0-1A4575C18A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1494" y="3799951"/>
            <a:ext cx="377825" cy="377825"/>
          </a:xfrm>
          <a:prstGeom prst="rect">
            <a:avLst/>
          </a:prstGeom>
        </p:spPr>
      </p:pic>
      <p:pic>
        <p:nvPicPr>
          <p:cNvPr id="37" name="Slide 50 contents ">
            <a:hlinkClick r:id="" action="ppaction://media"/>
            <a:extLst>
              <a:ext uri="{FF2B5EF4-FFF2-40B4-BE49-F238E27FC236}">
                <a16:creationId xmlns:a16="http://schemas.microsoft.com/office/drawing/2014/main" id="{C026FE86-B950-B864-DAF6-54FEE8E6D9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99026" y="3734192"/>
            <a:ext cx="466725" cy="466725"/>
          </a:xfrm>
          <a:prstGeom prst="rect">
            <a:avLst/>
          </a:prstGeom>
        </p:spPr>
      </p:pic>
      <p:pic>
        <p:nvPicPr>
          <p:cNvPr id="38" name="Slide 50 holiday ">
            <a:hlinkClick r:id="" action="ppaction://media"/>
            <a:extLst>
              <a:ext uri="{FF2B5EF4-FFF2-40B4-BE49-F238E27FC236}">
                <a16:creationId xmlns:a16="http://schemas.microsoft.com/office/drawing/2014/main" id="{F175AF1B-E8C9-AEDC-D394-8929BACC72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3558" y="5431804"/>
            <a:ext cx="549020" cy="485103"/>
          </a:xfrm>
          <a:prstGeom prst="rect">
            <a:avLst/>
          </a:prstGeom>
        </p:spPr>
      </p:pic>
      <p:pic>
        <p:nvPicPr>
          <p:cNvPr id="42" name="Slide 50 car ">
            <a:hlinkClick r:id="" action="ppaction://media"/>
            <a:extLst>
              <a:ext uri="{FF2B5EF4-FFF2-40B4-BE49-F238E27FC236}">
                <a16:creationId xmlns:a16="http://schemas.microsoft.com/office/drawing/2014/main" id="{5B0C9194-A5B8-861B-988D-0D1C9970C9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96578" y="5322397"/>
            <a:ext cx="454025" cy="454025"/>
          </a:xfrm>
          <a:prstGeom prst="rect">
            <a:avLst/>
          </a:prstGeom>
        </p:spPr>
      </p:pic>
      <p:pic>
        <p:nvPicPr>
          <p:cNvPr id="43" name="Sldie 50 work">
            <a:hlinkClick r:id="" action="ppaction://media"/>
            <a:extLst>
              <a:ext uri="{FF2B5EF4-FFF2-40B4-BE49-F238E27FC236}">
                <a16:creationId xmlns:a16="http://schemas.microsoft.com/office/drawing/2014/main" id="{AA9E50AF-3DE3-2AF7-C59F-F39907C27F1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29325" y="7063732"/>
            <a:ext cx="427240" cy="427240"/>
          </a:xfrm>
          <a:prstGeom prst="rect">
            <a:avLst/>
          </a:prstGeom>
        </p:spPr>
      </p:pic>
      <p:pic>
        <p:nvPicPr>
          <p:cNvPr id="44" name="Slide 50 health">
            <a:hlinkClick r:id="" action="ppaction://media"/>
            <a:extLst>
              <a:ext uri="{FF2B5EF4-FFF2-40B4-BE49-F238E27FC236}">
                <a16:creationId xmlns:a16="http://schemas.microsoft.com/office/drawing/2014/main" id="{3E54244F-EFA9-E512-DD7E-E2AF2CB2509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923121" y="7065605"/>
            <a:ext cx="477837" cy="477837"/>
          </a:xfrm>
          <a:prstGeom prst="rect">
            <a:avLst/>
          </a:prstGeom>
        </p:spPr>
      </p:pic>
      <p:pic>
        <p:nvPicPr>
          <p:cNvPr id="45" name="Slide 50 phone">
            <a:hlinkClick r:id="" action="ppaction://media"/>
            <a:extLst>
              <a:ext uri="{FF2B5EF4-FFF2-40B4-BE49-F238E27FC236}">
                <a16:creationId xmlns:a16="http://schemas.microsoft.com/office/drawing/2014/main" id="{7D90FFA1-B213-6F23-3AA0-D9477173FDF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375" y="8596494"/>
            <a:ext cx="517525" cy="517525"/>
          </a:xfrm>
          <a:prstGeom prst="rect">
            <a:avLst/>
          </a:prstGeom>
        </p:spPr>
      </p:pic>
      <p:pic>
        <p:nvPicPr>
          <p:cNvPr id="46" name="Side 50 3rd party">
            <a:hlinkClick r:id="" action="ppaction://media"/>
            <a:extLst>
              <a:ext uri="{FF2B5EF4-FFF2-40B4-BE49-F238E27FC236}">
                <a16:creationId xmlns:a16="http://schemas.microsoft.com/office/drawing/2014/main" id="{F83ECD7F-D473-C4B6-30E2-598487D13DC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004740" y="8666409"/>
            <a:ext cx="430415" cy="43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7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9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4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68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5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3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3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6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2:6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Case</a:t>
            </a:r>
            <a:r>
              <a:rPr spc="-8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Studies</a:t>
            </a:r>
          </a:p>
        </p:txBody>
      </p:sp>
      <p:sp>
        <p:nvSpPr>
          <p:cNvPr id="6" name="object 6"/>
          <p:cNvSpPr/>
          <p:nvPr/>
        </p:nvSpPr>
        <p:spPr>
          <a:xfrm>
            <a:off x="648004" y="1770354"/>
            <a:ext cx="6251575" cy="3908425"/>
          </a:xfrm>
          <a:custGeom>
            <a:avLst/>
            <a:gdLst/>
            <a:ahLst/>
            <a:cxnLst/>
            <a:rect l="l" t="t" r="r" b="b"/>
            <a:pathLst>
              <a:path w="6251575" h="3908425">
                <a:moveTo>
                  <a:pt x="6251295" y="0"/>
                </a:moveTo>
                <a:lnTo>
                  <a:pt x="0" y="0"/>
                </a:lnTo>
                <a:lnTo>
                  <a:pt x="0" y="3908399"/>
                </a:lnTo>
                <a:lnTo>
                  <a:pt x="6251295" y="3908399"/>
                </a:lnTo>
                <a:lnTo>
                  <a:pt x="6251295" y="0"/>
                </a:lnTo>
                <a:close/>
              </a:path>
            </a:pathLst>
          </a:custGeom>
          <a:solidFill>
            <a:srgbClr val="EAF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1298" y="1829380"/>
            <a:ext cx="5692775" cy="358203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Amira</a:t>
            </a:r>
            <a:endParaRPr sz="2000">
              <a:latin typeface="Montserrat ExtraBold"/>
              <a:cs typeface="Montserrat ExtraBold"/>
            </a:endParaRPr>
          </a:p>
          <a:p>
            <a:pPr marL="12700" marR="285115">
              <a:lnSpc>
                <a:spcPct val="101200"/>
              </a:lnSpc>
              <a:spcBef>
                <a:spcPts val="730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Amira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has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just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bought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new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phone.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It’s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top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spec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brand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new!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Amira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wants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protect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herself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case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loses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or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damages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phone.</a:t>
            </a:r>
            <a:endParaRPr sz="1400">
              <a:latin typeface="Montserrat Medium"/>
              <a:cs typeface="Montserrat Medium"/>
            </a:endParaRPr>
          </a:p>
          <a:p>
            <a:pPr marL="12700" marR="69850">
              <a:lnSpc>
                <a:spcPct val="101200"/>
              </a:lnSpc>
              <a:spcBef>
                <a:spcPts val="850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shop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offers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phone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insurance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costing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£15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per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month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to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cover</a:t>
            </a:r>
            <a:r>
              <a:rPr sz="1400" spc="-4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400" spc="-4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2-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year</a:t>
            </a:r>
            <a:r>
              <a:rPr sz="1400" spc="-4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contract.</a:t>
            </a:r>
            <a:endParaRPr sz="1400">
              <a:latin typeface="Montserrat Medium"/>
              <a:cs typeface="Montserrat Medium"/>
            </a:endParaRPr>
          </a:p>
          <a:p>
            <a:pPr marL="12700" marR="171450">
              <a:lnSpc>
                <a:spcPct val="101200"/>
              </a:lnSpc>
              <a:spcBef>
                <a:spcPts val="850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Or,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Amira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could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save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£15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per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month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‘just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case’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loses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or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damages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phone,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could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then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use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that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money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towards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repair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or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replacement.</a:t>
            </a:r>
            <a:endParaRPr sz="1400">
              <a:latin typeface="Montserrat Medium"/>
              <a:cs typeface="Montserrat Medium"/>
            </a:endParaRPr>
          </a:p>
          <a:p>
            <a:pPr marL="12700" marR="79375">
              <a:lnSpc>
                <a:spcPct val="101200"/>
              </a:lnSpc>
              <a:spcBef>
                <a:spcPts val="855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If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2-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years’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time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hasn’t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needed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use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money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has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saved,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then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would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have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£360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spend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on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new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phone.</a:t>
            </a:r>
            <a:endParaRPr sz="1400">
              <a:latin typeface="Montserrat Medium"/>
              <a:cs typeface="Montserrat Medium"/>
            </a:endParaRPr>
          </a:p>
          <a:p>
            <a:pPr marL="12700" marR="5080">
              <a:lnSpc>
                <a:spcPct val="101200"/>
              </a:lnSpc>
              <a:spcBef>
                <a:spcPts val="850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Or,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Amira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could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add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phone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existing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house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insurance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an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extra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£5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per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month.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354" y="5883935"/>
            <a:ext cx="6251575" cy="1187450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risks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does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Amira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face?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354" y="7298131"/>
            <a:ext cx="6251575" cy="1187450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advise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Amira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why?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354" y="8712263"/>
            <a:ext cx="6251575" cy="1187450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might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happen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if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Amira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doesn’t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take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any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insurance?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25"/>
              <a:t>105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5264" y="10300421"/>
            <a:ext cx="1742439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9225" y="10300421"/>
            <a:ext cx="1631314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2:6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3" name="sLIDE 51Amira ">
            <a:hlinkClick r:id="" action="ppaction://media"/>
            <a:extLst>
              <a:ext uri="{FF2B5EF4-FFF2-40B4-BE49-F238E27FC236}">
                <a16:creationId xmlns:a16="http://schemas.microsoft.com/office/drawing/2014/main" id="{68F6AF56-8822-6A64-93C1-B3379B7BA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68328" y="1764388"/>
            <a:ext cx="509375" cy="509375"/>
          </a:xfrm>
          <a:prstGeom prst="rect">
            <a:avLst/>
          </a:prstGeom>
        </p:spPr>
      </p:pic>
      <p:pic>
        <p:nvPicPr>
          <p:cNvPr id="14" name="Slide 51 - q1">
            <a:hlinkClick r:id="" action="ppaction://media"/>
            <a:extLst>
              <a:ext uri="{FF2B5EF4-FFF2-40B4-BE49-F238E27FC236}">
                <a16:creationId xmlns:a16="http://schemas.microsoft.com/office/drawing/2014/main" id="{308624C9-0469-A59B-CF88-4BC41A8753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45820" y="5905461"/>
            <a:ext cx="558495" cy="592416"/>
          </a:xfrm>
          <a:prstGeom prst="rect">
            <a:avLst/>
          </a:prstGeom>
        </p:spPr>
      </p:pic>
      <p:pic>
        <p:nvPicPr>
          <p:cNvPr id="15" name="Slide 51 - q 2 ">
            <a:hlinkClick r:id="" action="ppaction://media"/>
            <a:extLst>
              <a:ext uri="{FF2B5EF4-FFF2-40B4-BE49-F238E27FC236}">
                <a16:creationId xmlns:a16="http://schemas.microsoft.com/office/drawing/2014/main" id="{2C257790-A9A5-8992-5767-5444ED8E79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59500" y="7351120"/>
            <a:ext cx="521039" cy="521039"/>
          </a:xfrm>
          <a:prstGeom prst="rect">
            <a:avLst/>
          </a:prstGeom>
        </p:spPr>
      </p:pic>
      <p:pic>
        <p:nvPicPr>
          <p:cNvPr id="16" name="Slide 51 - q3">
            <a:hlinkClick r:id="" action="ppaction://media"/>
            <a:extLst>
              <a:ext uri="{FF2B5EF4-FFF2-40B4-BE49-F238E27FC236}">
                <a16:creationId xmlns:a16="http://schemas.microsoft.com/office/drawing/2014/main" id="{7484F69C-D59D-1BBE-A1E4-99191372176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06806" y="8882253"/>
            <a:ext cx="490537" cy="490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2:6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354" y="5895949"/>
            <a:ext cx="6251575" cy="1184275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are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risks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James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might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face?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354" y="7306335"/>
            <a:ext cx="6251575" cy="1184275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advise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James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why?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354" y="8716683"/>
            <a:ext cx="6251575" cy="1184275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it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make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difference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if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didn’t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have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any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savings?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004" y="1770354"/>
            <a:ext cx="6257925" cy="3908425"/>
          </a:xfrm>
          <a:prstGeom prst="rect">
            <a:avLst/>
          </a:prstGeom>
          <a:solidFill>
            <a:srgbClr val="EAF6FE"/>
          </a:solidFill>
        </p:spPr>
        <p:txBody>
          <a:bodyPr vert="horz" wrap="square" lIns="0" tIns="20764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635"/>
              </a:spcBef>
            </a:pPr>
            <a:r>
              <a:rPr sz="20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James</a:t>
            </a:r>
            <a:endParaRPr sz="2000">
              <a:latin typeface="Montserrat ExtraBold"/>
              <a:cs typeface="Montserrat ExtraBold"/>
            </a:endParaRPr>
          </a:p>
          <a:p>
            <a:pPr marL="215900" marR="620395">
              <a:lnSpc>
                <a:spcPct val="101200"/>
              </a:lnSpc>
              <a:spcBef>
                <a:spcPts val="730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James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books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holiday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Spain.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can’t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decide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if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should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take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out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insurance.</a:t>
            </a:r>
            <a:endParaRPr sz="1400">
              <a:latin typeface="Montserrat Medium"/>
              <a:cs typeface="Montserrat Medium"/>
            </a:endParaRPr>
          </a:p>
          <a:p>
            <a:pPr marL="215900">
              <a:lnSpc>
                <a:spcPct val="100000"/>
              </a:lnSpc>
              <a:spcBef>
                <a:spcPts val="869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holiday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company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want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£65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cover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him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his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holiday.</a:t>
            </a:r>
            <a:endParaRPr sz="1400">
              <a:latin typeface="Montserrat Medium"/>
              <a:cs typeface="Montserrat Medium"/>
            </a:endParaRPr>
          </a:p>
          <a:p>
            <a:pPr marL="215900" marR="490855">
              <a:lnSpc>
                <a:spcPct val="101200"/>
              </a:lnSpc>
              <a:spcBef>
                <a:spcPts val="850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Or,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James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could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look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annual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travel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insurance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which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would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cost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him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about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£85,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but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then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he’d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be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covered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any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other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holidays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might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take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this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year.</a:t>
            </a:r>
            <a:endParaRPr sz="1400">
              <a:latin typeface="Montserrat Medium"/>
              <a:cs typeface="Montserrat Medium"/>
            </a:endParaRPr>
          </a:p>
          <a:p>
            <a:pPr marL="215900" marR="834390">
              <a:lnSpc>
                <a:spcPct val="101200"/>
              </a:lnSpc>
              <a:spcBef>
                <a:spcPts val="855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Or,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James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could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just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use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his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savings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cover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his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loss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if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the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worst</a:t>
            </a:r>
            <a:r>
              <a:rPr sz="1400" spc="-4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happens.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Case</a:t>
            </a:r>
            <a:r>
              <a:rPr spc="-8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Studies</a:t>
            </a:r>
          </a:p>
        </p:txBody>
      </p:sp>
      <p:sp>
        <p:nvSpPr>
          <p:cNvPr id="10" name="object 10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25"/>
              <a:t>106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5264" y="10300421"/>
            <a:ext cx="1742439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9225" y="10300421"/>
            <a:ext cx="1631314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2:6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2" name="PPT Slide 52 Part A">
            <a:hlinkClick r:id="" action="ppaction://media"/>
            <a:extLst>
              <a:ext uri="{FF2B5EF4-FFF2-40B4-BE49-F238E27FC236}">
                <a16:creationId xmlns:a16="http://schemas.microsoft.com/office/drawing/2014/main" id="{974AE4EC-815F-A61D-CFCE-2660BC1693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22081" y="1715454"/>
            <a:ext cx="715248" cy="715248"/>
          </a:xfrm>
          <a:prstGeom prst="rect">
            <a:avLst/>
          </a:prstGeom>
        </p:spPr>
      </p:pic>
      <p:pic>
        <p:nvPicPr>
          <p:cNvPr id="13" name="Slide 52 Part B">
            <a:hlinkClick r:id="" action="ppaction://media"/>
            <a:extLst>
              <a:ext uri="{FF2B5EF4-FFF2-40B4-BE49-F238E27FC236}">
                <a16:creationId xmlns:a16="http://schemas.microsoft.com/office/drawing/2014/main" id="{B7EC26A2-806B-DDCD-FC59-6227D3C13A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4543" y="5919299"/>
            <a:ext cx="812800" cy="812800"/>
          </a:xfrm>
          <a:prstGeom prst="rect">
            <a:avLst/>
          </a:prstGeom>
        </p:spPr>
      </p:pic>
      <p:pic>
        <p:nvPicPr>
          <p:cNvPr id="14" name="Slide 52 part C">
            <a:hlinkClick r:id="" action="ppaction://media"/>
            <a:extLst>
              <a:ext uri="{FF2B5EF4-FFF2-40B4-BE49-F238E27FC236}">
                <a16:creationId xmlns:a16="http://schemas.microsoft.com/office/drawing/2014/main" id="{CF6EE673-CD87-80ED-CBA8-89A5933EEA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714" y="7272970"/>
            <a:ext cx="812800" cy="812800"/>
          </a:xfrm>
          <a:prstGeom prst="rect">
            <a:avLst/>
          </a:prstGeom>
        </p:spPr>
      </p:pic>
      <p:pic>
        <p:nvPicPr>
          <p:cNvPr id="15" name="Slide 52 part D">
            <a:hlinkClick r:id="" action="ppaction://media"/>
            <a:extLst>
              <a:ext uri="{FF2B5EF4-FFF2-40B4-BE49-F238E27FC236}">
                <a16:creationId xmlns:a16="http://schemas.microsoft.com/office/drawing/2014/main" id="{46411C7D-4C29-F3BB-4A8E-23260592436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714" y="86919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2:6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354" y="4163403"/>
            <a:ext cx="6251575" cy="1698625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4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risks</a:t>
            </a:r>
            <a:r>
              <a:rPr sz="1200" b="1" spc="-3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does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Noor</a:t>
            </a:r>
            <a:r>
              <a:rPr sz="1200" b="1" spc="-3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face?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354" y="6129947"/>
            <a:ext cx="6251575" cy="1698625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you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advise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Noor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do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and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why?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354" y="8096491"/>
            <a:ext cx="6251575" cy="1698625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114300" marR="953135">
              <a:lnSpc>
                <a:spcPct val="100000"/>
              </a:lnSpc>
              <a:spcBef>
                <a:spcPts val="860"/>
              </a:spcBef>
            </a:pP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Even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though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Noor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has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never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had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use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the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in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9</a:t>
            </a:r>
            <a:r>
              <a:rPr sz="1200" b="1" spc="-1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"/>
                <a:cs typeface="Montserrat"/>
              </a:rPr>
              <a:t>years,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what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might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Noor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need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think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about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now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in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relation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to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>
                <a:solidFill>
                  <a:srgbClr val="13303C"/>
                </a:solidFill>
                <a:latin typeface="Montserrat"/>
                <a:cs typeface="Montserrat"/>
              </a:rPr>
              <a:t>his</a:t>
            </a:r>
            <a:r>
              <a:rPr sz="1200" b="1" spc="-2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200" b="1" spc="-20">
                <a:solidFill>
                  <a:srgbClr val="13303C"/>
                </a:solidFill>
                <a:latin typeface="Montserrat"/>
                <a:cs typeface="Montserrat"/>
              </a:rPr>
              <a:t>dog?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004" y="1770329"/>
            <a:ext cx="6257925" cy="2081530"/>
          </a:xfrm>
          <a:prstGeom prst="rect">
            <a:avLst/>
          </a:prstGeom>
          <a:solidFill>
            <a:srgbClr val="EAF6FE"/>
          </a:solidFill>
        </p:spPr>
        <p:txBody>
          <a:bodyPr vert="horz" wrap="square" lIns="0" tIns="20764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635"/>
              </a:spcBef>
            </a:pPr>
            <a:r>
              <a:rPr sz="2000" b="1" spc="-20">
                <a:solidFill>
                  <a:srgbClr val="009FE3"/>
                </a:solidFill>
                <a:latin typeface="Montserrat ExtraBold"/>
                <a:cs typeface="Montserrat ExtraBold"/>
              </a:rPr>
              <a:t>Noor</a:t>
            </a:r>
            <a:endParaRPr sz="2000">
              <a:latin typeface="Montserrat ExtraBold"/>
              <a:cs typeface="Montserrat ExtraBold"/>
            </a:endParaRPr>
          </a:p>
          <a:p>
            <a:pPr marL="215900" marR="992505">
              <a:lnSpc>
                <a:spcPct val="101200"/>
              </a:lnSpc>
              <a:spcBef>
                <a:spcPts val="730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Noor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has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had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pet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insurance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his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dog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since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he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got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her,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she’s</a:t>
            </a:r>
            <a:r>
              <a:rPr sz="1400" spc="-4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now</a:t>
            </a:r>
            <a:r>
              <a:rPr sz="1400" spc="-4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9</a:t>
            </a:r>
            <a:r>
              <a:rPr sz="1400" spc="-4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years</a:t>
            </a:r>
            <a:r>
              <a:rPr sz="1400" spc="-4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old.</a:t>
            </a:r>
            <a:endParaRPr sz="1400">
              <a:latin typeface="Montserrat Medium"/>
              <a:cs typeface="Montserrat Medium"/>
            </a:endParaRPr>
          </a:p>
          <a:p>
            <a:pPr marL="215900" marR="1295400">
              <a:lnSpc>
                <a:spcPct val="101200"/>
              </a:lnSpc>
              <a:spcBef>
                <a:spcPts val="850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Noor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has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never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had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use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insurance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so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now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he’s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considering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cancelling</a:t>
            </a:r>
            <a:r>
              <a:rPr sz="14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25">
                <a:solidFill>
                  <a:srgbClr val="13303C"/>
                </a:solidFill>
                <a:latin typeface="Montserrat Medium"/>
                <a:cs typeface="Montserrat Medium"/>
              </a:rPr>
              <a:t>it.</a:t>
            </a:r>
            <a:endParaRPr sz="1400">
              <a:latin typeface="Montserrat Medium"/>
              <a:cs typeface="Montserrat Medium"/>
            </a:endParaRPr>
          </a:p>
          <a:p>
            <a:pPr marL="215900">
              <a:lnSpc>
                <a:spcPct val="100000"/>
              </a:lnSpc>
              <a:spcBef>
                <a:spcPts val="869"/>
              </a:spcBef>
            </a:pP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Noor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hasn’t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looked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at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any</a:t>
            </a:r>
            <a:r>
              <a:rPr sz="14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>
                <a:solidFill>
                  <a:srgbClr val="13303C"/>
                </a:solidFill>
                <a:latin typeface="Montserrat Medium"/>
                <a:cs typeface="Montserrat Medium"/>
              </a:rPr>
              <a:t>other</a:t>
            </a:r>
            <a:r>
              <a:rPr sz="14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400" spc="-10">
                <a:solidFill>
                  <a:srgbClr val="13303C"/>
                </a:solidFill>
                <a:latin typeface="Montserrat Medium"/>
                <a:cs typeface="Montserrat Medium"/>
              </a:rPr>
              <a:t>policies.</a:t>
            </a:r>
            <a:endParaRPr sz="140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Case</a:t>
            </a:r>
            <a:r>
              <a:rPr spc="-8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Studies</a:t>
            </a:r>
          </a:p>
        </p:txBody>
      </p:sp>
      <p:sp>
        <p:nvSpPr>
          <p:cNvPr id="10" name="object 10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25"/>
              <a:t>107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5264" y="10300421"/>
            <a:ext cx="1742439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9225" y="10300421"/>
            <a:ext cx="1631314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2:6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2" name="PPT Slide 53 Part A">
            <a:hlinkClick r:id="" action="ppaction://media"/>
            <a:extLst>
              <a:ext uri="{FF2B5EF4-FFF2-40B4-BE49-F238E27FC236}">
                <a16:creationId xmlns:a16="http://schemas.microsoft.com/office/drawing/2014/main" id="{8C5CBBCC-5C0D-40FC-D91B-5D74DAC21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04506" y="1728502"/>
            <a:ext cx="660944" cy="660944"/>
          </a:xfrm>
          <a:prstGeom prst="rect">
            <a:avLst/>
          </a:prstGeom>
        </p:spPr>
      </p:pic>
      <p:pic>
        <p:nvPicPr>
          <p:cNvPr id="13" name="Slide 53 Part D">
            <a:hlinkClick r:id="" action="ppaction://media"/>
            <a:extLst>
              <a:ext uri="{FF2B5EF4-FFF2-40B4-BE49-F238E27FC236}">
                <a16:creationId xmlns:a16="http://schemas.microsoft.com/office/drawing/2014/main" id="{8CA02EF6-D73C-33A0-BECB-6DBA6ECE66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4543" y="8637886"/>
            <a:ext cx="812800" cy="812800"/>
          </a:xfrm>
          <a:prstGeom prst="rect">
            <a:avLst/>
          </a:prstGeom>
        </p:spPr>
      </p:pic>
      <p:pic>
        <p:nvPicPr>
          <p:cNvPr id="14" name="Slide 53 Part C">
            <a:hlinkClick r:id="" action="ppaction://media"/>
            <a:extLst>
              <a:ext uri="{FF2B5EF4-FFF2-40B4-BE49-F238E27FC236}">
                <a16:creationId xmlns:a16="http://schemas.microsoft.com/office/drawing/2014/main" id="{AD34EEBD-74DC-7656-A516-D5948E9D26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15740" y="6476898"/>
            <a:ext cx="812800" cy="812800"/>
          </a:xfrm>
          <a:prstGeom prst="rect">
            <a:avLst/>
          </a:prstGeom>
        </p:spPr>
      </p:pic>
      <p:pic>
        <p:nvPicPr>
          <p:cNvPr id="15" name="Slide 53 Part B">
            <a:hlinkClick r:id="" action="ppaction://media"/>
            <a:extLst>
              <a:ext uri="{FF2B5EF4-FFF2-40B4-BE49-F238E27FC236}">
                <a16:creationId xmlns:a16="http://schemas.microsoft.com/office/drawing/2014/main" id="{E5679A75-80A0-DCCC-226A-131672717B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19203" y="455913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2:6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Jargon</a:t>
            </a:r>
            <a:r>
              <a:rPr spc="-12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Buster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999" y="1908002"/>
          <a:ext cx="6253479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Claim</a:t>
                      </a:r>
                      <a:r>
                        <a:rPr sz="1200" b="1" spc="-1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Form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46799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A form you fill out</a:t>
                      </a:r>
                      <a:r>
                        <a:rPr sz="1200" b="1" spc="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to get money back</a:t>
                      </a:r>
                      <a:r>
                        <a:rPr sz="1200" b="1" spc="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from 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the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insurance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company</a:t>
                      </a:r>
                      <a:endParaRPr sz="1200">
                        <a:latin typeface="Montserrat SemiBold"/>
                        <a:cs typeface="Montserrat SemiBold"/>
                      </a:endParaRPr>
                    </a:p>
                  </a:txBody>
                  <a:tcPr marL="0" marR="0" marT="167005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1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Cover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The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things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you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are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protected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against</a:t>
                      </a:r>
                      <a:endParaRPr sz="1200">
                        <a:latin typeface="Montserrat SemiBold"/>
                        <a:cs typeface="Montserrat SemiBold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1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Excess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You</a:t>
                      </a:r>
                      <a:r>
                        <a:rPr sz="1200" b="1" spc="-3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have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to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pay</a:t>
                      </a:r>
                      <a:r>
                        <a:rPr sz="1200" b="1" spc="-3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some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money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as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well</a:t>
                      </a:r>
                      <a:endParaRPr sz="1200">
                        <a:latin typeface="Montserrat SemiBold"/>
                        <a:cs typeface="Montserrat SemiBold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1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Exclusions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Things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that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your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insurance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will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not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cover</a:t>
                      </a:r>
                      <a:endParaRPr sz="1200">
                        <a:latin typeface="Montserrat SemiBold"/>
                        <a:cs typeface="Montserrat SemiBold"/>
                      </a:endParaRPr>
                    </a:p>
                  </a:txBody>
                  <a:tcPr marL="0" marR="0" marT="83185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No</a:t>
                      </a:r>
                      <a:r>
                        <a:rPr sz="1200" b="1" spc="-35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claims</a:t>
                      </a:r>
                      <a:r>
                        <a:rPr sz="1200" b="1" spc="-3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discount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You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pay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less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if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you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did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not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claim</a:t>
                      </a:r>
                      <a:r>
                        <a:rPr sz="1200" b="1" spc="-2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for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a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year</a:t>
                      </a:r>
                      <a:endParaRPr sz="1200">
                        <a:latin typeface="Montserrat SemiBold"/>
                        <a:cs typeface="Montserrat SemiBold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1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Policy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Who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and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what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is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covered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by</a:t>
                      </a:r>
                      <a:r>
                        <a:rPr sz="1200" b="1" spc="-1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your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insurance</a:t>
                      </a:r>
                      <a:endParaRPr sz="1200">
                        <a:latin typeface="Montserrat SemiBold"/>
                        <a:cs typeface="Montserrat SemiBold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1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Premium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What</a:t>
                      </a:r>
                      <a:r>
                        <a:rPr sz="1200" b="1" spc="-3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you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could</a:t>
                      </a:r>
                      <a:r>
                        <a:rPr sz="1200" b="1" spc="-3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pay</a:t>
                      </a:r>
                      <a:r>
                        <a:rPr sz="1200" b="1" spc="-3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each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year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for</a:t>
                      </a:r>
                      <a:r>
                        <a:rPr sz="1200" b="1" spc="-3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your</a:t>
                      </a:r>
                      <a:r>
                        <a:rPr sz="1200" b="1" spc="-3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insurance</a:t>
                      </a:r>
                      <a:endParaRPr sz="1200">
                        <a:latin typeface="Montserrat SemiBold"/>
                        <a:cs typeface="Montserrat SemiBold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10">
                          <a:solidFill>
                            <a:srgbClr val="009FE3"/>
                          </a:solidFill>
                          <a:latin typeface="Montserrat"/>
                          <a:cs typeface="Montserrat"/>
                        </a:rPr>
                        <a:t>Schedule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What</a:t>
                      </a:r>
                      <a:r>
                        <a:rPr sz="1200" b="1" spc="-2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is</a:t>
                      </a:r>
                      <a:r>
                        <a:rPr sz="1200" b="1" spc="-1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covered</a:t>
                      </a:r>
                      <a:r>
                        <a:rPr sz="1200" b="1" spc="-1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and</a:t>
                      </a:r>
                      <a:r>
                        <a:rPr sz="1200" b="1" spc="-1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not</a:t>
                      </a:r>
                      <a:r>
                        <a:rPr sz="1200" b="1" spc="-15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 </a:t>
                      </a:r>
                      <a:r>
                        <a:rPr sz="1200" b="1" spc="-10">
                          <a:solidFill>
                            <a:srgbClr val="13303C"/>
                          </a:solidFill>
                          <a:latin typeface="Montserrat SemiBold"/>
                          <a:cs typeface="Montserrat SemiBold"/>
                        </a:rPr>
                        <a:t>covered</a:t>
                      </a:r>
                      <a:endParaRPr sz="1200">
                        <a:latin typeface="Montserrat SemiBold"/>
                        <a:cs typeface="Montserrat SemiBold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9FE3"/>
                      </a:solidFill>
                      <a:prstDash val="solid"/>
                    </a:lnL>
                    <a:lnR w="6350">
                      <a:solidFill>
                        <a:srgbClr val="009FE3"/>
                      </a:solidFill>
                      <a:prstDash val="solid"/>
                    </a:lnR>
                    <a:lnT w="6350">
                      <a:solidFill>
                        <a:srgbClr val="009FE3"/>
                      </a:solidFill>
                      <a:prstDash val="solid"/>
                    </a:lnT>
                    <a:lnB w="6350">
                      <a:solidFill>
                        <a:srgbClr val="009FE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25"/>
              <a:t>108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5264" y="10300421"/>
            <a:ext cx="1742439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9225" y="10300421"/>
            <a:ext cx="1631314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2:6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9" name="Claim form">
            <a:hlinkClick r:id="" action="ppaction://media"/>
            <a:extLst>
              <a:ext uri="{FF2B5EF4-FFF2-40B4-BE49-F238E27FC236}">
                <a16:creationId xmlns:a16="http://schemas.microsoft.com/office/drawing/2014/main" id="{8D945AF4-6B0E-FE40-0C4F-2C64CA378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980939" y="2061709"/>
            <a:ext cx="430415" cy="430415"/>
          </a:xfrm>
          <a:prstGeom prst="rect">
            <a:avLst/>
          </a:prstGeom>
        </p:spPr>
      </p:pic>
      <p:pic>
        <p:nvPicPr>
          <p:cNvPr id="10" name="CF">
            <a:hlinkClick r:id="" action="ppaction://media"/>
            <a:extLst>
              <a:ext uri="{FF2B5EF4-FFF2-40B4-BE49-F238E27FC236}">
                <a16:creationId xmlns:a16="http://schemas.microsoft.com/office/drawing/2014/main" id="{33DF3C08-7D45-455A-67C1-79F6D2EC40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323715" y="2061709"/>
            <a:ext cx="504825" cy="504825"/>
          </a:xfrm>
          <a:prstGeom prst="rect">
            <a:avLst/>
          </a:prstGeom>
        </p:spPr>
      </p:pic>
      <p:pic>
        <p:nvPicPr>
          <p:cNvPr id="11" name="sched">
            <a:hlinkClick r:id="" action="ppaction://media"/>
            <a:extLst>
              <a:ext uri="{FF2B5EF4-FFF2-40B4-BE49-F238E27FC236}">
                <a16:creationId xmlns:a16="http://schemas.microsoft.com/office/drawing/2014/main" id="{21203F50-4DD7-C024-88B6-4EEBE4F8B4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412259" y="6818027"/>
            <a:ext cx="366395" cy="366395"/>
          </a:xfrm>
          <a:prstGeom prst="rect">
            <a:avLst/>
          </a:prstGeom>
        </p:spPr>
      </p:pic>
      <p:pic>
        <p:nvPicPr>
          <p:cNvPr id="12" name="schedule">
            <a:hlinkClick r:id="" action="ppaction://media"/>
            <a:extLst>
              <a:ext uri="{FF2B5EF4-FFF2-40B4-BE49-F238E27FC236}">
                <a16:creationId xmlns:a16="http://schemas.microsoft.com/office/drawing/2014/main" id="{DB3D2231-8913-D448-EFA0-FD87282672D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084392" y="6786018"/>
            <a:ext cx="430415" cy="430415"/>
          </a:xfrm>
          <a:prstGeom prst="rect">
            <a:avLst/>
          </a:prstGeom>
        </p:spPr>
      </p:pic>
      <p:pic>
        <p:nvPicPr>
          <p:cNvPr id="13" name="prem">
            <a:hlinkClick r:id="" action="ppaction://media"/>
            <a:extLst>
              <a:ext uri="{FF2B5EF4-FFF2-40B4-BE49-F238E27FC236}">
                <a16:creationId xmlns:a16="http://schemas.microsoft.com/office/drawing/2014/main" id="{447BB706-7124-621C-087A-71382C2E26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491254" y="6189858"/>
            <a:ext cx="428828" cy="428828"/>
          </a:xfrm>
          <a:prstGeom prst="rect">
            <a:avLst/>
          </a:prstGeom>
        </p:spPr>
      </p:pic>
      <p:pic>
        <p:nvPicPr>
          <p:cNvPr id="17" name="Premium ">
            <a:hlinkClick r:id="" action="ppaction://media"/>
            <a:extLst>
              <a:ext uri="{FF2B5EF4-FFF2-40B4-BE49-F238E27FC236}">
                <a16:creationId xmlns:a16="http://schemas.microsoft.com/office/drawing/2014/main" id="{8D5DBC4D-7801-F813-60FA-FF2258B8B3D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235625" y="6157585"/>
            <a:ext cx="366395" cy="366395"/>
          </a:xfrm>
          <a:prstGeom prst="rect">
            <a:avLst/>
          </a:prstGeom>
        </p:spPr>
      </p:pic>
      <p:pic>
        <p:nvPicPr>
          <p:cNvPr id="18" name="PLCY">
            <a:hlinkClick r:id="" action="ppaction://media"/>
            <a:extLst>
              <a:ext uri="{FF2B5EF4-FFF2-40B4-BE49-F238E27FC236}">
                <a16:creationId xmlns:a16="http://schemas.microsoft.com/office/drawing/2014/main" id="{7524A38D-9EC0-905D-431B-8C3C1E68C42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306252" y="5468742"/>
            <a:ext cx="477837" cy="477837"/>
          </a:xfrm>
          <a:prstGeom prst="rect">
            <a:avLst/>
          </a:prstGeom>
        </p:spPr>
      </p:pic>
      <p:pic>
        <p:nvPicPr>
          <p:cNvPr id="19" name="policy">
            <a:hlinkClick r:id="" action="ppaction://media"/>
            <a:extLst>
              <a:ext uri="{FF2B5EF4-FFF2-40B4-BE49-F238E27FC236}">
                <a16:creationId xmlns:a16="http://schemas.microsoft.com/office/drawing/2014/main" id="{59230612-9793-DA3A-B977-42A5E378817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073022" y="5429561"/>
            <a:ext cx="430415" cy="430415"/>
          </a:xfrm>
          <a:prstGeom prst="rect">
            <a:avLst/>
          </a:prstGeom>
        </p:spPr>
      </p:pic>
      <p:pic>
        <p:nvPicPr>
          <p:cNvPr id="20" name="ncd">
            <a:hlinkClick r:id="" action="ppaction://media"/>
            <a:extLst>
              <a:ext uri="{FF2B5EF4-FFF2-40B4-BE49-F238E27FC236}">
                <a16:creationId xmlns:a16="http://schemas.microsoft.com/office/drawing/2014/main" id="{1A8AEF23-BB61-A8B3-1C4A-3E6D449C160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71332" y="4706741"/>
            <a:ext cx="427240" cy="427240"/>
          </a:xfrm>
          <a:prstGeom prst="rect">
            <a:avLst/>
          </a:prstGeom>
        </p:spPr>
      </p:pic>
      <p:pic>
        <p:nvPicPr>
          <p:cNvPr id="21" name="No claims discount">
            <a:hlinkClick r:id="" action="ppaction://media"/>
            <a:extLst>
              <a:ext uri="{FF2B5EF4-FFF2-40B4-BE49-F238E27FC236}">
                <a16:creationId xmlns:a16="http://schemas.microsoft.com/office/drawing/2014/main" id="{131F86B6-60E6-A0DC-9B46-9EF24526BA4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288230" y="4801128"/>
            <a:ext cx="430415" cy="430415"/>
          </a:xfrm>
          <a:prstGeom prst="rect">
            <a:avLst/>
          </a:prstGeom>
        </p:spPr>
      </p:pic>
      <p:pic>
        <p:nvPicPr>
          <p:cNvPr id="22" name="xclusns">
            <a:hlinkClick r:id="" action="ppaction://media"/>
            <a:extLst>
              <a:ext uri="{FF2B5EF4-FFF2-40B4-BE49-F238E27FC236}">
                <a16:creationId xmlns:a16="http://schemas.microsoft.com/office/drawing/2014/main" id="{CD87052D-3FFA-0A83-3072-00E4E5786B6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30265" y="4080823"/>
            <a:ext cx="509375" cy="509375"/>
          </a:xfrm>
          <a:prstGeom prst="rect">
            <a:avLst/>
          </a:prstGeom>
        </p:spPr>
      </p:pic>
      <p:pic>
        <p:nvPicPr>
          <p:cNvPr id="23" name="Exclusions ">
            <a:hlinkClick r:id="" action="ppaction://media"/>
            <a:extLst>
              <a:ext uri="{FF2B5EF4-FFF2-40B4-BE49-F238E27FC236}">
                <a16:creationId xmlns:a16="http://schemas.microsoft.com/office/drawing/2014/main" id="{73008FC1-F68E-E709-E3E1-B21EC189CC9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011313" y="4043040"/>
            <a:ext cx="492125" cy="492125"/>
          </a:xfrm>
          <a:prstGeom prst="rect">
            <a:avLst/>
          </a:prstGeom>
        </p:spPr>
      </p:pic>
      <p:pic>
        <p:nvPicPr>
          <p:cNvPr id="24" name="xcs">
            <a:hlinkClick r:id="" action="ppaction://media"/>
            <a:extLst>
              <a:ext uri="{FF2B5EF4-FFF2-40B4-BE49-F238E27FC236}">
                <a16:creationId xmlns:a16="http://schemas.microsoft.com/office/drawing/2014/main" id="{20ED47A1-8C7D-6300-B80A-36CBEBDFC9E8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323715" y="3453157"/>
            <a:ext cx="415925" cy="415925"/>
          </a:xfrm>
          <a:prstGeom prst="rect">
            <a:avLst/>
          </a:prstGeom>
        </p:spPr>
      </p:pic>
      <p:pic>
        <p:nvPicPr>
          <p:cNvPr id="25" name="Excess ">
            <a:hlinkClick r:id="" action="ppaction://media"/>
            <a:extLst>
              <a:ext uri="{FF2B5EF4-FFF2-40B4-BE49-F238E27FC236}">
                <a16:creationId xmlns:a16="http://schemas.microsoft.com/office/drawing/2014/main" id="{5D8707A4-8CC9-A407-2461-D7F3A5424C5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992618" y="3386520"/>
            <a:ext cx="430415" cy="430415"/>
          </a:xfrm>
          <a:prstGeom prst="rect">
            <a:avLst/>
          </a:prstGeom>
        </p:spPr>
      </p:pic>
      <p:pic>
        <p:nvPicPr>
          <p:cNvPr id="26" name="Cvr">
            <a:hlinkClick r:id="" action="ppaction://media"/>
            <a:extLst>
              <a:ext uri="{FF2B5EF4-FFF2-40B4-BE49-F238E27FC236}">
                <a16:creationId xmlns:a16="http://schemas.microsoft.com/office/drawing/2014/main" id="{B57A53B3-65E0-F321-DE79-61250EEFAE9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368164" y="2720241"/>
            <a:ext cx="415925" cy="415925"/>
          </a:xfrm>
          <a:prstGeom prst="rect">
            <a:avLst/>
          </a:prstGeom>
        </p:spPr>
      </p:pic>
      <p:pic>
        <p:nvPicPr>
          <p:cNvPr id="27" name="cover">
            <a:hlinkClick r:id="" action="ppaction://media"/>
            <a:extLst>
              <a:ext uri="{FF2B5EF4-FFF2-40B4-BE49-F238E27FC236}">
                <a16:creationId xmlns:a16="http://schemas.microsoft.com/office/drawing/2014/main" id="{376D2EE6-7C50-A1B3-CA1E-5A465EF5F6F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980938" y="2650751"/>
            <a:ext cx="509375" cy="50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1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2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2:6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Insurance</a:t>
            </a:r>
            <a:r>
              <a:rPr spc="-145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Outlines</a:t>
            </a:r>
          </a:p>
        </p:txBody>
      </p:sp>
      <p:sp>
        <p:nvSpPr>
          <p:cNvPr id="7" name="object 7"/>
          <p:cNvSpPr/>
          <p:nvPr/>
        </p:nvSpPr>
        <p:spPr>
          <a:xfrm>
            <a:off x="724960" y="2328512"/>
            <a:ext cx="3769360" cy="4099560"/>
          </a:xfrm>
          <a:custGeom>
            <a:avLst/>
            <a:gdLst/>
            <a:ahLst/>
            <a:cxnLst/>
            <a:rect l="l" t="t" r="r" b="b"/>
            <a:pathLst>
              <a:path w="3769360" h="4099560">
                <a:moveTo>
                  <a:pt x="3768902" y="313309"/>
                </a:moveTo>
                <a:lnTo>
                  <a:pt x="3765639" y="265645"/>
                </a:lnTo>
                <a:lnTo>
                  <a:pt x="3755466" y="218681"/>
                </a:lnTo>
                <a:lnTo>
                  <a:pt x="3738422" y="173050"/>
                </a:lnTo>
                <a:lnTo>
                  <a:pt x="3724097" y="146875"/>
                </a:lnTo>
                <a:lnTo>
                  <a:pt x="3714534" y="129387"/>
                </a:lnTo>
                <a:lnTo>
                  <a:pt x="3683851" y="92608"/>
                </a:lnTo>
                <a:lnTo>
                  <a:pt x="3648545" y="61620"/>
                </a:lnTo>
                <a:lnTo>
                  <a:pt x="3622230" y="44831"/>
                </a:lnTo>
                <a:lnTo>
                  <a:pt x="3622230" y="327329"/>
                </a:lnTo>
                <a:lnTo>
                  <a:pt x="3614102" y="369074"/>
                </a:lnTo>
                <a:lnTo>
                  <a:pt x="3600589" y="418858"/>
                </a:lnTo>
                <a:lnTo>
                  <a:pt x="3585248" y="467944"/>
                </a:lnTo>
                <a:lnTo>
                  <a:pt x="3567925" y="516801"/>
                </a:lnTo>
                <a:lnTo>
                  <a:pt x="3548862" y="564819"/>
                </a:lnTo>
                <a:lnTo>
                  <a:pt x="3528009" y="612101"/>
                </a:lnTo>
                <a:lnTo>
                  <a:pt x="3505416" y="658596"/>
                </a:lnTo>
                <a:lnTo>
                  <a:pt x="3481108" y="704202"/>
                </a:lnTo>
                <a:lnTo>
                  <a:pt x="3455136" y="748880"/>
                </a:lnTo>
                <a:lnTo>
                  <a:pt x="3427539" y="792543"/>
                </a:lnTo>
                <a:lnTo>
                  <a:pt x="3398329" y="835126"/>
                </a:lnTo>
                <a:lnTo>
                  <a:pt x="3367570" y="876554"/>
                </a:lnTo>
                <a:lnTo>
                  <a:pt x="3335286" y="916749"/>
                </a:lnTo>
                <a:lnTo>
                  <a:pt x="2806255" y="1547215"/>
                </a:lnTo>
                <a:lnTo>
                  <a:pt x="2514790" y="1894573"/>
                </a:lnTo>
                <a:lnTo>
                  <a:pt x="2337625" y="2105710"/>
                </a:lnTo>
                <a:lnTo>
                  <a:pt x="1873504" y="2658821"/>
                </a:lnTo>
                <a:lnTo>
                  <a:pt x="1069174" y="3312299"/>
                </a:lnTo>
                <a:lnTo>
                  <a:pt x="1006398" y="3336937"/>
                </a:lnTo>
                <a:lnTo>
                  <a:pt x="972921" y="3331603"/>
                </a:lnTo>
                <a:lnTo>
                  <a:pt x="942632" y="3314420"/>
                </a:lnTo>
                <a:lnTo>
                  <a:pt x="920521" y="3287560"/>
                </a:lnTo>
                <a:lnTo>
                  <a:pt x="909713" y="3255200"/>
                </a:lnTo>
                <a:lnTo>
                  <a:pt x="910920" y="3220440"/>
                </a:lnTo>
                <a:lnTo>
                  <a:pt x="1426730" y="2284031"/>
                </a:lnTo>
                <a:lnTo>
                  <a:pt x="2888780" y="541629"/>
                </a:lnTo>
                <a:lnTo>
                  <a:pt x="2921025" y="504190"/>
                </a:lnTo>
                <a:lnTo>
                  <a:pt x="2954617" y="467944"/>
                </a:lnTo>
                <a:lnTo>
                  <a:pt x="2989491" y="432917"/>
                </a:lnTo>
                <a:lnTo>
                  <a:pt x="3025622" y="399161"/>
                </a:lnTo>
                <a:lnTo>
                  <a:pt x="3062922" y="366712"/>
                </a:lnTo>
                <a:lnTo>
                  <a:pt x="3101378" y="335622"/>
                </a:lnTo>
                <a:lnTo>
                  <a:pt x="3140900" y="305904"/>
                </a:lnTo>
                <a:lnTo>
                  <a:pt x="3181464" y="277622"/>
                </a:lnTo>
                <a:lnTo>
                  <a:pt x="3223006" y="250799"/>
                </a:lnTo>
                <a:lnTo>
                  <a:pt x="3265474" y="225488"/>
                </a:lnTo>
                <a:lnTo>
                  <a:pt x="3308820" y="201714"/>
                </a:lnTo>
                <a:lnTo>
                  <a:pt x="3352990" y="179527"/>
                </a:lnTo>
                <a:lnTo>
                  <a:pt x="3397935" y="158953"/>
                </a:lnTo>
                <a:lnTo>
                  <a:pt x="3441242" y="146875"/>
                </a:lnTo>
                <a:lnTo>
                  <a:pt x="3485083" y="146875"/>
                </a:lnTo>
                <a:lnTo>
                  <a:pt x="3526840" y="158127"/>
                </a:lnTo>
                <a:lnTo>
                  <a:pt x="3563924" y="179768"/>
                </a:lnTo>
                <a:lnTo>
                  <a:pt x="3593744" y="210959"/>
                </a:lnTo>
                <a:lnTo>
                  <a:pt x="3611753" y="247230"/>
                </a:lnTo>
                <a:lnTo>
                  <a:pt x="3621341" y="286359"/>
                </a:lnTo>
                <a:lnTo>
                  <a:pt x="3622230" y="327329"/>
                </a:lnTo>
                <a:lnTo>
                  <a:pt x="3622230" y="44831"/>
                </a:lnTo>
                <a:lnTo>
                  <a:pt x="3609429" y="36652"/>
                </a:lnTo>
                <a:lnTo>
                  <a:pt x="3567290" y="17919"/>
                </a:lnTo>
                <a:lnTo>
                  <a:pt x="3522954" y="5626"/>
                </a:lnTo>
                <a:lnTo>
                  <a:pt x="3477209" y="0"/>
                </a:lnTo>
                <a:lnTo>
                  <a:pt x="3430867" y="1257"/>
                </a:lnTo>
                <a:lnTo>
                  <a:pt x="3384715" y="9601"/>
                </a:lnTo>
                <a:lnTo>
                  <a:pt x="3339566" y="25260"/>
                </a:lnTo>
                <a:lnTo>
                  <a:pt x="3293414" y="46316"/>
                </a:lnTo>
                <a:lnTo>
                  <a:pt x="3247974" y="68910"/>
                </a:lnTo>
                <a:lnTo>
                  <a:pt x="3203321" y="93027"/>
                </a:lnTo>
                <a:lnTo>
                  <a:pt x="3159493" y="118618"/>
                </a:lnTo>
                <a:lnTo>
                  <a:pt x="3116529" y="145656"/>
                </a:lnTo>
                <a:lnTo>
                  <a:pt x="3074492" y="174104"/>
                </a:lnTo>
                <a:lnTo>
                  <a:pt x="3033407" y="203923"/>
                </a:lnTo>
                <a:lnTo>
                  <a:pt x="2993339" y="235077"/>
                </a:lnTo>
                <a:lnTo>
                  <a:pt x="2954337" y="267538"/>
                </a:lnTo>
                <a:lnTo>
                  <a:pt x="2916428" y="301269"/>
                </a:lnTo>
                <a:lnTo>
                  <a:pt x="2879674" y="336219"/>
                </a:lnTo>
                <a:lnTo>
                  <a:pt x="2844127" y="372376"/>
                </a:lnTo>
                <a:lnTo>
                  <a:pt x="2809824" y="409689"/>
                </a:lnTo>
                <a:lnTo>
                  <a:pt x="2776804" y="448132"/>
                </a:lnTo>
                <a:lnTo>
                  <a:pt x="2275662" y="1045362"/>
                </a:lnTo>
                <a:lnTo>
                  <a:pt x="2169033" y="1023569"/>
                </a:lnTo>
                <a:lnTo>
                  <a:pt x="2169033" y="1172438"/>
                </a:lnTo>
                <a:lnTo>
                  <a:pt x="1811629" y="1598383"/>
                </a:lnTo>
                <a:lnTo>
                  <a:pt x="196354" y="1028166"/>
                </a:lnTo>
                <a:lnTo>
                  <a:pt x="381977" y="806958"/>
                </a:lnTo>
                <a:lnTo>
                  <a:pt x="2169033" y="1172438"/>
                </a:lnTo>
                <a:lnTo>
                  <a:pt x="2169033" y="1023569"/>
                </a:lnTo>
                <a:lnTo>
                  <a:pt x="1859191" y="960208"/>
                </a:lnTo>
                <a:lnTo>
                  <a:pt x="1872602" y="923975"/>
                </a:lnTo>
                <a:lnTo>
                  <a:pt x="1878914" y="876249"/>
                </a:lnTo>
                <a:lnTo>
                  <a:pt x="1874735" y="828497"/>
                </a:lnTo>
                <a:lnTo>
                  <a:pt x="1860232" y="782586"/>
                </a:lnTo>
                <a:lnTo>
                  <a:pt x="1835581" y="740397"/>
                </a:lnTo>
                <a:lnTo>
                  <a:pt x="1800936" y="703770"/>
                </a:lnTo>
                <a:lnTo>
                  <a:pt x="1758848" y="676008"/>
                </a:lnTo>
                <a:lnTo>
                  <a:pt x="1732915" y="666419"/>
                </a:lnTo>
                <a:lnTo>
                  <a:pt x="1732915" y="864958"/>
                </a:lnTo>
                <a:lnTo>
                  <a:pt x="1730006" y="892771"/>
                </a:lnTo>
                <a:lnTo>
                  <a:pt x="1716189" y="918171"/>
                </a:lnTo>
                <a:lnTo>
                  <a:pt x="1707019" y="929093"/>
                </a:lnTo>
                <a:lnTo>
                  <a:pt x="1544561" y="895870"/>
                </a:lnTo>
                <a:lnTo>
                  <a:pt x="1604492" y="824445"/>
                </a:lnTo>
                <a:lnTo>
                  <a:pt x="1627111" y="806424"/>
                </a:lnTo>
                <a:lnTo>
                  <a:pt x="1653997" y="798728"/>
                </a:lnTo>
                <a:lnTo>
                  <a:pt x="1681810" y="801649"/>
                </a:lnTo>
                <a:lnTo>
                  <a:pt x="1707197" y="815467"/>
                </a:lnTo>
                <a:lnTo>
                  <a:pt x="1725218" y="838073"/>
                </a:lnTo>
                <a:lnTo>
                  <a:pt x="1732915" y="864958"/>
                </a:lnTo>
                <a:lnTo>
                  <a:pt x="1732915" y="666419"/>
                </a:lnTo>
                <a:lnTo>
                  <a:pt x="1713014" y="659053"/>
                </a:lnTo>
                <a:lnTo>
                  <a:pt x="1665287" y="652754"/>
                </a:lnTo>
                <a:lnTo>
                  <a:pt x="1617535" y="656932"/>
                </a:lnTo>
                <a:lnTo>
                  <a:pt x="1571637" y="671423"/>
                </a:lnTo>
                <a:lnTo>
                  <a:pt x="1529435" y="696074"/>
                </a:lnTo>
                <a:lnTo>
                  <a:pt x="1492796" y="730732"/>
                </a:lnTo>
                <a:lnTo>
                  <a:pt x="1382102" y="862647"/>
                </a:lnTo>
                <a:lnTo>
                  <a:pt x="1125093" y="810094"/>
                </a:lnTo>
                <a:lnTo>
                  <a:pt x="1135710" y="781392"/>
                </a:lnTo>
                <a:lnTo>
                  <a:pt x="1142009" y="733666"/>
                </a:lnTo>
                <a:lnTo>
                  <a:pt x="1137831" y="685914"/>
                </a:lnTo>
                <a:lnTo>
                  <a:pt x="1123340" y="640016"/>
                </a:lnTo>
                <a:lnTo>
                  <a:pt x="1098689" y="597814"/>
                </a:lnTo>
                <a:lnTo>
                  <a:pt x="1064044" y="561187"/>
                </a:lnTo>
                <a:lnTo>
                  <a:pt x="1021956" y="533425"/>
                </a:lnTo>
                <a:lnTo>
                  <a:pt x="995997" y="523824"/>
                </a:lnTo>
                <a:lnTo>
                  <a:pt x="995997" y="722401"/>
                </a:lnTo>
                <a:lnTo>
                  <a:pt x="993101" y="750201"/>
                </a:lnTo>
                <a:lnTo>
                  <a:pt x="979297" y="775589"/>
                </a:lnTo>
                <a:lnTo>
                  <a:pt x="986675" y="781786"/>
                </a:lnTo>
                <a:lnTo>
                  <a:pt x="813473" y="746366"/>
                </a:lnTo>
                <a:lnTo>
                  <a:pt x="867600" y="681863"/>
                </a:lnTo>
                <a:lnTo>
                  <a:pt x="890206" y="663854"/>
                </a:lnTo>
                <a:lnTo>
                  <a:pt x="917079" y="656183"/>
                </a:lnTo>
                <a:lnTo>
                  <a:pt x="944867" y="659104"/>
                </a:lnTo>
                <a:lnTo>
                  <a:pt x="970267" y="672934"/>
                </a:lnTo>
                <a:lnTo>
                  <a:pt x="988288" y="695540"/>
                </a:lnTo>
                <a:lnTo>
                  <a:pt x="995997" y="722401"/>
                </a:lnTo>
                <a:lnTo>
                  <a:pt x="995997" y="523824"/>
                </a:lnTo>
                <a:lnTo>
                  <a:pt x="976122" y="516470"/>
                </a:lnTo>
                <a:lnTo>
                  <a:pt x="928395" y="510171"/>
                </a:lnTo>
                <a:lnTo>
                  <a:pt x="880643" y="514350"/>
                </a:lnTo>
                <a:lnTo>
                  <a:pt x="834732" y="528840"/>
                </a:lnTo>
                <a:lnTo>
                  <a:pt x="792530" y="553504"/>
                </a:lnTo>
                <a:lnTo>
                  <a:pt x="755904" y="588149"/>
                </a:lnTo>
                <a:lnTo>
                  <a:pt x="651014" y="713155"/>
                </a:lnTo>
                <a:lnTo>
                  <a:pt x="368668" y="655408"/>
                </a:lnTo>
                <a:lnTo>
                  <a:pt x="330047" y="657974"/>
                </a:lnTo>
                <a:lnTo>
                  <a:pt x="298208" y="679945"/>
                </a:lnTo>
                <a:lnTo>
                  <a:pt x="17043" y="1015022"/>
                </a:lnTo>
                <a:lnTo>
                  <a:pt x="0" y="1063574"/>
                </a:lnTo>
                <a:lnTo>
                  <a:pt x="2540" y="1081087"/>
                </a:lnTo>
                <a:lnTo>
                  <a:pt x="26035" y="1117739"/>
                </a:lnTo>
                <a:lnTo>
                  <a:pt x="1711490" y="1717713"/>
                </a:lnTo>
                <a:lnTo>
                  <a:pt x="1307528" y="2199132"/>
                </a:lnTo>
                <a:lnTo>
                  <a:pt x="1304912" y="2202929"/>
                </a:lnTo>
                <a:lnTo>
                  <a:pt x="1113980" y="2546286"/>
                </a:lnTo>
                <a:lnTo>
                  <a:pt x="1038567" y="2534297"/>
                </a:lnTo>
                <a:lnTo>
                  <a:pt x="1038567" y="2681922"/>
                </a:lnTo>
                <a:lnTo>
                  <a:pt x="832078" y="3053270"/>
                </a:lnTo>
                <a:lnTo>
                  <a:pt x="225031" y="2695156"/>
                </a:lnTo>
                <a:lnTo>
                  <a:pt x="330619" y="2569337"/>
                </a:lnTo>
                <a:lnTo>
                  <a:pt x="1038567" y="2681922"/>
                </a:lnTo>
                <a:lnTo>
                  <a:pt x="1038567" y="2534297"/>
                </a:lnTo>
                <a:lnTo>
                  <a:pt x="312801" y="2418854"/>
                </a:lnTo>
                <a:lnTo>
                  <a:pt x="293966" y="2418308"/>
                </a:lnTo>
                <a:lnTo>
                  <a:pt x="275894" y="2422525"/>
                </a:lnTo>
                <a:lnTo>
                  <a:pt x="58102" y="2667381"/>
                </a:lnTo>
                <a:lnTo>
                  <a:pt x="41135" y="2710764"/>
                </a:lnTo>
                <a:lnTo>
                  <a:pt x="42113" y="2726588"/>
                </a:lnTo>
                <a:lnTo>
                  <a:pt x="67094" y="2770098"/>
                </a:lnTo>
                <a:lnTo>
                  <a:pt x="770013" y="3185972"/>
                </a:lnTo>
                <a:lnTo>
                  <a:pt x="765136" y="3205429"/>
                </a:lnTo>
                <a:lnTo>
                  <a:pt x="763054" y="3254159"/>
                </a:lnTo>
                <a:lnTo>
                  <a:pt x="770636" y="3302177"/>
                </a:lnTo>
                <a:lnTo>
                  <a:pt x="787615" y="3347885"/>
                </a:lnTo>
                <a:lnTo>
                  <a:pt x="813752" y="3389706"/>
                </a:lnTo>
                <a:lnTo>
                  <a:pt x="848791" y="3426028"/>
                </a:lnTo>
                <a:lnTo>
                  <a:pt x="890968" y="3454489"/>
                </a:lnTo>
                <a:lnTo>
                  <a:pt x="936650" y="3473043"/>
                </a:lnTo>
                <a:lnTo>
                  <a:pt x="984465" y="3481971"/>
                </a:lnTo>
                <a:lnTo>
                  <a:pt x="1032764" y="3481362"/>
                </a:lnTo>
                <a:lnTo>
                  <a:pt x="1079868" y="3471278"/>
                </a:lnTo>
                <a:lnTo>
                  <a:pt x="1099642" y="3462578"/>
                </a:lnTo>
                <a:lnTo>
                  <a:pt x="1625003" y="4076852"/>
                </a:lnTo>
                <a:lnTo>
                  <a:pt x="1665160" y="4098163"/>
                </a:lnTo>
                <a:lnTo>
                  <a:pt x="1677987" y="4099217"/>
                </a:lnTo>
                <a:lnTo>
                  <a:pt x="1693773" y="4097426"/>
                </a:lnTo>
                <a:lnTo>
                  <a:pt x="1733511" y="4073194"/>
                </a:lnTo>
                <a:lnTo>
                  <a:pt x="1920963" y="3849801"/>
                </a:lnTo>
                <a:lnTo>
                  <a:pt x="1937804" y="3797706"/>
                </a:lnTo>
                <a:lnTo>
                  <a:pt x="1934019" y="3779215"/>
                </a:lnTo>
                <a:lnTo>
                  <a:pt x="1782737" y="3340773"/>
                </a:lnTo>
                <a:lnTo>
                  <a:pt x="1782737" y="3787800"/>
                </a:lnTo>
                <a:lnTo>
                  <a:pt x="1677212" y="3913568"/>
                </a:lnTo>
                <a:lnTo>
                  <a:pt x="1219212" y="3378060"/>
                </a:lnTo>
                <a:lnTo>
                  <a:pt x="1269834" y="3336937"/>
                </a:lnTo>
                <a:lnTo>
                  <a:pt x="1548942" y="3110230"/>
                </a:lnTo>
                <a:lnTo>
                  <a:pt x="1782737" y="3787800"/>
                </a:lnTo>
                <a:lnTo>
                  <a:pt x="1782737" y="3340773"/>
                </a:lnTo>
                <a:lnTo>
                  <a:pt x="1669427" y="3012376"/>
                </a:lnTo>
                <a:lnTo>
                  <a:pt x="1970735" y="2767647"/>
                </a:lnTo>
                <a:lnTo>
                  <a:pt x="1974367" y="2764790"/>
                </a:lnTo>
                <a:lnTo>
                  <a:pt x="1977694" y="2761500"/>
                </a:lnTo>
                <a:lnTo>
                  <a:pt x="2381643" y="2280094"/>
                </a:lnTo>
                <a:lnTo>
                  <a:pt x="3248507" y="3815740"/>
                </a:lnTo>
                <a:lnTo>
                  <a:pt x="3252076" y="3821353"/>
                </a:lnTo>
                <a:lnTo>
                  <a:pt x="3284105" y="3847261"/>
                </a:lnTo>
                <a:lnTo>
                  <a:pt x="3284232" y="3847261"/>
                </a:lnTo>
                <a:lnTo>
                  <a:pt x="3294303" y="3850602"/>
                </a:lnTo>
                <a:lnTo>
                  <a:pt x="3305276" y="3852430"/>
                </a:lnTo>
                <a:lnTo>
                  <a:pt x="3322955" y="3851910"/>
                </a:lnTo>
                <a:lnTo>
                  <a:pt x="3339757" y="3847261"/>
                </a:lnTo>
                <a:lnTo>
                  <a:pt x="3514090" y="3652456"/>
                </a:lnTo>
                <a:lnTo>
                  <a:pt x="3649027" y="3491636"/>
                </a:lnTo>
                <a:lnTo>
                  <a:pt x="3665156" y="3456470"/>
                </a:lnTo>
                <a:lnTo>
                  <a:pt x="3665702" y="3437128"/>
                </a:lnTo>
                <a:lnTo>
                  <a:pt x="3661016" y="3418027"/>
                </a:lnTo>
                <a:lnTo>
                  <a:pt x="3555111" y="3149981"/>
                </a:lnTo>
                <a:lnTo>
                  <a:pt x="3660013" y="3024975"/>
                </a:lnTo>
                <a:lnTo>
                  <a:pt x="3687775" y="2982887"/>
                </a:lnTo>
                <a:lnTo>
                  <a:pt x="3704729" y="2937052"/>
                </a:lnTo>
                <a:lnTo>
                  <a:pt x="3711029" y="2889326"/>
                </a:lnTo>
                <a:lnTo>
                  <a:pt x="3706850" y="2841574"/>
                </a:lnTo>
                <a:lnTo>
                  <a:pt x="3692360" y="2795676"/>
                </a:lnTo>
                <a:lnTo>
                  <a:pt x="3667709" y="2753474"/>
                </a:lnTo>
                <a:lnTo>
                  <a:pt x="3633063" y="2716847"/>
                </a:lnTo>
                <a:lnTo>
                  <a:pt x="3590975" y="2689085"/>
                </a:lnTo>
                <a:lnTo>
                  <a:pt x="3565042" y="2679509"/>
                </a:lnTo>
                <a:lnTo>
                  <a:pt x="3565042" y="2878086"/>
                </a:lnTo>
                <a:lnTo>
                  <a:pt x="3562134" y="2905861"/>
                </a:lnTo>
                <a:lnTo>
                  <a:pt x="3548316" y="2931249"/>
                </a:lnTo>
                <a:lnTo>
                  <a:pt x="3509467" y="2977553"/>
                </a:lnTo>
                <a:lnTo>
                  <a:pt x="3509467" y="3431235"/>
                </a:lnTo>
                <a:lnTo>
                  <a:pt x="3323844" y="3652456"/>
                </a:lnTo>
                <a:lnTo>
                  <a:pt x="2481796" y="2160740"/>
                </a:lnTo>
                <a:lnTo>
                  <a:pt x="2839262" y="1734731"/>
                </a:lnTo>
                <a:lnTo>
                  <a:pt x="3509467" y="3431235"/>
                </a:lnTo>
                <a:lnTo>
                  <a:pt x="3509467" y="2977553"/>
                </a:lnTo>
                <a:lnTo>
                  <a:pt x="3494176" y="2995765"/>
                </a:lnTo>
                <a:lnTo>
                  <a:pt x="3429216" y="2831325"/>
                </a:lnTo>
                <a:lnTo>
                  <a:pt x="3436620" y="2837523"/>
                </a:lnTo>
                <a:lnTo>
                  <a:pt x="3459213" y="2819514"/>
                </a:lnTo>
                <a:lnTo>
                  <a:pt x="3486073" y="2811818"/>
                </a:lnTo>
                <a:lnTo>
                  <a:pt x="3513861" y="2814751"/>
                </a:lnTo>
                <a:lnTo>
                  <a:pt x="3539286" y="2828594"/>
                </a:lnTo>
                <a:lnTo>
                  <a:pt x="3557333" y="2851226"/>
                </a:lnTo>
                <a:lnTo>
                  <a:pt x="3565042" y="2878086"/>
                </a:lnTo>
                <a:lnTo>
                  <a:pt x="3565042" y="2679509"/>
                </a:lnTo>
                <a:lnTo>
                  <a:pt x="3545141" y="2672143"/>
                </a:lnTo>
                <a:lnTo>
                  <a:pt x="3497415" y="2665831"/>
                </a:lnTo>
                <a:lnTo>
                  <a:pt x="3449663" y="2670010"/>
                </a:lnTo>
                <a:lnTo>
                  <a:pt x="3403752" y="2684500"/>
                </a:lnTo>
                <a:lnTo>
                  <a:pt x="3377311" y="2699956"/>
                </a:lnTo>
                <a:lnTo>
                  <a:pt x="3280930" y="2455964"/>
                </a:lnTo>
                <a:lnTo>
                  <a:pt x="3391636" y="2324036"/>
                </a:lnTo>
                <a:lnTo>
                  <a:pt x="3419398" y="2281948"/>
                </a:lnTo>
                <a:lnTo>
                  <a:pt x="3436353" y="2236114"/>
                </a:lnTo>
                <a:lnTo>
                  <a:pt x="3442652" y="2188387"/>
                </a:lnTo>
                <a:lnTo>
                  <a:pt x="3438487" y="2140635"/>
                </a:lnTo>
                <a:lnTo>
                  <a:pt x="3423983" y="2094725"/>
                </a:lnTo>
                <a:lnTo>
                  <a:pt x="3399332" y="2052535"/>
                </a:lnTo>
                <a:lnTo>
                  <a:pt x="3364687" y="2015909"/>
                </a:lnTo>
                <a:lnTo>
                  <a:pt x="3322599" y="1988146"/>
                </a:lnTo>
                <a:lnTo>
                  <a:pt x="3296691" y="1978571"/>
                </a:lnTo>
                <a:lnTo>
                  <a:pt x="3296691" y="2177123"/>
                </a:lnTo>
                <a:lnTo>
                  <a:pt x="3293757" y="2204910"/>
                </a:lnTo>
                <a:lnTo>
                  <a:pt x="3279940" y="2230310"/>
                </a:lnTo>
                <a:lnTo>
                  <a:pt x="3220008" y="2301735"/>
                </a:lnTo>
                <a:lnTo>
                  <a:pt x="3159074" y="2147506"/>
                </a:lnTo>
                <a:lnTo>
                  <a:pt x="3168243" y="2136584"/>
                </a:lnTo>
                <a:lnTo>
                  <a:pt x="3190849" y="2118563"/>
                </a:lnTo>
                <a:lnTo>
                  <a:pt x="3217722" y="2110854"/>
                </a:lnTo>
                <a:lnTo>
                  <a:pt x="3245535" y="2113762"/>
                </a:lnTo>
                <a:lnTo>
                  <a:pt x="3270948" y="2127605"/>
                </a:lnTo>
                <a:lnTo>
                  <a:pt x="3288995" y="2150237"/>
                </a:lnTo>
                <a:lnTo>
                  <a:pt x="3296691" y="2177123"/>
                </a:lnTo>
                <a:lnTo>
                  <a:pt x="3296691" y="1978571"/>
                </a:lnTo>
                <a:lnTo>
                  <a:pt x="3276765" y="1971192"/>
                </a:lnTo>
                <a:lnTo>
                  <a:pt x="3229038" y="1964893"/>
                </a:lnTo>
                <a:lnTo>
                  <a:pt x="3181286" y="1969071"/>
                </a:lnTo>
                <a:lnTo>
                  <a:pt x="3135376" y="1983562"/>
                </a:lnTo>
                <a:lnTo>
                  <a:pt x="3102013" y="2003069"/>
                </a:lnTo>
                <a:lnTo>
                  <a:pt x="2996006" y="1734718"/>
                </a:lnTo>
                <a:lnTo>
                  <a:pt x="2945828" y="1607731"/>
                </a:lnTo>
                <a:lnTo>
                  <a:pt x="3447072" y="1010361"/>
                </a:lnTo>
                <a:lnTo>
                  <a:pt x="3477806" y="972337"/>
                </a:lnTo>
                <a:lnTo>
                  <a:pt x="3507282" y="933310"/>
                </a:lnTo>
                <a:lnTo>
                  <a:pt x="3535502" y="893343"/>
                </a:lnTo>
                <a:lnTo>
                  <a:pt x="3562439" y="852500"/>
                </a:lnTo>
                <a:lnTo>
                  <a:pt x="3588042" y="810831"/>
                </a:lnTo>
                <a:lnTo>
                  <a:pt x="3612299" y="768388"/>
                </a:lnTo>
                <a:lnTo>
                  <a:pt x="3635171" y="725246"/>
                </a:lnTo>
                <a:lnTo>
                  <a:pt x="3656647" y="681456"/>
                </a:lnTo>
                <a:lnTo>
                  <a:pt x="3676700" y="637057"/>
                </a:lnTo>
                <a:lnTo>
                  <a:pt x="3695281" y="592124"/>
                </a:lnTo>
                <a:lnTo>
                  <a:pt x="3712387" y="546722"/>
                </a:lnTo>
                <a:lnTo>
                  <a:pt x="3727970" y="500888"/>
                </a:lnTo>
                <a:lnTo>
                  <a:pt x="3742017" y="454685"/>
                </a:lnTo>
                <a:lnTo>
                  <a:pt x="3754501" y="408178"/>
                </a:lnTo>
                <a:lnTo>
                  <a:pt x="3765207" y="361035"/>
                </a:lnTo>
                <a:lnTo>
                  <a:pt x="3768902" y="313309"/>
                </a:lnTo>
                <a:close/>
              </a:path>
            </a:pathLst>
          </a:custGeom>
          <a:solidFill>
            <a:srgbClr val="133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3658" y="5045363"/>
            <a:ext cx="4507858" cy="467637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0704" y="510963"/>
            <a:ext cx="234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FOUR</a:t>
            </a:r>
            <a:r>
              <a:rPr sz="1200" b="1" spc="-5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25"/>
              <a:t>109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5264" y="10300421"/>
            <a:ext cx="1742439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49225" y="10300421"/>
            <a:ext cx="1631314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2:6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6" name="object 33">
            <a:extLst>
              <a:ext uri="{FF2B5EF4-FFF2-40B4-BE49-F238E27FC236}">
                <a16:creationId xmlns:a16="http://schemas.microsoft.com/office/drawing/2014/main" id="{F573E8F8-81D9-8461-4B5D-1AF6AAB24966}"/>
              </a:ext>
            </a:extLst>
          </p:cNvPr>
          <p:cNvSpPr txBox="1"/>
          <p:nvPr/>
        </p:nvSpPr>
        <p:spPr>
          <a:xfrm>
            <a:off x="635299" y="1589204"/>
            <a:ext cx="625855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100" dirty="0">
                <a:solidFill>
                  <a:srgbClr val="3F3F3F"/>
                </a:solidFill>
                <a:effectLst/>
                <a:latin typeface="Montserrat" pitchFamily="2" charset="77"/>
              </a:rPr>
              <a:t>Pick one type of insurance and then using the “Insurance outlines” write points about why that type of insurance would be good and help protect against risk.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6035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2:6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264" y="2240948"/>
            <a:ext cx="3642360" cy="3665220"/>
          </a:xfrm>
          <a:custGeom>
            <a:avLst/>
            <a:gdLst/>
            <a:ahLst/>
            <a:cxnLst/>
            <a:rect l="l" t="t" r="r" b="b"/>
            <a:pathLst>
              <a:path w="3642360" h="3665220">
                <a:moveTo>
                  <a:pt x="439481" y="1570901"/>
                </a:moveTo>
                <a:lnTo>
                  <a:pt x="313955" y="1570901"/>
                </a:lnTo>
                <a:lnTo>
                  <a:pt x="313955" y="3665067"/>
                </a:lnTo>
                <a:lnTo>
                  <a:pt x="3328135" y="3665067"/>
                </a:lnTo>
                <a:lnTo>
                  <a:pt x="3328135" y="3539477"/>
                </a:lnTo>
                <a:lnTo>
                  <a:pt x="439481" y="3539477"/>
                </a:lnTo>
                <a:lnTo>
                  <a:pt x="439481" y="1570901"/>
                </a:lnTo>
                <a:close/>
              </a:path>
              <a:path w="3642360" h="3665220">
                <a:moveTo>
                  <a:pt x="2138919" y="2032381"/>
                </a:moveTo>
                <a:lnTo>
                  <a:pt x="1503043" y="2032381"/>
                </a:lnTo>
                <a:lnTo>
                  <a:pt x="1454060" y="2038978"/>
                </a:lnTo>
                <a:lnTo>
                  <a:pt x="1410016" y="2057590"/>
                </a:lnTo>
                <a:lnTo>
                  <a:pt x="1372681" y="2086448"/>
                </a:lnTo>
                <a:lnTo>
                  <a:pt x="1343823" y="2123783"/>
                </a:lnTo>
                <a:lnTo>
                  <a:pt x="1325211" y="2167827"/>
                </a:lnTo>
                <a:lnTo>
                  <a:pt x="1318614" y="2216810"/>
                </a:lnTo>
                <a:lnTo>
                  <a:pt x="1318614" y="3539477"/>
                </a:lnTo>
                <a:lnTo>
                  <a:pt x="1444204" y="3539477"/>
                </a:lnTo>
                <a:lnTo>
                  <a:pt x="1444204" y="2216810"/>
                </a:lnTo>
                <a:lnTo>
                  <a:pt x="1448833" y="2193922"/>
                </a:lnTo>
                <a:lnTo>
                  <a:pt x="1461450" y="2175217"/>
                </a:lnTo>
                <a:lnTo>
                  <a:pt x="1480155" y="2162600"/>
                </a:lnTo>
                <a:lnTo>
                  <a:pt x="1503043" y="2157971"/>
                </a:lnTo>
                <a:lnTo>
                  <a:pt x="2312587" y="2157971"/>
                </a:lnTo>
                <a:lnTo>
                  <a:pt x="2298140" y="2123783"/>
                </a:lnTo>
                <a:lnTo>
                  <a:pt x="2269282" y="2086448"/>
                </a:lnTo>
                <a:lnTo>
                  <a:pt x="2231946" y="2057590"/>
                </a:lnTo>
                <a:lnTo>
                  <a:pt x="2187903" y="2038978"/>
                </a:lnTo>
                <a:lnTo>
                  <a:pt x="2138919" y="2032381"/>
                </a:lnTo>
                <a:close/>
              </a:path>
              <a:path w="3642360" h="3665220">
                <a:moveTo>
                  <a:pt x="2312587" y="2157971"/>
                </a:moveTo>
                <a:lnTo>
                  <a:pt x="2138919" y="2157971"/>
                </a:lnTo>
                <a:lnTo>
                  <a:pt x="2161807" y="2162600"/>
                </a:lnTo>
                <a:lnTo>
                  <a:pt x="2180512" y="2175217"/>
                </a:lnTo>
                <a:lnTo>
                  <a:pt x="2193130" y="2193922"/>
                </a:lnTo>
                <a:lnTo>
                  <a:pt x="2197758" y="2216810"/>
                </a:lnTo>
                <a:lnTo>
                  <a:pt x="2197758" y="3539477"/>
                </a:lnTo>
                <a:lnTo>
                  <a:pt x="2323349" y="3539477"/>
                </a:lnTo>
                <a:lnTo>
                  <a:pt x="2323349" y="2216810"/>
                </a:lnTo>
                <a:lnTo>
                  <a:pt x="2316752" y="2167827"/>
                </a:lnTo>
                <a:lnTo>
                  <a:pt x="2312587" y="2157971"/>
                </a:lnTo>
                <a:close/>
              </a:path>
              <a:path w="3642360" h="3665220">
                <a:moveTo>
                  <a:pt x="2005537" y="171373"/>
                </a:moveTo>
                <a:lnTo>
                  <a:pt x="1820987" y="171373"/>
                </a:lnTo>
                <a:lnTo>
                  <a:pt x="3202493" y="1454226"/>
                </a:lnTo>
                <a:lnTo>
                  <a:pt x="3202493" y="3539477"/>
                </a:lnTo>
                <a:lnTo>
                  <a:pt x="3328135" y="3539477"/>
                </a:lnTo>
                <a:lnTo>
                  <a:pt x="3328135" y="1570901"/>
                </a:lnTo>
                <a:lnTo>
                  <a:pt x="3512747" y="1570901"/>
                </a:lnTo>
                <a:lnTo>
                  <a:pt x="3076890" y="1166177"/>
                </a:lnTo>
                <a:lnTo>
                  <a:pt x="3076890" y="1049566"/>
                </a:lnTo>
                <a:lnTo>
                  <a:pt x="2951300" y="1049566"/>
                </a:lnTo>
                <a:lnTo>
                  <a:pt x="2574529" y="699731"/>
                </a:lnTo>
                <a:lnTo>
                  <a:pt x="2574529" y="583120"/>
                </a:lnTo>
                <a:lnTo>
                  <a:pt x="2448939" y="583120"/>
                </a:lnTo>
                <a:lnTo>
                  <a:pt x="2005537" y="171373"/>
                </a:lnTo>
                <a:close/>
              </a:path>
              <a:path w="3642360" h="3665220">
                <a:moveTo>
                  <a:pt x="1820987" y="0"/>
                </a:moveTo>
                <a:lnTo>
                  <a:pt x="20000" y="1672374"/>
                </a:lnTo>
                <a:lnTo>
                  <a:pt x="5465" y="1692631"/>
                </a:lnTo>
                <a:lnTo>
                  <a:pt x="0" y="1716087"/>
                </a:lnTo>
                <a:lnTo>
                  <a:pt x="3718" y="1739886"/>
                </a:lnTo>
                <a:lnTo>
                  <a:pt x="16737" y="1761172"/>
                </a:lnTo>
                <a:lnTo>
                  <a:pt x="36958" y="1775693"/>
                </a:lnTo>
                <a:lnTo>
                  <a:pt x="60402" y="1781144"/>
                </a:lnTo>
                <a:lnTo>
                  <a:pt x="84213" y="1777426"/>
                </a:lnTo>
                <a:lnTo>
                  <a:pt x="105535" y="1764436"/>
                </a:lnTo>
                <a:lnTo>
                  <a:pt x="313955" y="1570901"/>
                </a:lnTo>
                <a:lnTo>
                  <a:pt x="439481" y="1570901"/>
                </a:lnTo>
                <a:lnTo>
                  <a:pt x="439481" y="1454226"/>
                </a:lnTo>
                <a:lnTo>
                  <a:pt x="1820987" y="171373"/>
                </a:lnTo>
                <a:lnTo>
                  <a:pt x="2005537" y="171373"/>
                </a:lnTo>
                <a:lnTo>
                  <a:pt x="1820987" y="0"/>
                </a:lnTo>
                <a:close/>
              </a:path>
              <a:path w="3642360" h="3665220">
                <a:moveTo>
                  <a:pt x="3512747" y="1570901"/>
                </a:moveTo>
                <a:lnTo>
                  <a:pt x="3328203" y="1570901"/>
                </a:lnTo>
                <a:lnTo>
                  <a:pt x="3536637" y="1764436"/>
                </a:lnTo>
                <a:lnTo>
                  <a:pt x="3546172" y="1771733"/>
                </a:lnTo>
                <a:lnTo>
                  <a:pt x="3556717" y="1776969"/>
                </a:lnTo>
                <a:lnTo>
                  <a:pt x="3567874" y="1780098"/>
                </a:lnTo>
                <a:lnTo>
                  <a:pt x="3579415" y="1781144"/>
                </a:lnTo>
                <a:lnTo>
                  <a:pt x="3579248" y="1781144"/>
                </a:lnTo>
                <a:lnTo>
                  <a:pt x="3625217" y="1761172"/>
                </a:lnTo>
                <a:lnTo>
                  <a:pt x="3642025" y="1716087"/>
                </a:lnTo>
                <a:lnTo>
                  <a:pt x="3636560" y="1692631"/>
                </a:lnTo>
                <a:lnTo>
                  <a:pt x="3622025" y="1672374"/>
                </a:lnTo>
                <a:lnTo>
                  <a:pt x="3512747" y="1570901"/>
                </a:lnTo>
                <a:close/>
              </a:path>
              <a:path w="3642360" h="3665220">
                <a:moveTo>
                  <a:pt x="3076890" y="462483"/>
                </a:moveTo>
                <a:lnTo>
                  <a:pt x="2951300" y="462483"/>
                </a:lnTo>
                <a:lnTo>
                  <a:pt x="2951300" y="1049566"/>
                </a:lnTo>
                <a:lnTo>
                  <a:pt x="3076890" y="1049566"/>
                </a:lnTo>
                <a:lnTo>
                  <a:pt x="3076890" y="462483"/>
                </a:lnTo>
                <a:close/>
              </a:path>
              <a:path w="3642360" h="3665220">
                <a:moveTo>
                  <a:pt x="3076890" y="336892"/>
                </a:moveTo>
                <a:lnTo>
                  <a:pt x="2448939" y="336892"/>
                </a:lnTo>
                <a:lnTo>
                  <a:pt x="2448939" y="583120"/>
                </a:lnTo>
                <a:lnTo>
                  <a:pt x="2574529" y="583120"/>
                </a:lnTo>
                <a:lnTo>
                  <a:pt x="2574529" y="462483"/>
                </a:lnTo>
                <a:lnTo>
                  <a:pt x="3076890" y="462483"/>
                </a:lnTo>
                <a:lnTo>
                  <a:pt x="3076890" y="336892"/>
                </a:lnTo>
                <a:close/>
              </a:path>
            </a:pathLst>
          </a:custGeom>
          <a:solidFill>
            <a:srgbClr val="133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Insurance</a:t>
            </a:r>
            <a:r>
              <a:rPr spc="-145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Outlines</a:t>
            </a:r>
          </a:p>
        </p:txBody>
      </p:sp>
      <p:sp>
        <p:nvSpPr>
          <p:cNvPr id="8" name="object 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80704" y="510963"/>
            <a:ext cx="2344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FOUR</a:t>
            </a:r>
            <a:r>
              <a:rPr sz="1200" b="1" spc="-5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pc="-25"/>
              <a:t>110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5264" y="10300421"/>
            <a:ext cx="1742439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Understanding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insurance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9225" y="10300421"/>
            <a:ext cx="1631314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2:6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71FD70-01BF-FECC-F493-A74A420F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032" y="3376114"/>
            <a:ext cx="2425700" cy="4406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EA7A2E-9BA4-A2BD-688F-65E27C576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8" y="7341700"/>
            <a:ext cx="4072604" cy="2140257"/>
          </a:xfrm>
          <a:prstGeom prst="rect">
            <a:avLst/>
          </a:prstGeom>
        </p:spPr>
      </p:pic>
      <p:sp>
        <p:nvSpPr>
          <p:cNvPr id="5" name="object 33">
            <a:extLst>
              <a:ext uri="{FF2B5EF4-FFF2-40B4-BE49-F238E27FC236}">
                <a16:creationId xmlns:a16="http://schemas.microsoft.com/office/drawing/2014/main" id="{00B86CFD-D42B-518F-7681-0CAD76F5BEF8}"/>
              </a:ext>
            </a:extLst>
          </p:cNvPr>
          <p:cNvSpPr txBox="1"/>
          <p:nvPr/>
        </p:nvSpPr>
        <p:spPr>
          <a:xfrm>
            <a:off x="635299" y="1589204"/>
            <a:ext cx="625855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100" dirty="0">
                <a:solidFill>
                  <a:srgbClr val="3F3F3F"/>
                </a:solidFill>
                <a:effectLst/>
                <a:latin typeface="Montserrat" pitchFamily="2" charset="77"/>
              </a:rPr>
              <a:t>Pick one type of insurance and then using the “Insurance outlines” write points about why that type of insurance would be good and help protect against risk.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8445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2:7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Comic</a:t>
            </a:r>
            <a:r>
              <a:rPr spc="-65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Strip</a:t>
            </a:r>
          </a:p>
        </p:txBody>
      </p:sp>
      <p:sp>
        <p:nvSpPr>
          <p:cNvPr id="6" name="object 6"/>
          <p:cNvSpPr/>
          <p:nvPr/>
        </p:nvSpPr>
        <p:spPr>
          <a:xfrm>
            <a:off x="654348" y="1962871"/>
            <a:ext cx="3051810" cy="2554605"/>
          </a:xfrm>
          <a:custGeom>
            <a:avLst/>
            <a:gdLst/>
            <a:ahLst/>
            <a:cxnLst/>
            <a:rect l="l" t="t" r="r" b="b"/>
            <a:pathLst>
              <a:path w="3051810" h="2554604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338539"/>
                </a:lnTo>
                <a:lnTo>
                  <a:pt x="5704" y="2388062"/>
                </a:lnTo>
                <a:lnTo>
                  <a:pt x="21955" y="2433524"/>
                </a:lnTo>
                <a:lnTo>
                  <a:pt x="47454" y="2473631"/>
                </a:lnTo>
                <a:lnTo>
                  <a:pt x="80904" y="2507083"/>
                </a:lnTo>
                <a:lnTo>
                  <a:pt x="121011" y="2532584"/>
                </a:lnTo>
                <a:lnTo>
                  <a:pt x="166475" y="2548835"/>
                </a:lnTo>
                <a:lnTo>
                  <a:pt x="216001" y="2554541"/>
                </a:lnTo>
                <a:lnTo>
                  <a:pt x="2835579" y="2554541"/>
                </a:lnTo>
                <a:lnTo>
                  <a:pt x="2885105" y="2548835"/>
                </a:lnTo>
                <a:lnTo>
                  <a:pt x="2930570" y="2532584"/>
                </a:lnTo>
                <a:lnTo>
                  <a:pt x="2970676" y="2507083"/>
                </a:lnTo>
                <a:lnTo>
                  <a:pt x="3004127" y="2473631"/>
                </a:lnTo>
                <a:lnTo>
                  <a:pt x="3029626" y="2433524"/>
                </a:lnTo>
                <a:lnTo>
                  <a:pt x="3045876" y="2388062"/>
                </a:lnTo>
                <a:lnTo>
                  <a:pt x="3051581" y="2338539"/>
                </a:lnTo>
                <a:lnTo>
                  <a:pt x="3051581" y="216001"/>
                </a:lnTo>
                <a:lnTo>
                  <a:pt x="3045876" y="166475"/>
                </a:lnTo>
                <a:lnTo>
                  <a:pt x="3029626" y="121011"/>
                </a:lnTo>
                <a:lnTo>
                  <a:pt x="3004127" y="80904"/>
                </a:lnTo>
                <a:lnTo>
                  <a:pt x="2970676" y="47454"/>
                </a:lnTo>
                <a:lnTo>
                  <a:pt x="2930570" y="21955"/>
                </a:lnTo>
                <a:lnTo>
                  <a:pt x="2885105" y="5704"/>
                </a:lnTo>
                <a:lnTo>
                  <a:pt x="2835579" y="0"/>
                </a:lnTo>
                <a:lnTo>
                  <a:pt x="216001" y="0"/>
                </a:lnTo>
                <a:close/>
              </a:path>
            </a:pathLst>
          </a:custGeom>
          <a:ln w="12700">
            <a:solidFill>
              <a:srgbClr val="00B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4072" y="1962871"/>
            <a:ext cx="3051810" cy="2554605"/>
          </a:xfrm>
          <a:custGeom>
            <a:avLst/>
            <a:gdLst/>
            <a:ahLst/>
            <a:cxnLst/>
            <a:rect l="l" t="t" r="r" b="b"/>
            <a:pathLst>
              <a:path w="3051809" h="2554604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338539"/>
                </a:lnTo>
                <a:lnTo>
                  <a:pt x="5704" y="2388062"/>
                </a:lnTo>
                <a:lnTo>
                  <a:pt x="21955" y="2433524"/>
                </a:lnTo>
                <a:lnTo>
                  <a:pt x="47454" y="2473631"/>
                </a:lnTo>
                <a:lnTo>
                  <a:pt x="80904" y="2507083"/>
                </a:lnTo>
                <a:lnTo>
                  <a:pt x="121011" y="2532584"/>
                </a:lnTo>
                <a:lnTo>
                  <a:pt x="166475" y="2548835"/>
                </a:lnTo>
                <a:lnTo>
                  <a:pt x="216001" y="2554541"/>
                </a:lnTo>
                <a:lnTo>
                  <a:pt x="2835579" y="2554541"/>
                </a:lnTo>
                <a:lnTo>
                  <a:pt x="2885105" y="2548835"/>
                </a:lnTo>
                <a:lnTo>
                  <a:pt x="2930570" y="2532584"/>
                </a:lnTo>
                <a:lnTo>
                  <a:pt x="2970676" y="2507083"/>
                </a:lnTo>
                <a:lnTo>
                  <a:pt x="3004127" y="2473631"/>
                </a:lnTo>
                <a:lnTo>
                  <a:pt x="3029626" y="2433524"/>
                </a:lnTo>
                <a:lnTo>
                  <a:pt x="3045876" y="2388062"/>
                </a:lnTo>
                <a:lnTo>
                  <a:pt x="3051581" y="2338539"/>
                </a:lnTo>
                <a:lnTo>
                  <a:pt x="3051581" y="216001"/>
                </a:lnTo>
                <a:lnTo>
                  <a:pt x="3045876" y="166475"/>
                </a:lnTo>
                <a:lnTo>
                  <a:pt x="3029626" y="121011"/>
                </a:lnTo>
                <a:lnTo>
                  <a:pt x="3004127" y="80904"/>
                </a:lnTo>
                <a:lnTo>
                  <a:pt x="2970676" y="47454"/>
                </a:lnTo>
                <a:lnTo>
                  <a:pt x="2930570" y="21955"/>
                </a:lnTo>
                <a:lnTo>
                  <a:pt x="2885105" y="5704"/>
                </a:lnTo>
                <a:lnTo>
                  <a:pt x="2835579" y="0"/>
                </a:lnTo>
                <a:lnTo>
                  <a:pt x="216001" y="0"/>
                </a:lnTo>
                <a:close/>
              </a:path>
            </a:pathLst>
          </a:custGeom>
          <a:ln w="12699">
            <a:solidFill>
              <a:srgbClr val="00B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48" y="4702029"/>
            <a:ext cx="3051810" cy="2554605"/>
          </a:xfrm>
          <a:custGeom>
            <a:avLst/>
            <a:gdLst/>
            <a:ahLst/>
            <a:cxnLst/>
            <a:rect l="l" t="t" r="r" b="b"/>
            <a:pathLst>
              <a:path w="3051810" h="2554604">
                <a:moveTo>
                  <a:pt x="216001" y="0"/>
                </a:moveTo>
                <a:lnTo>
                  <a:pt x="166475" y="5703"/>
                </a:lnTo>
                <a:lnTo>
                  <a:pt x="121011" y="21950"/>
                </a:lnTo>
                <a:lnTo>
                  <a:pt x="80904" y="47446"/>
                </a:lnTo>
                <a:lnTo>
                  <a:pt x="47454" y="80894"/>
                </a:lnTo>
                <a:lnTo>
                  <a:pt x="21955" y="120999"/>
                </a:lnTo>
                <a:lnTo>
                  <a:pt x="5704" y="166467"/>
                </a:lnTo>
                <a:lnTo>
                  <a:pt x="0" y="216001"/>
                </a:lnTo>
                <a:lnTo>
                  <a:pt x="0" y="2338514"/>
                </a:lnTo>
                <a:lnTo>
                  <a:pt x="5704" y="2388036"/>
                </a:lnTo>
                <a:lnTo>
                  <a:pt x="21955" y="2433499"/>
                </a:lnTo>
                <a:lnTo>
                  <a:pt x="47454" y="2473605"/>
                </a:lnTo>
                <a:lnTo>
                  <a:pt x="80904" y="2507057"/>
                </a:lnTo>
                <a:lnTo>
                  <a:pt x="121011" y="2532558"/>
                </a:lnTo>
                <a:lnTo>
                  <a:pt x="166475" y="2548810"/>
                </a:lnTo>
                <a:lnTo>
                  <a:pt x="216001" y="2554516"/>
                </a:lnTo>
                <a:lnTo>
                  <a:pt x="2835579" y="2554516"/>
                </a:lnTo>
                <a:lnTo>
                  <a:pt x="2885105" y="2548810"/>
                </a:lnTo>
                <a:lnTo>
                  <a:pt x="2930570" y="2532558"/>
                </a:lnTo>
                <a:lnTo>
                  <a:pt x="2970676" y="2507057"/>
                </a:lnTo>
                <a:lnTo>
                  <a:pt x="3004127" y="2473605"/>
                </a:lnTo>
                <a:lnTo>
                  <a:pt x="3029626" y="2433499"/>
                </a:lnTo>
                <a:lnTo>
                  <a:pt x="3045876" y="2388036"/>
                </a:lnTo>
                <a:lnTo>
                  <a:pt x="3051581" y="2338514"/>
                </a:lnTo>
                <a:lnTo>
                  <a:pt x="3051581" y="216001"/>
                </a:lnTo>
                <a:lnTo>
                  <a:pt x="3045876" y="166467"/>
                </a:lnTo>
                <a:lnTo>
                  <a:pt x="3029626" y="120999"/>
                </a:lnTo>
                <a:lnTo>
                  <a:pt x="3004127" y="80894"/>
                </a:lnTo>
                <a:lnTo>
                  <a:pt x="2970676" y="47446"/>
                </a:lnTo>
                <a:lnTo>
                  <a:pt x="2930570" y="21950"/>
                </a:lnTo>
                <a:lnTo>
                  <a:pt x="2885105" y="5703"/>
                </a:lnTo>
                <a:lnTo>
                  <a:pt x="2835579" y="0"/>
                </a:lnTo>
                <a:lnTo>
                  <a:pt x="216001" y="0"/>
                </a:lnTo>
                <a:close/>
              </a:path>
            </a:pathLst>
          </a:custGeom>
          <a:ln w="12700">
            <a:solidFill>
              <a:srgbClr val="00B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4072" y="4702029"/>
            <a:ext cx="3051810" cy="2554605"/>
          </a:xfrm>
          <a:custGeom>
            <a:avLst/>
            <a:gdLst/>
            <a:ahLst/>
            <a:cxnLst/>
            <a:rect l="l" t="t" r="r" b="b"/>
            <a:pathLst>
              <a:path w="3051809" h="2554604">
                <a:moveTo>
                  <a:pt x="216001" y="0"/>
                </a:moveTo>
                <a:lnTo>
                  <a:pt x="166475" y="5703"/>
                </a:lnTo>
                <a:lnTo>
                  <a:pt x="121011" y="21950"/>
                </a:lnTo>
                <a:lnTo>
                  <a:pt x="80904" y="47446"/>
                </a:lnTo>
                <a:lnTo>
                  <a:pt x="47454" y="80894"/>
                </a:lnTo>
                <a:lnTo>
                  <a:pt x="21955" y="120999"/>
                </a:lnTo>
                <a:lnTo>
                  <a:pt x="5704" y="166467"/>
                </a:lnTo>
                <a:lnTo>
                  <a:pt x="0" y="216001"/>
                </a:lnTo>
                <a:lnTo>
                  <a:pt x="0" y="2338514"/>
                </a:lnTo>
                <a:lnTo>
                  <a:pt x="5704" y="2388036"/>
                </a:lnTo>
                <a:lnTo>
                  <a:pt x="21955" y="2433499"/>
                </a:lnTo>
                <a:lnTo>
                  <a:pt x="47454" y="2473605"/>
                </a:lnTo>
                <a:lnTo>
                  <a:pt x="80904" y="2507057"/>
                </a:lnTo>
                <a:lnTo>
                  <a:pt x="121011" y="2532558"/>
                </a:lnTo>
                <a:lnTo>
                  <a:pt x="166475" y="2548810"/>
                </a:lnTo>
                <a:lnTo>
                  <a:pt x="216001" y="2554516"/>
                </a:lnTo>
                <a:lnTo>
                  <a:pt x="2835579" y="2554516"/>
                </a:lnTo>
                <a:lnTo>
                  <a:pt x="2885105" y="2548810"/>
                </a:lnTo>
                <a:lnTo>
                  <a:pt x="2930570" y="2532558"/>
                </a:lnTo>
                <a:lnTo>
                  <a:pt x="2970676" y="2507057"/>
                </a:lnTo>
                <a:lnTo>
                  <a:pt x="3004127" y="2473605"/>
                </a:lnTo>
                <a:lnTo>
                  <a:pt x="3029626" y="2433499"/>
                </a:lnTo>
                <a:lnTo>
                  <a:pt x="3045876" y="2388036"/>
                </a:lnTo>
                <a:lnTo>
                  <a:pt x="3051581" y="2338514"/>
                </a:lnTo>
                <a:lnTo>
                  <a:pt x="3051581" y="216001"/>
                </a:lnTo>
                <a:lnTo>
                  <a:pt x="3045876" y="166467"/>
                </a:lnTo>
                <a:lnTo>
                  <a:pt x="3029626" y="120999"/>
                </a:lnTo>
                <a:lnTo>
                  <a:pt x="3004127" y="80894"/>
                </a:lnTo>
                <a:lnTo>
                  <a:pt x="2970676" y="47446"/>
                </a:lnTo>
                <a:lnTo>
                  <a:pt x="2930570" y="21950"/>
                </a:lnTo>
                <a:lnTo>
                  <a:pt x="2885105" y="5703"/>
                </a:lnTo>
                <a:lnTo>
                  <a:pt x="2835579" y="0"/>
                </a:lnTo>
                <a:lnTo>
                  <a:pt x="216001" y="0"/>
                </a:lnTo>
                <a:close/>
              </a:path>
            </a:pathLst>
          </a:custGeom>
          <a:ln w="12700">
            <a:solidFill>
              <a:srgbClr val="00B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348" y="7441161"/>
            <a:ext cx="3051810" cy="2554605"/>
          </a:xfrm>
          <a:custGeom>
            <a:avLst/>
            <a:gdLst/>
            <a:ahLst/>
            <a:cxnLst/>
            <a:rect l="l" t="t" r="r" b="b"/>
            <a:pathLst>
              <a:path w="3051810" h="2554604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338514"/>
                </a:lnTo>
                <a:lnTo>
                  <a:pt x="5704" y="2388044"/>
                </a:lnTo>
                <a:lnTo>
                  <a:pt x="21955" y="2433510"/>
                </a:lnTo>
                <a:lnTo>
                  <a:pt x="47454" y="2473616"/>
                </a:lnTo>
                <a:lnTo>
                  <a:pt x="80904" y="2507065"/>
                </a:lnTo>
                <a:lnTo>
                  <a:pt x="121011" y="2532563"/>
                </a:lnTo>
                <a:lnTo>
                  <a:pt x="166475" y="2548811"/>
                </a:lnTo>
                <a:lnTo>
                  <a:pt x="216001" y="2554516"/>
                </a:lnTo>
                <a:lnTo>
                  <a:pt x="2835579" y="2554516"/>
                </a:lnTo>
                <a:lnTo>
                  <a:pt x="2885105" y="2548811"/>
                </a:lnTo>
                <a:lnTo>
                  <a:pt x="2930570" y="2532563"/>
                </a:lnTo>
                <a:lnTo>
                  <a:pt x="2970676" y="2507065"/>
                </a:lnTo>
                <a:lnTo>
                  <a:pt x="3004127" y="2473616"/>
                </a:lnTo>
                <a:lnTo>
                  <a:pt x="3029626" y="2433510"/>
                </a:lnTo>
                <a:lnTo>
                  <a:pt x="3045876" y="2388044"/>
                </a:lnTo>
                <a:lnTo>
                  <a:pt x="3051581" y="2338514"/>
                </a:lnTo>
                <a:lnTo>
                  <a:pt x="3051581" y="216001"/>
                </a:lnTo>
                <a:lnTo>
                  <a:pt x="3045876" y="166475"/>
                </a:lnTo>
                <a:lnTo>
                  <a:pt x="3029626" y="121011"/>
                </a:lnTo>
                <a:lnTo>
                  <a:pt x="3004127" y="80904"/>
                </a:lnTo>
                <a:lnTo>
                  <a:pt x="2970676" y="47454"/>
                </a:lnTo>
                <a:lnTo>
                  <a:pt x="2930570" y="21955"/>
                </a:lnTo>
                <a:lnTo>
                  <a:pt x="2885105" y="5704"/>
                </a:lnTo>
                <a:lnTo>
                  <a:pt x="2835579" y="0"/>
                </a:lnTo>
                <a:lnTo>
                  <a:pt x="216001" y="0"/>
                </a:lnTo>
                <a:close/>
              </a:path>
            </a:pathLst>
          </a:custGeom>
          <a:ln w="12700">
            <a:solidFill>
              <a:srgbClr val="00B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4072" y="7441161"/>
            <a:ext cx="3051810" cy="2554605"/>
          </a:xfrm>
          <a:custGeom>
            <a:avLst/>
            <a:gdLst/>
            <a:ahLst/>
            <a:cxnLst/>
            <a:rect l="l" t="t" r="r" b="b"/>
            <a:pathLst>
              <a:path w="3051809" h="2554604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338514"/>
                </a:lnTo>
                <a:lnTo>
                  <a:pt x="5704" y="2388044"/>
                </a:lnTo>
                <a:lnTo>
                  <a:pt x="21955" y="2433510"/>
                </a:lnTo>
                <a:lnTo>
                  <a:pt x="47454" y="2473616"/>
                </a:lnTo>
                <a:lnTo>
                  <a:pt x="80904" y="2507065"/>
                </a:lnTo>
                <a:lnTo>
                  <a:pt x="121011" y="2532563"/>
                </a:lnTo>
                <a:lnTo>
                  <a:pt x="166475" y="2548811"/>
                </a:lnTo>
                <a:lnTo>
                  <a:pt x="216001" y="2554516"/>
                </a:lnTo>
                <a:lnTo>
                  <a:pt x="2835579" y="2554516"/>
                </a:lnTo>
                <a:lnTo>
                  <a:pt x="2885105" y="2548811"/>
                </a:lnTo>
                <a:lnTo>
                  <a:pt x="2930570" y="2532563"/>
                </a:lnTo>
                <a:lnTo>
                  <a:pt x="2970676" y="2507065"/>
                </a:lnTo>
                <a:lnTo>
                  <a:pt x="3004127" y="2473616"/>
                </a:lnTo>
                <a:lnTo>
                  <a:pt x="3029626" y="2433510"/>
                </a:lnTo>
                <a:lnTo>
                  <a:pt x="3045876" y="2388044"/>
                </a:lnTo>
                <a:lnTo>
                  <a:pt x="3051581" y="2338514"/>
                </a:lnTo>
                <a:lnTo>
                  <a:pt x="3051581" y="216001"/>
                </a:lnTo>
                <a:lnTo>
                  <a:pt x="3045876" y="166475"/>
                </a:lnTo>
                <a:lnTo>
                  <a:pt x="3029626" y="121011"/>
                </a:lnTo>
                <a:lnTo>
                  <a:pt x="3004127" y="80904"/>
                </a:lnTo>
                <a:lnTo>
                  <a:pt x="2970676" y="47454"/>
                </a:lnTo>
                <a:lnTo>
                  <a:pt x="2930570" y="21955"/>
                </a:lnTo>
                <a:lnTo>
                  <a:pt x="2885105" y="5704"/>
                </a:lnTo>
                <a:lnTo>
                  <a:pt x="2835579" y="0"/>
                </a:lnTo>
                <a:lnTo>
                  <a:pt x="216001" y="0"/>
                </a:lnTo>
                <a:close/>
              </a:path>
            </a:pathLst>
          </a:custGeom>
          <a:ln w="12700">
            <a:solidFill>
              <a:srgbClr val="00B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46137" y="10281574"/>
            <a:ext cx="151765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116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265" y="10300421"/>
            <a:ext cx="171323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4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4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Opening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a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bank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account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50293" y="10300421"/>
            <a:ext cx="163004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 2:7</a:t>
            </a:r>
            <a:r>
              <a:rPr sz="600" b="1" spc="16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14" name="object 33">
            <a:extLst>
              <a:ext uri="{FF2B5EF4-FFF2-40B4-BE49-F238E27FC236}">
                <a16:creationId xmlns:a16="http://schemas.microsoft.com/office/drawing/2014/main" id="{BB8FC597-339F-7357-35BB-AAFABAF2BDF8}"/>
              </a:ext>
            </a:extLst>
          </p:cNvPr>
          <p:cNvSpPr txBox="1"/>
          <p:nvPr/>
        </p:nvSpPr>
        <p:spPr>
          <a:xfrm>
            <a:off x="635299" y="1589204"/>
            <a:ext cx="625855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100" dirty="0">
                <a:solidFill>
                  <a:srgbClr val="3F3F3F"/>
                </a:solidFill>
                <a:effectLst/>
                <a:latin typeface="Montserrat" pitchFamily="2" charset="77"/>
              </a:rPr>
              <a:t>Create a comic strip on 'how to open a bank account' below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hlinkClick r:id="rId2" action="ppaction://hlinksldjump"/>
            <a:extLst>
              <a:ext uri="{FF2B5EF4-FFF2-40B4-BE49-F238E27FC236}">
                <a16:creationId xmlns:a16="http://schemas.microsoft.com/office/drawing/2014/main" id="{611B3D53-D378-777C-F2CA-0A8F47C5DACD}"/>
              </a:ext>
            </a:extLst>
          </p:cNvPr>
          <p:cNvSpPr txBox="1"/>
          <p:nvPr/>
        </p:nvSpPr>
        <p:spPr>
          <a:xfrm>
            <a:off x="582607" y="3958967"/>
            <a:ext cx="6140477" cy="38318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b="1" dirty="0">
                <a:solidFill>
                  <a:srgbClr val="00B0F0"/>
                </a:solidFill>
                <a:latin typeface="Montserrat ExtraBold"/>
                <a:cs typeface="Montserrat ExtraBold"/>
              </a:rPr>
              <a:t>SECTION</a:t>
            </a:r>
            <a:r>
              <a:rPr b="1" spc="-45" dirty="0">
                <a:solidFill>
                  <a:srgbClr val="00B0F0"/>
                </a:solidFill>
                <a:latin typeface="Montserrat ExtraBold"/>
                <a:cs typeface="Montserrat ExtraBold"/>
              </a:rPr>
              <a:t> </a:t>
            </a:r>
            <a:r>
              <a:rPr lang="en-GB" b="1" spc="-50" dirty="0">
                <a:solidFill>
                  <a:srgbClr val="00B0F0"/>
                </a:solidFill>
                <a:latin typeface="Montserrat ExtraBold"/>
                <a:cs typeface="Montserrat ExtraBold"/>
              </a:rPr>
              <a:t>2</a:t>
            </a:r>
            <a:endParaRPr dirty="0">
              <a:solidFill>
                <a:srgbClr val="00B0F0"/>
              </a:solidFill>
              <a:latin typeface="Montserrat ExtraBold"/>
              <a:cs typeface="Montserrat ExtraBold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00B0F0"/>
                </a:solidFill>
                <a:latin typeface="Montserrat Medium"/>
                <a:cs typeface="Montserrat Medium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2.1 </a:t>
            </a:r>
            <a:r>
              <a:rPr lang="en-GB" b="0" i="0" u="none" strike="noStrike" baseline="0" dirty="0">
                <a:solidFill>
                  <a:srgbClr val="00B0F0"/>
                </a:solidFill>
                <a:latin typeface="Montserrat-Regular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Eat well for less</a:t>
            </a:r>
            <a:endParaRPr lang="en-GB" b="0" i="0" u="none" strike="noStrike" baseline="0" dirty="0">
              <a:solidFill>
                <a:srgbClr val="00B0F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00B0F0"/>
                </a:solidFill>
                <a:latin typeface="Montserrat-Regular"/>
                <a:cs typeface="Montserrat Medium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2.2 </a:t>
            </a:r>
            <a:r>
              <a:rPr lang="en-GB" b="0" i="0" u="none" strike="noStrike" baseline="0" dirty="0">
                <a:solidFill>
                  <a:srgbClr val="00B0F0"/>
                </a:solidFill>
                <a:latin typeface="Montserrat-Regula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Ethical Spending</a:t>
            </a:r>
            <a:endParaRPr lang="en-GB" b="0" i="0" u="none" strike="noStrike" baseline="0" dirty="0">
              <a:solidFill>
                <a:srgbClr val="00B0F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00B0F0"/>
                </a:solidFill>
                <a:latin typeface="Montserrat-Regular"/>
                <a:cs typeface="Montserrat Medium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2.3 </a:t>
            </a:r>
            <a:r>
              <a:rPr lang="en-GB" b="0" i="0" u="none" strike="noStrike" baseline="0" dirty="0">
                <a:solidFill>
                  <a:srgbClr val="00B0F0"/>
                </a:solidFill>
                <a:latin typeface="Montserrat-Regular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do I buy?</a:t>
            </a:r>
            <a:endParaRPr lang="en-GB" b="0" i="0" u="none" strike="noStrike" baseline="0" dirty="0">
              <a:solidFill>
                <a:srgbClr val="00B0F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00B0F0"/>
                </a:solidFill>
                <a:latin typeface="Montserrat-Regular"/>
                <a:cs typeface="Montserrat Medium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2.4 </a:t>
            </a:r>
            <a:r>
              <a:rPr lang="en-GB" b="0" i="0" u="none" strike="noStrike" baseline="0" dirty="0">
                <a:solidFill>
                  <a:srgbClr val="00B0F0"/>
                </a:solidFill>
                <a:latin typeface="Montserrat-Regular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Gambling</a:t>
            </a:r>
            <a:endParaRPr lang="en-GB" dirty="0">
              <a:solidFill>
                <a:srgbClr val="00B0F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00B0F0"/>
                </a:solidFill>
                <a:latin typeface="Montserrat-Regular"/>
                <a:cs typeface="Montserrat Medium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2.5 </a:t>
            </a:r>
            <a:r>
              <a:rPr lang="en-GB" b="0" i="0" u="none" strike="noStrike" baseline="0" dirty="0">
                <a:solidFill>
                  <a:srgbClr val="00B0F0"/>
                </a:solidFill>
                <a:latin typeface="Montserrat-Regular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Borrowing and debt</a:t>
            </a:r>
            <a:endParaRPr lang="en-GB" b="0" i="0" u="none" strike="noStrike" baseline="0" dirty="0">
              <a:solidFill>
                <a:srgbClr val="00B0F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00B0F0"/>
                </a:solidFill>
                <a:latin typeface="Montserrat-Regular"/>
                <a:cs typeface="Montserrat Medium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2.6 </a:t>
            </a:r>
            <a:r>
              <a:rPr lang="en-GB" b="0" i="0" u="none" strike="noStrike" baseline="0" dirty="0">
                <a:solidFill>
                  <a:srgbClr val="00B0F0"/>
                </a:solidFill>
                <a:latin typeface="Montserrat-Regular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insurance</a:t>
            </a:r>
            <a:endParaRPr lang="en-GB" dirty="0">
              <a:solidFill>
                <a:srgbClr val="00B0F0"/>
              </a:solidFill>
              <a:latin typeface="Montserrat-Regular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lang="en-GB" spc="-10" dirty="0">
                <a:solidFill>
                  <a:srgbClr val="00B0F0"/>
                </a:solidFill>
                <a:latin typeface="Montserrat-Regular"/>
                <a:cs typeface="Montserrat Medium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2.7 </a:t>
            </a:r>
            <a:r>
              <a:rPr lang="en-GB" b="0" i="0" u="none" strike="noStrike" baseline="0" dirty="0">
                <a:solidFill>
                  <a:srgbClr val="00B0F0"/>
                </a:solidFill>
                <a:latin typeface="Montserrat-Regular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Opening a Bank Account</a:t>
            </a:r>
            <a:endParaRPr lang="en-GB" spc="-10" dirty="0">
              <a:solidFill>
                <a:srgbClr val="00B0F0"/>
              </a:solidFill>
              <a:latin typeface="Montserrat Medium"/>
              <a:cs typeface="Montserrat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CD167-999E-116F-CB02-BA6AE6E650C1}"/>
              </a:ext>
            </a:extLst>
          </p:cNvPr>
          <p:cNvSpPr txBox="1"/>
          <p:nvPr/>
        </p:nvSpPr>
        <p:spPr>
          <a:xfrm>
            <a:off x="473976" y="3317279"/>
            <a:ext cx="3777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Click below to jump to:</a:t>
            </a:r>
            <a:endParaRPr lang="en-US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EAF3A3-FF60-0C4E-0FB9-A788E45F94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816" y="3393384"/>
            <a:ext cx="272284" cy="272284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B9C22D84-3201-2510-7D1D-472CB6FBC7C4}"/>
              </a:ext>
            </a:extLst>
          </p:cNvPr>
          <p:cNvSpPr txBox="1"/>
          <p:nvPr/>
        </p:nvSpPr>
        <p:spPr>
          <a:xfrm>
            <a:off x="582607" y="630678"/>
            <a:ext cx="6007735" cy="2334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00" b="1" dirty="0">
                <a:solidFill>
                  <a:srgbClr val="00B0F0"/>
                </a:solidFill>
                <a:latin typeface="Montserrat ExtraBold"/>
                <a:cs typeface="Montserrat ExtraBold"/>
              </a:rPr>
              <a:t>SECTION</a:t>
            </a:r>
            <a:r>
              <a:rPr sz="4800" b="1" spc="-45" dirty="0">
                <a:solidFill>
                  <a:srgbClr val="00B0F0"/>
                </a:solidFill>
                <a:latin typeface="Montserrat ExtraBold"/>
                <a:cs typeface="Montserrat ExtraBold"/>
              </a:rPr>
              <a:t> </a:t>
            </a:r>
            <a:r>
              <a:rPr sz="4800" b="1" spc="-50" dirty="0">
                <a:solidFill>
                  <a:srgbClr val="00B0F0"/>
                </a:solidFill>
                <a:latin typeface="Montserrat ExtraBold"/>
                <a:cs typeface="Montserrat ExtraBold"/>
              </a:rPr>
              <a:t>2</a:t>
            </a:r>
            <a:endParaRPr sz="4800" dirty="0">
              <a:solidFill>
                <a:srgbClr val="00B0F0"/>
              </a:solidFill>
              <a:latin typeface="Montserrat ExtraBold"/>
              <a:cs typeface="Montserrat Extra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4800" dirty="0">
                <a:solidFill>
                  <a:srgbClr val="00B0F0"/>
                </a:solidFill>
                <a:latin typeface="Montserrat Medium"/>
                <a:cs typeface="Montserrat Medium"/>
              </a:rPr>
              <a:t>Making</a:t>
            </a:r>
            <a:r>
              <a:rPr sz="4800" spc="-20" dirty="0">
                <a:solidFill>
                  <a:srgbClr val="00B0F0"/>
                </a:solidFill>
                <a:latin typeface="Montserrat Medium"/>
                <a:cs typeface="Montserrat Medium"/>
              </a:rPr>
              <a:t> </a:t>
            </a:r>
            <a:r>
              <a:rPr sz="4800" spc="-10" dirty="0">
                <a:solidFill>
                  <a:srgbClr val="00B0F0"/>
                </a:solidFill>
                <a:latin typeface="Montserrat Medium"/>
                <a:cs typeface="Montserrat Medium"/>
              </a:rPr>
              <a:t>Financial</a:t>
            </a:r>
            <a:endParaRPr sz="4800" dirty="0">
              <a:solidFill>
                <a:srgbClr val="00B0F0"/>
              </a:solidFill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4800" spc="-10" dirty="0">
                <a:solidFill>
                  <a:srgbClr val="00B0F0"/>
                </a:solidFill>
                <a:latin typeface="Montserrat Medium"/>
                <a:cs typeface="Montserrat Medium"/>
              </a:rPr>
              <a:t>Decisions</a:t>
            </a:r>
            <a:endParaRPr sz="4800" dirty="0">
              <a:solidFill>
                <a:srgbClr val="00B0F0"/>
              </a:solidFill>
              <a:latin typeface="Montserrat Medium"/>
              <a:cs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7308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2606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2:1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>
                <a:solidFill>
                  <a:srgbClr val="009FE3"/>
                </a:solidFill>
              </a:rPr>
              <a:t>Recipe</a:t>
            </a:r>
            <a:r>
              <a:rPr sz="3000" spc="-85">
                <a:solidFill>
                  <a:srgbClr val="009FE3"/>
                </a:solidFill>
              </a:rPr>
              <a:t> </a:t>
            </a:r>
            <a:r>
              <a:rPr sz="3000">
                <a:solidFill>
                  <a:srgbClr val="009FE3"/>
                </a:solidFill>
              </a:rPr>
              <a:t>Cost</a:t>
            </a:r>
            <a:r>
              <a:rPr sz="3000" spc="-80">
                <a:solidFill>
                  <a:srgbClr val="009FE3"/>
                </a:solidFill>
              </a:rPr>
              <a:t> </a:t>
            </a:r>
            <a:r>
              <a:rPr sz="3000" spc="-10">
                <a:solidFill>
                  <a:srgbClr val="009FE3"/>
                </a:solidFill>
              </a:rPr>
              <a:t>Sheet</a:t>
            </a:r>
            <a:endParaRPr sz="30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999" y="1728002"/>
          <a:ext cx="6263640" cy="755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3405">
                        <a:lnSpc>
                          <a:spcPct val="100000"/>
                        </a:lnSpc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Ingredients</a:t>
                      </a:r>
                      <a:endParaRPr sz="12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5875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EAF6FE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1330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Amount</a:t>
                      </a:r>
                      <a:r>
                        <a:rPr sz="1200" b="1" spc="5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200" b="1" spc="-1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needed</a:t>
                      </a:r>
                      <a:endParaRPr sz="12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5875" marB="0">
                    <a:lnL w="3175">
                      <a:solidFill>
                        <a:srgbClr val="EAF6FE"/>
                      </a:solidFill>
                      <a:prstDash val="solid"/>
                    </a:lnL>
                    <a:lnR w="3175">
                      <a:solidFill>
                        <a:srgbClr val="EAF6FE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1330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£</a:t>
                      </a:r>
                      <a:endParaRPr sz="12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5875" marB="0">
                    <a:lnL w="3175">
                      <a:solidFill>
                        <a:srgbClr val="EAF6FE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1330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TOTAL</a:t>
                      </a:r>
                      <a:r>
                        <a:rPr sz="1200" b="1" spc="-85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 </a:t>
                      </a:r>
                      <a:r>
                        <a:rPr sz="1200" b="1" spc="-20">
                          <a:solidFill>
                            <a:srgbClr val="FFFFFF"/>
                          </a:solidFill>
                          <a:latin typeface="Montserrat ExtraBold"/>
                          <a:cs typeface="Montserrat ExtraBold"/>
                        </a:rPr>
                        <a:t>COST</a:t>
                      </a:r>
                      <a:endParaRPr sz="1200">
                        <a:latin typeface="Montserrat ExtraBold"/>
                        <a:cs typeface="Montserrat ExtraBold"/>
                      </a:endParaRPr>
                    </a:p>
                  </a:txBody>
                  <a:tcPr marL="0" marR="0" marT="15875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F5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2671" y="10281574"/>
            <a:ext cx="139065" cy="117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en-GB" sz="700" b="1" spc="-25" dirty="0">
                <a:solidFill>
                  <a:srgbClr val="FFFFFF"/>
                </a:solidFill>
                <a:latin typeface="Montserrat"/>
                <a:cs typeface="Montserrat"/>
              </a:rPr>
              <a:t>70</a:t>
            </a:r>
            <a:endParaRPr sz="7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264" y="10300421"/>
            <a:ext cx="134937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Eat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well</a:t>
            </a:r>
            <a:r>
              <a:rPr sz="600" spc="-5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>
                <a:solidFill>
                  <a:srgbClr val="13303C"/>
                </a:solidFill>
                <a:latin typeface="Montserrat"/>
                <a:cs typeface="Montserrat"/>
              </a:rPr>
              <a:t>less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7970" y="10300421"/>
            <a:ext cx="161226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2:1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2003" y="10260000"/>
            <a:ext cx="180340" cy="180340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3111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45"/>
              </a:spcBef>
            </a:pPr>
            <a:r>
              <a:rPr sz="700" b="1" spc="-25" dirty="0">
                <a:solidFill>
                  <a:srgbClr val="FFFFFF"/>
                </a:solidFill>
                <a:latin typeface="Montserrat"/>
                <a:cs typeface="Montserrat"/>
              </a:rPr>
              <a:t>71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7970" y="10297983"/>
            <a:ext cx="16122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2:1</a:t>
            </a:r>
            <a:r>
              <a:rPr sz="600" b="1" spc="16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 dirty="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264" y="10297983"/>
            <a:ext cx="13493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3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dirty="0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35" dirty="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Eat</a:t>
            </a:r>
            <a:r>
              <a:rPr sz="600" spc="-10" dirty="0">
                <a:solidFill>
                  <a:srgbClr val="13303C"/>
                </a:solidFill>
                <a:latin typeface="Montserrat"/>
                <a:cs typeface="Montserrat"/>
              </a:rPr>
              <a:t> well</a:t>
            </a:r>
            <a:r>
              <a:rPr sz="600" spc="-5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dirty="0">
                <a:solidFill>
                  <a:srgbClr val="13303C"/>
                </a:solidFill>
                <a:latin typeface="Montserrat"/>
                <a:cs typeface="Montserrat"/>
              </a:rPr>
              <a:t>for</a:t>
            </a:r>
            <a:r>
              <a:rPr sz="600" spc="-1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600" spc="-20" dirty="0">
                <a:solidFill>
                  <a:srgbClr val="13303C"/>
                </a:solidFill>
                <a:latin typeface="Montserrat"/>
                <a:cs typeface="Montserrat"/>
              </a:rPr>
              <a:t>less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26060" algn="ctr">
              <a:lnSpc>
                <a:spcPct val="100000"/>
              </a:lnSpc>
              <a:spcBef>
                <a:spcPts val="869"/>
              </a:spcBef>
            </a:pP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ontserrat"/>
                <a:cs typeface="Montserrat"/>
              </a:rPr>
              <a:t>2:1</a:t>
            </a:r>
            <a:r>
              <a:rPr sz="1100" b="1" spc="27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94" baseline="505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 dirty="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 Medium"/>
                <a:cs typeface="Montserrat Medium"/>
              </a:rPr>
              <a:t>FINANCIAL </a:t>
            </a:r>
            <a:r>
              <a:rPr sz="1100" spc="-10" dirty="0">
                <a:solidFill>
                  <a:srgbClr val="FFFFFF"/>
                </a:solidFill>
                <a:latin typeface="Montserrat Medium"/>
                <a:cs typeface="Montserrat Medium"/>
              </a:rPr>
              <a:t>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5299" y="1055106"/>
            <a:ext cx="535241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B0F0"/>
                </a:solidFill>
              </a:rPr>
              <a:t>Pizza</a:t>
            </a:r>
            <a:r>
              <a:rPr spc="-70" dirty="0">
                <a:solidFill>
                  <a:srgbClr val="00B0F0"/>
                </a:solidFill>
              </a:rPr>
              <a:t> </a:t>
            </a:r>
            <a:r>
              <a:rPr spc="-10" dirty="0">
                <a:solidFill>
                  <a:srgbClr val="00B0F0"/>
                </a:solidFill>
              </a:rPr>
              <a:t>Comparisons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7999" y="1728002"/>
          <a:ext cx="6263639" cy="474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Pizza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Option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EAF6FE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1330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27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Price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(£)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EAF6FE"/>
                      </a:solidFill>
                      <a:prstDash val="solid"/>
                    </a:lnL>
                    <a:lnR w="3175">
                      <a:solidFill>
                        <a:srgbClr val="EAF6FE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1330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2100" marR="284480" algn="ctr">
                        <a:lnSpc>
                          <a:spcPct val="1203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Value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money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(rank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in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order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–</a:t>
                      </a:r>
                      <a:r>
                        <a:rPr sz="900" b="1" spc="50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=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cheapest,</a:t>
                      </a:r>
                      <a:endParaRPr sz="900">
                        <a:latin typeface="Montserrat"/>
                        <a:cs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3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=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most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expensive)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127635" marB="0">
                    <a:lnL w="3175">
                      <a:solidFill>
                        <a:srgbClr val="EAF6FE"/>
                      </a:solidFill>
                      <a:prstDash val="solid"/>
                    </a:lnL>
                    <a:lnR w="3175">
                      <a:solidFill>
                        <a:srgbClr val="EAF6FE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1330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0" marR="322580" indent="218440">
                        <a:lnSpc>
                          <a:spcPct val="1203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Healthy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(rank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in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order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–</a:t>
                      </a:r>
                      <a:endParaRPr sz="900">
                        <a:latin typeface="Montserrat"/>
                        <a:cs typeface="Montserrat"/>
                      </a:endParaRPr>
                    </a:p>
                    <a:p>
                      <a:pPr marL="274955" marR="267335" indent="8255">
                        <a:lnSpc>
                          <a:spcPct val="1203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1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= most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healthy,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3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=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least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Montserrat"/>
                          <a:cs typeface="Montserrat"/>
                        </a:rPr>
                        <a:t> healthy)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127635" marB="0">
                    <a:lnL w="3175">
                      <a:solidFill>
                        <a:srgbClr val="EAF6FE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1330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Home</a:t>
                      </a:r>
                      <a:r>
                        <a:rPr sz="1200" b="1" spc="-3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made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Ready</a:t>
                      </a:r>
                      <a:r>
                        <a:rPr sz="1200" b="1" spc="-35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made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13303C"/>
                          </a:solidFill>
                          <a:latin typeface="Montserrat"/>
                          <a:cs typeface="Montserrat"/>
                        </a:rPr>
                        <a:t>Takeaway</a:t>
                      </a:r>
                      <a:endParaRPr sz="120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FE3"/>
                      </a:solidFill>
                      <a:prstDash val="solid"/>
                    </a:lnL>
                    <a:lnR w="3175">
                      <a:solidFill>
                        <a:srgbClr val="009FE3"/>
                      </a:solidFill>
                      <a:prstDash val="solid"/>
                    </a:lnR>
                    <a:lnT w="3175">
                      <a:solidFill>
                        <a:srgbClr val="009FE3"/>
                      </a:solidFill>
                      <a:prstDash val="solid"/>
                    </a:lnT>
                    <a:lnB w="3175">
                      <a:solidFill>
                        <a:srgbClr val="009FE3"/>
                      </a:solidFill>
                      <a:prstDash val="solid"/>
                    </a:lnB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54354" y="7422362"/>
            <a:ext cx="6254750" cy="2597785"/>
          </a:xfrm>
          <a:prstGeom prst="rect">
            <a:avLst/>
          </a:prstGeom>
          <a:ln w="12700">
            <a:solidFill>
              <a:srgbClr val="009FE3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</a:pPr>
            <a:r>
              <a:rPr sz="1200" b="1" dirty="0">
                <a:solidFill>
                  <a:srgbClr val="1D1D1B"/>
                </a:solidFill>
                <a:latin typeface="Montserrat"/>
                <a:cs typeface="Montserrat"/>
              </a:rPr>
              <a:t>This</a:t>
            </a:r>
            <a:r>
              <a:rPr sz="1200" b="1" spc="-5" dirty="0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200" b="1" dirty="0">
                <a:solidFill>
                  <a:srgbClr val="1D1D1B"/>
                </a:solidFill>
                <a:latin typeface="Montserrat"/>
                <a:cs typeface="Montserrat"/>
              </a:rPr>
              <a:t>is</a:t>
            </a:r>
            <a:r>
              <a:rPr sz="1200" b="1" spc="-5" dirty="0">
                <a:solidFill>
                  <a:srgbClr val="1D1D1B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1D1D1B"/>
                </a:solidFill>
                <a:latin typeface="Montserrat"/>
                <a:cs typeface="Montserrat"/>
              </a:rPr>
              <a:t>because...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299" y="6847394"/>
            <a:ext cx="54483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50130" algn="l"/>
              </a:tabLst>
            </a:pPr>
            <a:r>
              <a:rPr sz="1700" b="1" dirty="0">
                <a:solidFill>
                  <a:srgbClr val="13303C"/>
                </a:solidFill>
                <a:latin typeface="Montserrat"/>
                <a:cs typeface="Montserrat"/>
              </a:rPr>
              <a:t>I</a:t>
            </a:r>
            <a:r>
              <a:rPr sz="17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700" b="1" dirty="0">
                <a:solidFill>
                  <a:srgbClr val="13303C"/>
                </a:solidFill>
                <a:latin typeface="Montserrat"/>
                <a:cs typeface="Montserrat"/>
              </a:rPr>
              <a:t>would</a:t>
            </a:r>
            <a:r>
              <a:rPr sz="1700" b="1" spc="-20" dirty="0">
                <a:solidFill>
                  <a:srgbClr val="13303C"/>
                </a:solidFill>
                <a:latin typeface="Montserrat"/>
                <a:cs typeface="Montserrat"/>
              </a:rPr>
              <a:t> </a:t>
            </a:r>
            <a:r>
              <a:rPr sz="1700" b="1" spc="-10" dirty="0">
                <a:solidFill>
                  <a:srgbClr val="13303C"/>
                </a:solidFill>
                <a:latin typeface="Montserrat"/>
                <a:cs typeface="Montserrat"/>
              </a:rPr>
              <a:t>choose</a:t>
            </a:r>
            <a:r>
              <a:rPr sz="1700" u="sng" dirty="0">
                <a:solidFill>
                  <a:srgbClr val="13303C"/>
                </a:solidFill>
                <a:uFill>
                  <a:solidFill>
                    <a:srgbClr val="13303C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00" b="1" spc="-10" dirty="0">
                <a:solidFill>
                  <a:srgbClr val="13303C"/>
                </a:solidFill>
                <a:latin typeface="Montserrat"/>
                <a:cs typeface="Montserrat"/>
              </a:rPr>
              <a:t>pizza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01913" y="510963"/>
            <a:ext cx="2423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r>
              <a:rPr sz="1200" b="1" spc="-65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dirty="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35" dirty="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dirty="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 dirty="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 dirty="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EC6CC5-8D22-F34F-08B6-847EE7FD9FD3}"/>
              </a:ext>
            </a:extLst>
          </p:cNvPr>
          <p:cNvSpPr txBox="1"/>
          <p:nvPr/>
        </p:nvSpPr>
        <p:spPr>
          <a:xfrm>
            <a:off x="2380890" y="3260784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FC22F-076B-7918-26BE-00A1B9BEFEE4}"/>
              </a:ext>
            </a:extLst>
          </p:cNvPr>
          <p:cNvSpPr txBox="1"/>
          <p:nvPr/>
        </p:nvSpPr>
        <p:spPr>
          <a:xfrm>
            <a:off x="3933409" y="3260784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8DDF6E-D7E2-7584-EA45-A28D18CFD8AE}"/>
              </a:ext>
            </a:extLst>
          </p:cNvPr>
          <p:cNvSpPr txBox="1"/>
          <p:nvPr/>
        </p:nvSpPr>
        <p:spPr>
          <a:xfrm>
            <a:off x="5516826" y="3239303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236E6-51F4-0079-0C3F-7034C26B92AD}"/>
              </a:ext>
            </a:extLst>
          </p:cNvPr>
          <p:cNvSpPr txBox="1"/>
          <p:nvPr/>
        </p:nvSpPr>
        <p:spPr>
          <a:xfrm>
            <a:off x="2398140" y="4388780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F8657-47A4-4EEC-112F-852CFDE2AF9E}"/>
              </a:ext>
            </a:extLst>
          </p:cNvPr>
          <p:cNvSpPr txBox="1"/>
          <p:nvPr/>
        </p:nvSpPr>
        <p:spPr>
          <a:xfrm>
            <a:off x="3950659" y="4388780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E90730-D336-A36A-C78B-59B9C3DCADB3}"/>
              </a:ext>
            </a:extLst>
          </p:cNvPr>
          <p:cNvSpPr txBox="1"/>
          <p:nvPr/>
        </p:nvSpPr>
        <p:spPr>
          <a:xfrm>
            <a:off x="5534076" y="4367299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D952C-D7E8-0CAC-6E27-4CD85A573402}"/>
              </a:ext>
            </a:extLst>
          </p:cNvPr>
          <p:cNvSpPr txBox="1"/>
          <p:nvPr/>
        </p:nvSpPr>
        <p:spPr>
          <a:xfrm>
            <a:off x="2419204" y="5532060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6542A-290D-CBB6-94E0-DB105BB85721}"/>
              </a:ext>
            </a:extLst>
          </p:cNvPr>
          <p:cNvSpPr txBox="1"/>
          <p:nvPr/>
        </p:nvSpPr>
        <p:spPr>
          <a:xfrm>
            <a:off x="3971723" y="5532060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50BE7F-A1E6-CF1B-4910-14CAA2F23DD1}"/>
              </a:ext>
            </a:extLst>
          </p:cNvPr>
          <p:cNvSpPr txBox="1"/>
          <p:nvPr/>
        </p:nvSpPr>
        <p:spPr>
          <a:xfrm>
            <a:off x="5555140" y="5510579"/>
            <a:ext cx="1242203" cy="65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983CE6-D916-1EE5-F5F1-97A29A9065BE}"/>
              </a:ext>
            </a:extLst>
          </p:cNvPr>
          <p:cNvSpPr txBox="1"/>
          <p:nvPr/>
        </p:nvSpPr>
        <p:spPr>
          <a:xfrm>
            <a:off x="2482315" y="6843982"/>
            <a:ext cx="2915501" cy="30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2:2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Ethical</a:t>
            </a:r>
            <a:r>
              <a:rPr spc="-30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Scenarios</a:t>
            </a:r>
          </a:p>
        </p:txBody>
      </p:sp>
      <p:sp>
        <p:nvSpPr>
          <p:cNvPr id="6" name="object 6"/>
          <p:cNvSpPr/>
          <p:nvPr/>
        </p:nvSpPr>
        <p:spPr>
          <a:xfrm>
            <a:off x="648004" y="1647012"/>
            <a:ext cx="6264275" cy="2534920"/>
          </a:xfrm>
          <a:custGeom>
            <a:avLst/>
            <a:gdLst/>
            <a:ahLst/>
            <a:cxnLst/>
            <a:rect l="l" t="t" r="r" b="b"/>
            <a:pathLst>
              <a:path w="6264275" h="2534920">
                <a:moveTo>
                  <a:pt x="6263995" y="0"/>
                </a:moveTo>
                <a:lnTo>
                  <a:pt x="0" y="0"/>
                </a:lnTo>
                <a:lnTo>
                  <a:pt x="0" y="2534602"/>
                </a:lnTo>
                <a:lnTo>
                  <a:pt x="6263995" y="2534602"/>
                </a:lnTo>
                <a:lnTo>
                  <a:pt x="6263995" y="0"/>
                </a:lnTo>
                <a:close/>
              </a:path>
            </a:pathLst>
          </a:custGeom>
          <a:solidFill>
            <a:srgbClr val="EAF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8004" y="1647012"/>
            <a:ext cx="6264275" cy="253492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85"/>
              </a:spcBef>
            </a:pPr>
            <a:r>
              <a:rPr sz="1400" b="1" dirty="0">
                <a:solidFill>
                  <a:srgbClr val="009FE3"/>
                </a:solidFill>
                <a:latin typeface="Montserrat ExtraBold"/>
                <a:cs typeface="Montserrat ExtraBold"/>
              </a:rPr>
              <a:t>Scenario</a:t>
            </a:r>
            <a:r>
              <a:rPr sz="1400" b="1" spc="-65" dirty="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5" dirty="0">
                <a:solidFill>
                  <a:srgbClr val="009FE3"/>
                </a:solidFill>
                <a:latin typeface="Montserrat ExtraBold"/>
                <a:cs typeface="Montserrat ExtraBold"/>
              </a:rPr>
              <a:t>One</a:t>
            </a:r>
            <a:endParaRPr sz="1400" dirty="0">
              <a:latin typeface="Montserrat ExtraBold"/>
              <a:cs typeface="Montserrat ExtraBold"/>
            </a:endParaRPr>
          </a:p>
          <a:p>
            <a:pPr marL="179705" marR="2821305">
              <a:lnSpc>
                <a:spcPct val="125000"/>
              </a:lnSpc>
              <a:spcBef>
                <a:spcPts val="775"/>
              </a:spcBef>
            </a:pP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Ade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loves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chocolate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tends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buy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bar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week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treat.</a:t>
            </a:r>
            <a:endParaRPr sz="1000" dirty="0">
              <a:latin typeface="Montserrat Medium"/>
              <a:cs typeface="Montserrat Medium"/>
            </a:endParaRPr>
          </a:p>
          <a:p>
            <a:pPr marL="179705" marR="2436495">
              <a:lnSpc>
                <a:spcPct val="125000"/>
              </a:lnSpc>
              <a:spcBef>
                <a:spcPts val="850"/>
              </a:spcBef>
            </a:pP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He</a:t>
            </a:r>
            <a:r>
              <a:rPr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generally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doesn’t</a:t>
            </a:r>
            <a:r>
              <a:rPr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pay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much</a:t>
            </a:r>
            <a:r>
              <a:rPr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attention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different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types</a:t>
            </a:r>
            <a:r>
              <a:rPr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of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chocolate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available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supermarket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until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he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sees</a:t>
            </a:r>
            <a:r>
              <a:rPr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an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advert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on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social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media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about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new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brand</a:t>
            </a:r>
            <a:r>
              <a:rPr sz="1000" spc="-2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of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ethically</a:t>
            </a:r>
            <a:r>
              <a:rPr sz="1000" spc="-3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sourced</a:t>
            </a:r>
            <a:r>
              <a:rPr sz="1000" spc="-3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chocolate.</a:t>
            </a:r>
            <a:endParaRPr sz="1000" dirty="0">
              <a:latin typeface="Montserrat Medium"/>
              <a:cs typeface="Montserrat Medium"/>
            </a:endParaRPr>
          </a:p>
          <a:p>
            <a:pPr marL="179705" marR="2590165">
              <a:lnSpc>
                <a:spcPct val="125000"/>
              </a:lnSpc>
              <a:spcBef>
                <a:spcPts val="850"/>
              </a:spcBef>
            </a:pP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chocolate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bar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costs</a:t>
            </a:r>
            <a:r>
              <a:rPr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more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money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but</a:t>
            </a:r>
            <a:r>
              <a:rPr sz="1000" spc="-2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000" spc="-3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cocoa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farmers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Ghana,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where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it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is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produced,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get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fair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price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000" spc="-15" dirty="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dirty="0">
                <a:solidFill>
                  <a:srgbClr val="13303C"/>
                </a:solidFill>
                <a:latin typeface="Montserrat Medium"/>
                <a:cs typeface="Montserrat Medium"/>
              </a:rPr>
              <a:t>their</a:t>
            </a:r>
            <a:r>
              <a:rPr sz="1000" spc="-10" dirty="0">
                <a:solidFill>
                  <a:srgbClr val="13303C"/>
                </a:solidFill>
                <a:latin typeface="Montserrat Medium"/>
                <a:cs typeface="Montserrat Medium"/>
              </a:rPr>
              <a:t> beans.</a:t>
            </a:r>
            <a:endParaRPr sz="1000" dirty="0">
              <a:latin typeface="Montserrat Medium"/>
              <a:cs typeface="Montserrat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004" y="4356786"/>
            <a:ext cx="6264275" cy="3023870"/>
          </a:xfrm>
          <a:custGeom>
            <a:avLst/>
            <a:gdLst/>
            <a:ahLst/>
            <a:cxnLst/>
            <a:rect l="l" t="t" r="r" b="b"/>
            <a:pathLst>
              <a:path w="6264275" h="3023870">
                <a:moveTo>
                  <a:pt x="6263995" y="0"/>
                </a:moveTo>
                <a:lnTo>
                  <a:pt x="0" y="0"/>
                </a:lnTo>
                <a:lnTo>
                  <a:pt x="0" y="3023603"/>
                </a:lnTo>
                <a:lnTo>
                  <a:pt x="6263995" y="3023603"/>
                </a:lnTo>
                <a:lnTo>
                  <a:pt x="6263995" y="0"/>
                </a:lnTo>
                <a:close/>
              </a:path>
            </a:pathLst>
          </a:custGeom>
          <a:solidFill>
            <a:srgbClr val="EAF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8004" y="4356786"/>
            <a:ext cx="6264275" cy="302387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90"/>
              </a:spcBef>
            </a:pPr>
            <a:r>
              <a:rPr sz="1400" b="1">
                <a:solidFill>
                  <a:srgbClr val="009FE3"/>
                </a:solidFill>
                <a:latin typeface="Montserrat ExtraBold"/>
                <a:cs typeface="Montserrat ExtraBold"/>
              </a:rPr>
              <a:t>Scenario</a:t>
            </a:r>
            <a:r>
              <a:rPr sz="14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25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endParaRPr sz="1400">
              <a:latin typeface="Montserrat ExtraBold"/>
              <a:cs typeface="Montserrat ExtraBold"/>
            </a:endParaRPr>
          </a:p>
          <a:p>
            <a:pPr marL="179705" marR="2954655">
              <a:lnSpc>
                <a:spcPct val="125000"/>
              </a:lnSpc>
              <a:spcBef>
                <a:spcPts val="770"/>
              </a:spcBef>
            </a:pP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Demi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loves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wearing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popular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sportswear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brands.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One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day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watches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an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online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video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about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how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favourite t-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shirts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are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made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it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upsets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her.</a:t>
            </a:r>
            <a:endParaRPr sz="1000">
              <a:latin typeface="Montserrat Medium"/>
              <a:cs typeface="Montserrat Medium"/>
            </a:endParaRPr>
          </a:p>
          <a:p>
            <a:pPr marL="179705" marR="2506345">
              <a:lnSpc>
                <a:spcPct val="125000"/>
              </a:lnSpc>
              <a:spcBef>
                <a:spcPts val="850"/>
              </a:spcBef>
            </a:pP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They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are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made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by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young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children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who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work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factories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working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long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hours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for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very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little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money.</a:t>
            </a:r>
            <a:endParaRPr sz="1000">
              <a:latin typeface="Montserrat Medium"/>
              <a:cs typeface="Montserrat Medium"/>
            </a:endParaRPr>
          </a:p>
          <a:p>
            <a:pPr marL="179705" marR="2491740">
              <a:lnSpc>
                <a:spcPct val="125000"/>
              </a:lnSpc>
              <a:spcBef>
                <a:spcPts val="850"/>
              </a:spcBef>
            </a:pP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Demi</a:t>
            </a:r>
            <a:r>
              <a:rPr sz="1000" spc="-3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decides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stop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buying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favourite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brand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and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now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always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checks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clothing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labels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make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sure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the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clothes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that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wears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are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made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ethically.</a:t>
            </a:r>
            <a:endParaRPr sz="1000">
              <a:latin typeface="Montserrat Medium"/>
              <a:cs typeface="Montserrat Medium"/>
            </a:endParaRPr>
          </a:p>
          <a:p>
            <a:pPr marL="179705" marR="2964815">
              <a:lnSpc>
                <a:spcPct val="125000"/>
              </a:lnSpc>
              <a:spcBef>
                <a:spcPts val="850"/>
              </a:spcBef>
            </a:pP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They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often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cost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more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money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she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is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required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do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more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research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about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where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her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clothes</a:t>
            </a:r>
            <a:r>
              <a:rPr sz="1000" spc="50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are</a:t>
            </a:r>
            <a:r>
              <a:rPr sz="1000" spc="-3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made.</a:t>
            </a:r>
            <a:endParaRPr sz="1000">
              <a:latin typeface="Montserrat Medium"/>
              <a:cs typeface="Montserrat Medium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7998" y="1812607"/>
            <a:ext cx="1931390" cy="224669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04003" y="4500778"/>
            <a:ext cx="2045385" cy="272622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48004" y="7555560"/>
            <a:ext cx="6264275" cy="2484120"/>
          </a:xfrm>
          <a:custGeom>
            <a:avLst/>
            <a:gdLst/>
            <a:ahLst/>
            <a:cxnLst/>
            <a:rect l="l" t="t" r="r" b="b"/>
            <a:pathLst>
              <a:path w="6264275" h="2484120">
                <a:moveTo>
                  <a:pt x="6263995" y="0"/>
                </a:moveTo>
                <a:lnTo>
                  <a:pt x="0" y="0"/>
                </a:lnTo>
                <a:lnTo>
                  <a:pt x="0" y="2484005"/>
                </a:lnTo>
                <a:lnTo>
                  <a:pt x="6263995" y="2484005"/>
                </a:lnTo>
                <a:lnTo>
                  <a:pt x="6263995" y="0"/>
                </a:lnTo>
                <a:close/>
              </a:path>
            </a:pathLst>
          </a:custGeom>
          <a:solidFill>
            <a:srgbClr val="EAF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8004" y="7555560"/>
            <a:ext cx="6264275" cy="248412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90"/>
              </a:spcBef>
            </a:pPr>
            <a:r>
              <a:rPr sz="1400" b="1">
                <a:solidFill>
                  <a:srgbClr val="009FE3"/>
                </a:solidFill>
                <a:latin typeface="Montserrat ExtraBold"/>
                <a:cs typeface="Montserrat ExtraBold"/>
              </a:rPr>
              <a:t>Scenario</a:t>
            </a:r>
            <a:r>
              <a:rPr sz="14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Three</a:t>
            </a:r>
            <a:endParaRPr sz="1400">
              <a:latin typeface="Montserrat ExtraBold"/>
              <a:cs typeface="Montserrat ExtraBold"/>
            </a:endParaRPr>
          </a:p>
          <a:p>
            <a:pPr marL="179705">
              <a:lnSpc>
                <a:spcPct val="100000"/>
              </a:lnSpc>
              <a:spcBef>
                <a:spcPts val="1070"/>
              </a:spcBef>
            </a:pP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Rami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has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watched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documentary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about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how</a:t>
            </a:r>
            <a:endParaRPr sz="1000">
              <a:latin typeface="Montserrat Medium"/>
              <a:cs typeface="Montserrat Medium"/>
            </a:endParaRPr>
          </a:p>
          <a:p>
            <a:pPr marL="179705" marR="2499360">
              <a:lnSpc>
                <a:spcPct val="125000"/>
              </a:lnSpc>
            </a:pP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10%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of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whale</a:t>
            </a:r>
            <a:r>
              <a:rPr sz="1000" spc="-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and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dolphin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population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have</a:t>
            </a:r>
            <a:r>
              <a:rPr sz="1000" spc="-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died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due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consuming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plastic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that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has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been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dumped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in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the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sea.</a:t>
            </a:r>
            <a:endParaRPr sz="1000">
              <a:latin typeface="Montserrat Medium"/>
              <a:cs typeface="Montserrat Medium"/>
            </a:endParaRPr>
          </a:p>
          <a:p>
            <a:pPr marL="179705" marR="2696210">
              <a:lnSpc>
                <a:spcPct val="125000"/>
              </a:lnSpc>
              <a:spcBef>
                <a:spcPts val="850"/>
              </a:spcBef>
            </a:pP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Rami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decides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stop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using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products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that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use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plastic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packaging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help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save</a:t>
            </a:r>
            <a:r>
              <a:rPr sz="1000" spc="-3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these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animals.</a:t>
            </a:r>
            <a:endParaRPr sz="1000">
              <a:latin typeface="Montserrat Medium"/>
              <a:cs typeface="Montserrat Medium"/>
            </a:endParaRPr>
          </a:p>
          <a:p>
            <a:pPr marL="179705" marR="2813685">
              <a:lnSpc>
                <a:spcPct val="125000"/>
              </a:lnSpc>
              <a:spcBef>
                <a:spcPts val="850"/>
              </a:spcBef>
            </a:pP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However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this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means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he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has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travel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further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to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25">
                <a:solidFill>
                  <a:srgbClr val="13303C"/>
                </a:solidFill>
                <a:latin typeface="Montserrat Medium"/>
                <a:cs typeface="Montserrat Medium"/>
              </a:rPr>
              <a:t>buy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items</a:t>
            </a:r>
            <a:r>
              <a:rPr sz="1000" spc="-20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that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>
                <a:solidFill>
                  <a:srgbClr val="13303C"/>
                </a:solidFill>
                <a:latin typeface="Montserrat Medium"/>
                <a:cs typeface="Montserrat Medium"/>
              </a:rPr>
              <a:t>he</a:t>
            </a:r>
            <a:r>
              <a:rPr sz="1000" spc="-15">
                <a:solidFill>
                  <a:srgbClr val="13303C"/>
                </a:solidFill>
                <a:latin typeface="Montserrat Medium"/>
                <a:cs typeface="Montserrat Medium"/>
              </a:rPr>
              <a:t> </a:t>
            </a:r>
            <a:r>
              <a:rPr sz="1000" spc="-10">
                <a:solidFill>
                  <a:srgbClr val="13303C"/>
                </a:solidFill>
                <a:latin typeface="Montserrat Medium"/>
                <a:cs typeface="Montserrat Medium"/>
              </a:rPr>
              <a:t>wants.</a:t>
            </a:r>
            <a:endParaRPr sz="1000">
              <a:latin typeface="Montserrat Medium"/>
              <a:cs typeface="Montserrat Medium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4003" y="7674224"/>
            <a:ext cx="2103831" cy="224669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84945" y="51096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ONE</a:t>
            </a:r>
            <a:r>
              <a:rPr sz="1200" b="1" spc="-5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2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2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4003" y="10281574"/>
            <a:ext cx="130810" cy="133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00" b="1" spc="-25">
                <a:solidFill>
                  <a:srgbClr val="FFFFFF"/>
                </a:solidFill>
                <a:latin typeface="Montserrat"/>
                <a:cs typeface="Montserrat"/>
              </a:rPr>
              <a:t>74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5264" y="10300421"/>
            <a:ext cx="140970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2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Ethical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spending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2654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2:2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  <p:pic>
        <p:nvPicPr>
          <p:cNvPr id="10" name="PPT Slide 34 scenario 1.m4a">
            <a:hlinkClick r:id="" action="ppaction://media"/>
            <a:extLst>
              <a:ext uri="{FF2B5EF4-FFF2-40B4-BE49-F238E27FC236}">
                <a16:creationId xmlns:a16="http://schemas.microsoft.com/office/drawing/2014/main" id="{C4BE5999-3C75-CE37-8FBE-7C2D92388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76700" y="1715528"/>
            <a:ext cx="670792" cy="670792"/>
          </a:xfrm>
          <a:prstGeom prst="rect">
            <a:avLst/>
          </a:prstGeom>
        </p:spPr>
      </p:pic>
      <p:pic>
        <p:nvPicPr>
          <p:cNvPr id="12" name="PPT Slide 34 Scenario 2.m4a">
            <a:hlinkClick r:id="" action="ppaction://media"/>
            <a:extLst>
              <a:ext uri="{FF2B5EF4-FFF2-40B4-BE49-F238E27FC236}">
                <a16:creationId xmlns:a16="http://schemas.microsoft.com/office/drawing/2014/main" id="{3971E812-2B69-87C0-B4D3-9E13D587C5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18172" y="4465774"/>
            <a:ext cx="722323" cy="722323"/>
          </a:xfrm>
          <a:prstGeom prst="rect">
            <a:avLst/>
          </a:prstGeom>
        </p:spPr>
      </p:pic>
      <p:pic>
        <p:nvPicPr>
          <p:cNvPr id="19" name="PPT Slide 34 Scenario 3.m4a">
            <a:hlinkClick r:id="" action="ppaction://media"/>
            <a:extLst>
              <a:ext uri="{FF2B5EF4-FFF2-40B4-BE49-F238E27FC236}">
                <a16:creationId xmlns:a16="http://schemas.microsoft.com/office/drawing/2014/main" id="{F3CEBD45-3456-71E6-EAC4-AD4E2EC92E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38640" y="7555510"/>
            <a:ext cx="681386" cy="68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3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2:2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My</a:t>
            </a:r>
            <a:r>
              <a:rPr spc="-35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Ethical</a:t>
            </a:r>
            <a:r>
              <a:rPr spc="-35">
                <a:solidFill>
                  <a:srgbClr val="009FE3"/>
                </a:solidFill>
              </a:rPr>
              <a:t> </a:t>
            </a:r>
            <a:r>
              <a:rPr>
                <a:solidFill>
                  <a:srgbClr val="009FE3"/>
                </a:solidFill>
              </a:rPr>
              <a:t>Case</a:t>
            </a:r>
            <a:r>
              <a:rPr spc="-35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Study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99" y="1773264"/>
            <a:ext cx="5913120" cy="147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You</a:t>
            </a:r>
            <a:r>
              <a:rPr sz="1400" b="1" spc="-5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>
                <a:solidFill>
                  <a:srgbClr val="13303C"/>
                </a:solidFill>
                <a:latin typeface="Montserrat ExtraBold"/>
                <a:cs typeface="Montserrat ExtraBold"/>
              </a:rPr>
              <a:t>should</a:t>
            </a:r>
            <a:r>
              <a:rPr sz="1400" b="1" spc="-55">
                <a:solidFill>
                  <a:srgbClr val="13303C"/>
                </a:solidFill>
                <a:latin typeface="Montserrat ExtraBold"/>
                <a:cs typeface="Montserrat ExtraBold"/>
              </a:rPr>
              <a:t> </a:t>
            </a:r>
            <a:r>
              <a:rPr sz="1400" b="1" spc="-10">
                <a:solidFill>
                  <a:srgbClr val="13303C"/>
                </a:solidFill>
                <a:latin typeface="Montserrat ExtraBold"/>
                <a:cs typeface="Montserrat ExtraBold"/>
              </a:rPr>
              <a:t>include:</a:t>
            </a:r>
            <a:endParaRPr sz="1400">
              <a:latin typeface="Montserrat ExtraBold"/>
              <a:cs typeface="Montserrat ExtraBold"/>
            </a:endParaRPr>
          </a:p>
          <a:p>
            <a:pPr marL="173355" indent="-160655">
              <a:lnSpc>
                <a:spcPct val="100000"/>
              </a:lnSpc>
              <a:spcBef>
                <a:spcPts val="1270"/>
              </a:spcBef>
              <a:buClr>
                <a:srgbClr val="009FE3"/>
              </a:buClr>
              <a:buChar char="•"/>
              <a:tabLst>
                <a:tab pos="173355" algn="l"/>
              </a:tabLst>
            </a:pP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100" b="1" spc="-5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character</a:t>
            </a:r>
            <a:endParaRPr sz="1100">
              <a:latin typeface="Montserrat SemiBold"/>
              <a:cs typeface="Montserrat SemiBold"/>
            </a:endParaRPr>
          </a:p>
          <a:p>
            <a:pPr marL="173355" indent="-160655">
              <a:lnSpc>
                <a:spcPct val="100000"/>
              </a:lnSpc>
              <a:spcBef>
                <a:spcPts val="1045"/>
              </a:spcBef>
              <a:buClr>
                <a:srgbClr val="009FE3"/>
              </a:buClr>
              <a:buChar char="•"/>
              <a:tabLst>
                <a:tab pos="173355" algn="l"/>
              </a:tabLst>
            </a:pP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Information</a:t>
            </a: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about</a:t>
            </a: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ethical</a:t>
            </a:r>
            <a:r>
              <a:rPr sz="11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issue</a:t>
            </a:r>
            <a:endParaRPr sz="1100">
              <a:latin typeface="Montserrat SemiBold"/>
              <a:cs typeface="Montserrat SemiBold"/>
            </a:endParaRPr>
          </a:p>
          <a:p>
            <a:pPr marL="173355" indent="-160655">
              <a:lnSpc>
                <a:spcPct val="100000"/>
              </a:lnSpc>
              <a:spcBef>
                <a:spcPts val="1050"/>
              </a:spcBef>
              <a:buClr>
                <a:srgbClr val="009FE3"/>
              </a:buClr>
              <a:buChar char="•"/>
              <a:tabLst>
                <a:tab pos="173355" algn="l"/>
              </a:tabLst>
            </a:pP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What</a:t>
            </a:r>
            <a:r>
              <a:rPr sz="11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1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character</a:t>
            </a:r>
            <a:r>
              <a:rPr sz="11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does</a:t>
            </a:r>
            <a:r>
              <a:rPr sz="11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about</a:t>
            </a:r>
            <a:r>
              <a:rPr sz="11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1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issue</a:t>
            </a:r>
            <a:endParaRPr sz="1100">
              <a:latin typeface="Montserrat SemiBold"/>
              <a:cs typeface="Montserrat SemiBold"/>
            </a:endParaRPr>
          </a:p>
          <a:p>
            <a:pPr marL="173355" indent="-160655">
              <a:lnSpc>
                <a:spcPct val="100000"/>
              </a:lnSpc>
              <a:spcBef>
                <a:spcPts val="1045"/>
              </a:spcBef>
              <a:buClr>
                <a:srgbClr val="009FE3"/>
              </a:buClr>
              <a:buChar char="•"/>
              <a:tabLst>
                <a:tab pos="173355" algn="l"/>
              </a:tabLst>
            </a:pP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How</a:t>
            </a:r>
            <a:r>
              <a:rPr sz="11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character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benefits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from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product/the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problem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11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buying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1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product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4354" y="3444354"/>
            <a:ext cx="6251575" cy="6597015"/>
          </a:xfrm>
          <a:custGeom>
            <a:avLst/>
            <a:gdLst/>
            <a:ahLst/>
            <a:cxnLst/>
            <a:rect l="l" t="t" r="r" b="b"/>
            <a:pathLst>
              <a:path w="6251575" h="6597015">
                <a:moveTo>
                  <a:pt x="0" y="6596900"/>
                </a:moveTo>
                <a:lnTo>
                  <a:pt x="6251295" y="6596900"/>
                </a:lnTo>
                <a:lnTo>
                  <a:pt x="6251295" y="0"/>
                </a:lnTo>
                <a:lnTo>
                  <a:pt x="0" y="0"/>
                </a:lnTo>
                <a:lnTo>
                  <a:pt x="0" y="6596900"/>
                </a:lnTo>
                <a:close/>
              </a:path>
            </a:pathLst>
          </a:custGeom>
          <a:ln w="12700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84945" y="510963"/>
            <a:ext cx="224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3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ONE</a:t>
            </a:r>
            <a:r>
              <a:rPr sz="1200" b="1" spc="-5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2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2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pc="-25"/>
              <a:t>75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5264" y="10300421"/>
            <a:ext cx="140970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2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Ethical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spending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52654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2:2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2:2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>
                <a:solidFill>
                  <a:srgbClr val="009FE3"/>
                </a:solidFill>
              </a:rPr>
              <a:t>Comic</a:t>
            </a:r>
            <a:r>
              <a:rPr sz="2800" spc="-50">
                <a:solidFill>
                  <a:srgbClr val="009FE3"/>
                </a:solidFill>
              </a:rPr>
              <a:t> </a:t>
            </a:r>
            <a:r>
              <a:rPr sz="2800" spc="-10">
                <a:solidFill>
                  <a:srgbClr val="009FE3"/>
                </a:solidFill>
              </a:rPr>
              <a:t>Strip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639295" y="1619703"/>
            <a:ext cx="61925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Read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comic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strip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about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Ade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then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choose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one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other</a:t>
            </a:r>
            <a:r>
              <a:rPr sz="1200" b="1" spc="-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case</a:t>
            </a:r>
            <a:r>
              <a:rPr sz="1200" b="1" spc="-2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studies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design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own</a:t>
            </a:r>
            <a:r>
              <a:rPr sz="1200" b="1" spc="-3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>
                <a:solidFill>
                  <a:srgbClr val="13303C"/>
                </a:solidFill>
                <a:latin typeface="Montserrat SemiBold"/>
                <a:cs typeface="Montserrat SemiBold"/>
              </a:rPr>
              <a:t>comic</a:t>
            </a:r>
            <a:r>
              <a:rPr sz="1200" b="1" spc="-3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strip.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8004" y="2412301"/>
            <a:ext cx="3068320" cy="3578225"/>
          </a:xfrm>
          <a:custGeom>
            <a:avLst/>
            <a:gdLst/>
            <a:ahLst/>
            <a:cxnLst/>
            <a:rect l="l" t="t" r="r" b="b"/>
            <a:pathLst>
              <a:path w="3068320" h="3578225">
                <a:moveTo>
                  <a:pt x="3067799" y="0"/>
                </a:moveTo>
                <a:lnTo>
                  <a:pt x="0" y="0"/>
                </a:lnTo>
                <a:lnTo>
                  <a:pt x="0" y="3577780"/>
                </a:lnTo>
                <a:lnTo>
                  <a:pt x="3067799" y="3577780"/>
                </a:lnTo>
                <a:lnTo>
                  <a:pt x="306779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8004" y="2412301"/>
            <a:ext cx="3068320" cy="357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100">
              <a:latin typeface="Times New Roman"/>
              <a:cs typeface="Times New Roman"/>
            </a:endParaRPr>
          </a:p>
          <a:p>
            <a:pPr marL="105410" marR="281940">
              <a:lnSpc>
                <a:spcPct val="113700"/>
              </a:lnSpc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Ade</a:t>
            </a:r>
            <a:r>
              <a:rPr sz="1100" b="1" spc="-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loves</a:t>
            </a:r>
            <a:r>
              <a:rPr sz="1100" b="1" spc="-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chocolate.</a:t>
            </a:r>
            <a:r>
              <a:rPr sz="1100" b="1" spc="-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As</a:t>
            </a:r>
            <a:r>
              <a:rPr sz="1100" b="1" spc="-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1100" b="1" spc="-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treat</a:t>
            </a:r>
            <a:r>
              <a:rPr sz="1100" b="1" spc="-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25">
                <a:solidFill>
                  <a:srgbClr val="FFFFFF"/>
                </a:solidFill>
                <a:latin typeface="Montserrat"/>
                <a:cs typeface="Montserrat"/>
              </a:rPr>
              <a:t>at</a:t>
            </a:r>
            <a:r>
              <a:rPr sz="1100" b="1" spc="50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end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week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he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buys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himself</a:t>
            </a:r>
            <a:endParaRPr sz="1100">
              <a:latin typeface="Montserrat"/>
              <a:cs typeface="Montserrat"/>
            </a:endParaRPr>
          </a:p>
          <a:p>
            <a:pPr marL="105410" marR="230504">
              <a:lnSpc>
                <a:spcPct val="113700"/>
              </a:lnSpc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some.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He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picks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tastiest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one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there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dosen’t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spend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lot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money.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44201" y="2412301"/>
            <a:ext cx="3068320" cy="3578225"/>
          </a:xfrm>
          <a:custGeom>
            <a:avLst/>
            <a:gdLst/>
            <a:ahLst/>
            <a:cxnLst/>
            <a:rect l="l" t="t" r="r" b="b"/>
            <a:pathLst>
              <a:path w="3068320" h="3578225">
                <a:moveTo>
                  <a:pt x="3067799" y="0"/>
                </a:moveTo>
                <a:lnTo>
                  <a:pt x="0" y="0"/>
                </a:lnTo>
                <a:lnTo>
                  <a:pt x="0" y="3577780"/>
                </a:lnTo>
                <a:lnTo>
                  <a:pt x="3067799" y="3577780"/>
                </a:lnTo>
                <a:lnTo>
                  <a:pt x="306779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44201" y="2412301"/>
            <a:ext cx="3068320" cy="357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100">
              <a:latin typeface="Times New Roman"/>
              <a:cs typeface="Times New Roman"/>
            </a:endParaRPr>
          </a:p>
          <a:p>
            <a:pPr marL="105410" marR="387985">
              <a:lnSpc>
                <a:spcPct val="113700"/>
              </a:lnSpc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While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social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media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he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sees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25">
                <a:solidFill>
                  <a:srgbClr val="FFFFFF"/>
                </a:solidFill>
                <a:latin typeface="Montserrat"/>
                <a:cs typeface="Montserrat"/>
              </a:rPr>
              <a:t>an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advert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new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range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fair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trade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products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he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researches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more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about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fair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trade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what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it</a:t>
            </a:r>
            <a:r>
              <a:rPr sz="1100" b="1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25">
                <a:solidFill>
                  <a:srgbClr val="FFFFFF"/>
                </a:solidFill>
                <a:latin typeface="Montserrat"/>
                <a:cs typeface="Montserrat"/>
              </a:rPr>
              <a:t>is.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8004" y="6134405"/>
            <a:ext cx="3068320" cy="3578225"/>
          </a:xfrm>
          <a:custGeom>
            <a:avLst/>
            <a:gdLst/>
            <a:ahLst/>
            <a:cxnLst/>
            <a:rect l="l" t="t" r="r" b="b"/>
            <a:pathLst>
              <a:path w="3068320" h="3578225">
                <a:moveTo>
                  <a:pt x="3067799" y="0"/>
                </a:moveTo>
                <a:lnTo>
                  <a:pt x="0" y="0"/>
                </a:lnTo>
                <a:lnTo>
                  <a:pt x="0" y="3577780"/>
                </a:lnTo>
                <a:lnTo>
                  <a:pt x="3067799" y="3577780"/>
                </a:lnTo>
                <a:lnTo>
                  <a:pt x="306779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004" y="6134405"/>
            <a:ext cx="3068320" cy="357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100">
              <a:latin typeface="Times New Roman"/>
              <a:cs typeface="Times New Roman"/>
            </a:endParaRPr>
          </a:p>
          <a:p>
            <a:pPr marL="105410" marR="188595">
              <a:lnSpc>
                <a:spcPct val="113700"/>
              </a:lnSpc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Next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time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he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is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in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store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he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buys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fair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trade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chocolate.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Although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it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costs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him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more,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he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feels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good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25">
                <a:solidFill>
                  <a:srgbClr val="FFFFFF"/>
                </a:solidFill>
                <a:latin typeface="Montserrat"/>
                <a:cs typeface="Montserrat"/>
              </a:rPr>
              <a:t>his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money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is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going</a:t>
            </a:r>
            <a:r>
              <a:rPr sz="1100" b="1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sz="1100" b="1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workers.</a:t>
            </a:r>
            <a:endParaRPr sz="1100">
              <a:latin typeface="Montserrat"/>
              <a:cs typeface="Montserra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83647" y="2507272"/>
            <a:ext cx="2788920" cy="2230755"/>
            <a:chOff x="3983647" y="2507272"/>
            <a:chExt cx="2788920" cy="2230755"/>
          </a:xfrm>
        </p:grpSpPr>
        <p:sp>
          <p:nvSpPr>
            <p:cNvPr id="14" name="object 14"/>
            <p:cNvSpPr/>
            <p:nvPr/>
          </p:nvSpPr>
          <p:spPr>
            <a:xfrm>
              <a:off x="3983647" y="2507272"/>
              <a:ext cx="2788920" cy="2230755"/>
            </a:xfrm>
            <a:custGeom>
              <a:avLst/>
              <a:gdLst/>
              <a:ahLst/>
              <a:cxnLst/>
              <a:rect l="l" t="t" r="r" b="b"/>
              <a:pathLst>
                <a:path w="2788920" h="2230754">
                  <a:moveTo>
                    <a:pt x="2788907" y="0"/>
                  </a:moveTo>
                  <a:lnTo>
                    <a:pt x="0" y="0"/>
                  </a:lnTo>
                  <a:lnTo>
                    <a:pt x="0" y="2230399"/>
                  </a:lnTo>
                  <a:lnTo>
                    <a:pt x="2788907" y="2230399"/>
                  </a:lnTo>
                  <a:lnTo>
                    <a:pt x="2788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3441" y="2769171"/>
              <a:ext cx="1425526" cy="19685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90727" y="2507272"/>
            <a:ext cx="2788920" cy="2230755"/>
            <a:chOff x="790727" y="2507272"/>
            <a:chExt cx="2788920" cy="2230755"/>
          </a:xfrm>
        </p:grpSpPr>
        <p:sp>
          <p:nvSpPr>
            <p:cNvPr id="17" name="object 17"/>
            <p:cNvSpPr/>
            <p:nvPr/>
          </p:nvSpPr>
          <p:spPr>
            <a:xfrm>
              <a:off x="790727" y="2507272"/>
              <a:ext cx="2788920" cy="2230755"/>
            </a:xfrm>
            <a:custGeom>
              <a:avLst/>
              <a:gdLst/>
              <a:ahLst/>
              <a:cxnLst/>
              <a:rect l="l" t="t" r="r" b="b"/>
              <a:pathLst>
                <a:path w="2788920" h="2230754">
                  <a:moveTo>
                    <a:pt x="2788907" y="0"/>
                  </a:moveTo>
                  <a:lnTo>
                    <a:pt x="0" y="0"/>
                  </a:lnTo>
                  <a:lnTo>
                    <a:pt x="0" y="2230399"/>
                  </a:lnTo>
                  <a:lnTo>
                    <a:pt x="2788907" y="2230399"/>
                  </a:lnTo>
                  <a:lnTo>
                    <a:pt x="2788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4121" y="2821898"/>
              <a:ext cx="298677" cy="23648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75345" y="2980892"/>
              <a:ext cx="268605" cy="219075"/>
            </a:xfrm>
            <a:custGeom>
              <a:avLst/>
              <a:gdLst/>
              <a:ahLst/>
              <a:cxnLst/>
              <a:rect l="l" t="t" r="r" b="b"/>
              <a:pathLst>
                <a:path w="268605" h="219075">
                  <a:moveTo>
                    <a:pt x="191723" y="0"/>
                  </a:moveTo>
                  <a:lnTo>
                    <a:pt x="156898" y="18845"/>
                  </a:lnTo>
                  <a:lnTo>
                    <a:pt x="130548" y="50711"/>
                  </a:lnTo>
                  <a:lnTo>
                    <a:pt x="126242" y="56311"/>
                  </a:lnTo>
                  <a:lnTo>
                    <a:pt x="104259" y="49923"/>
                  </a:lnTo>
                  <a:lnTo>
                    <a:pt x="93724" y="47135"/>
                  </a:lnTo>
                  <a:lnTo>
                    <a:pt x="83227" y="45135"/>
                  </a:lnTo>
                  <a:lnTo>
                    <a:pt x="64097" y="44603"/>
                  </a:lnTo>
                  <a:lnTo>
                    <a:pt x="46288" y="48479"/>
                  </a:lnTo>
                  <a:lnTo>
                    <a:pt x="29933" y="56626"/>
                  </a:lnTo>
                  <a:lnTo>
                    <a:pt x="15168" y="68910"/>
                  </a:lnTo>
                  <a:lnTo>
                    <a:pt x="4139" y="85041"/>
                  </a:lnTo>
                  <a:lnTo>
                    <a:pt x="0" y="102806"/>
                  </a:lnTo>
                  <a:lnTo>
                    <a:pt x="2711" y="120923"/>
                  </a:lnTo>
                  <a:lnTo>
                    <a:pt x="30795" y="156335"/>
                  </a:lnTo>
                  <a:lnTo>
                    <a:pt x="67007" y="175999"/>
                  </a:lnTo>
                  <a:lnTo>
                    <a:pt x="95399" y="187887"/>
                  </a:lnTo>
                  <a:lnTo>
                    <a:pt x="109516" y="194005"/>
                  </a:lnTo>
                  <a:lnTo>
                    <a:pt x="127954" y="202923"/>
                  </a:lnTo>
                  <a:lnTo>
                    <a:pt x="151985" y="215684"/>
                  </a:lnTo>
                  <a:lnTo>
                    <a:pt x="152366" y="218655"/>
                  </a:lnTo>
                  <a:lnTo>
                    <a:pt x="154893" y="218389"/>
                  </a:lnTo>
                  <a:lnTo>
                    <a:pt x="157319" y="217500"/>
                  </a:lnTo>
                  <a:lnTo>
                    <a:pt x="159681" y="216268"/>
                  </a:lnTo>
                  <a:lnTo>
                    <a:pt x="158716" y="215239"/>
                  </a:lnTo>
                  <a:lnTo>
                    <a:pt x="157967" y="213867"/>
                  </a:lnTo>
                  <a:lnTo>
                    <a:pt x="159148" y="210616"/>
                  </a:lnTo>
                  <a:lnTo>
                    <a:pt x="163187" y="206209"/>
                  </a:lnTo>
                  <a:lnTo>
                    <a:pt x="169702" y="201358"/>
                  </a:lnTo>
                  <a:lnTo>
                    <a:pt x="186242" y="188136"/>
                  </a:lnTo>
                  <a:lnTo>
                    <a:pt x="217859" y="160072"/>
                  </a:lnTo>
                  <a:lnTo>
                    <a:pt x="244406" y="130168"/>
                  </a:lnTo>
                  <a:lnTo>
                    <a:pt x="268127" y="79819"/>
                  </a:lnTo>
                  <a:lnTo>
                    <a:pt x="265701" y="48091"/>
                  </a:lnTo>
                  <a:lnTo>
                    <a:pt x="248842" y="20688"/>
                  </a:lnTo>
                  <a:lnTo>
                    <a:pt x="222525" y="2895"/>
                  </a:lnTo>
                  <a:lnTo>
                    <a:pt x="191723" y="0"/>
                  </a:lnTo>
                  <a:close/>
                </a:path>
              </a:pathLst>
            </a:custGeom>
            <a:solidFill>
              <a:srgbClr val="E4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7662" y="2901645"/>
              <a:ext cx="352425" cy="306705"/>
            </a:xfrm>
            <a:custGeom>
              <a:avLst/>
              <a:gdLst/>
              <a:ahLst/>
              <a:cxnLst/>
              <a:rect l="l" t="t" r="r" b="b"/>
              <a:pathLst>
                <a:path w="352425" h="306705">
                  <a:moveTo>
                    <a:pt x="21107" y="97231"/>
                  </a:moveTo>
                  <a:lnTo>
                    <a:pt x="16497" y="91973"/>
                  </a:lnTo>
                  <a:lnTo>
                    <a:pt x="12128" y="86461"/>
                  </a:lnTo>
                  <a:lnTo>
                    <a:pt x="5765" y="80352"/>
                  </a:lnTo>
                  <a:lnTo>
                    <a:pt x="2425" y="81153"/>
                  </a:lnTo>
                  <a:lnTo>
                    <a:pt x="0" y="81000"/>
                  </a:lnTo>
                  <a:lnTo>
                    <a:pt x="431" y="83451"/>
                  </a:lnTo>
                  <a:lnTo>
                    <a:pt x="12" y="86855"/>
                  </a:lnTo>
                  <a:lnTo>
                    <a:pt x="6591" y="92925"/>
                  </a:lnTo>
                  <a:lnTo>
                    <a:pt x="11912" y="97739"/>
                  </a:lnTo>
                  <a:lnTo>
                    <a:pt x="21107" y="97231"/>
                  </a:lnTo>
                  <a:close/>
                </a:path>
                <a:path w="352425" h="306705">
                  <a:moveTo>
                    <a:pt x="31889" y="85128"/>
                  </a:moveTo>
                  <a:lnTo>
                    <a:pt x="28549" y="78867"/>
                  </a:lnTo>
                  <a:lnTo>
                    <a:pt x="25438" y="72478"/>
                  </a:lnTo>
                  <a:lnTo>
                    <a:pt x="20840" y="65125"/>
                  </a:lnTo>
                  <a:lnTo>
                    <a:pt x="17754" y="65151"/>
                  </a:lnTo>
                  <a:lnTo>
                    <a:pt x="15709" y="64541"/>
                  </a:lnTo>
                  <a:lnTo>
                    <a:pt x="15214" y="66344"/>
                  </a:lnTo>
                  <a:lnTo>
                    <a:pt x="13817" y="68529"/>
                  </a:lnTo>
                  <a:lnTo>
                    <a:pt x="17462" y="77330"/>
                  </a:lnTo>
                  <a:lnTo>
                    <a:pt x="21399" y="84188"/>
                  </a:lnTo>
                  <a:lnTo>
                    <a:pt x="29527" y="86995"/>
                  </a:lnTo>
                  <a:lnTo>
                    <a:pt x="31889" y="85128"/>
                  </a:lnTo>
                  <a:close/>
                </a:path>
                <a:path w="352425" h="306705">
                  <a:moveTo>
                    <a:pt x="330822" y="10541"/>
                  </a:moveTo>
                  <a:lnTo>
                    <a:pt x="330327" y="5270"/>
                  </a:lnTo>
                  <a:lnTo>
                    <a:pt x="326669" y="0"/>
                  </a:lnTo>
                  <a:lnTo>
                    <a:pt x="320078" y="6705"/>
                  </a:lnTo>
                  <a:lnTo>
                    <a:pt x="321183" y="14528"/>
                  </a:lnTo>
                  <a:lnTo>
                    <a:pt x="321767" y="23431"/>
                  </a:lnTo>
                  <a:lnTo>
                    <a:pt x="328015" y="16408"/>
                  </a:lnTo>
                  <a:lnTo>
                    <a:pt x="330822" y="10541"/>
                  </a:lnTo>
                  <a:close/>
                </a:path>
                <a:path w="352425" h="306705">
                  <a:moveTo>
                    <a:pt x="340156" y="149923"/>
                  </a:moveTo>
                  <a:lnTo>
                    <a:pt x="321843" y="96926"/>
                  </a:lnTo>
                  <a:lnTo>
                    <a:pt x="277152" y="67398"/>
                  </a:lnTo>
                  <a:lnTo>
                    <a:pt x="255765" y="64960"/>
                  </a:lnTo>
                  <a:lnTo>
                    <a:pt x="234759" y="69710"/>
                  </a:lnTo>
                  <a:lnTo>
                    <a:pt x="194564" y="100253"/>
                  </a:lnTo>
                  <a:lnTo>
                    <a:pt x="178701" y="123151"/>
                  </a:lnTo>
                  <a:lnTo>
                    <a:pt x="174193" y="120357"/>
                  </a:lnTo>
                  <a:lnTo>
                    <a:pt x="170891" y="117995"/>
                  </a:lnTo>
                  <a:lnTo>
                    <a:pt x="159981" y="112674"/>
                  </a:lnTo>
                  <a:lnTo>
                    <a:pt x="156108" y="111760"/>
                  </a:lnTo>
                  <a:lnTo>
                    <a:pt x="129781" y="108496"/>
                  </a:lnTo>
                  <a:lnTo>
                    <a:pt x="105168" y="111658"/>
                  </a:lnTo>
                  <a:lnTo>
                    <a:pt x="82435" y="121373"/>
                  </a:lnTo>
                  <a:lnTo>
                    <a:pt x="61722" y="137769"/>
                  </a:lnTo>
                  <a:lnTo>
                    <a:pt x="47256" y="158648"/>
                  </a:lnTo>
                  <a:lnTo>
                    <a:pt x="41871" y="181813"/>
                  </a:lnTo>
                  <a:lnTo>
                    <a:pt x="45478" y="205447"/>
                  </a:lnTo>
                  <a:lnTo>
                    <a:pt x="70307" y="240855"/>
                  </a:lnTo>
                  <a:lnTo>
                    <a:pt x="115354" y="268935"/>
                  </a:lnTo>
                  <a:lnTo>
                    <a:pt x="202222" y="304711"/>
                  </a:lnTo>
                  <a:lnTo>
                    <a:pt x="207111" y="306146"/>
                  </a:lnTo>
                  <a:lnTo>
                    <a:pt x="211721" y="296100"/>
                  </a:lnTo>
                  <a:lnTo>
                    <a:pt x="176466" y="277609"/>
                  </a:lnTo>
                  <a:lnTo>
                    <a:pt x="124688" y="255244"/>
                  </a:lnTo>
                  <a:lnTo>
                    <a:pt x="110655" y="248958"/>
                  </a:lnTo>
                  <a:lnTo>
                    <a:pt x="78689" y="227114"/>
                  </a:lnTo>
                  <a:lnTo>
                    <a:pt x="57683" y="182067"/>
                  </a:lnTo>
                  <a:lnTo>
                    <a:pt x="61823" y="164299"/>
                  </a:lnTo>
                  <a:lnTo>
                    <a:pt x="72847" y="148158"/>
                  </a:lnTo>
                  <a:lnTo>
                    <a:pt x="87604" y="135877"/>
                  </a:lnTo>
                  <a:lnTo>
                    <a:pt x="103962" y="127736"/>
                  </a:lnTo>
                  <a:lnTo>
                    <a:pt x="121767" y="123863"/>
                  </a:lnTo>
                  <a:lnTo>
                    <a:pt x="140906" y="124383"/>
                  </a:lnTo>
                  <a:lnTo>
                    <a:pt x="151396" y="126390"/>
                  </a:lnTo>
                  <a:lnTo>
                    <a:pt x="161937" y="129171"/>
                  </a:lnTo>
                  <a:lnTo>
                    <a:pt x="183921" y="135559"/>
                  </a:lnTo>
                  <a:lnTo>
                    <a:pt x="188239" y="129959"/>
                  </a:lnTo>
                  <a:lnTo>
                    <a:pt x="214566" y="98094"/>
                  </a:lnTo>
                  <a:lnTo>
                    <a:pt x="249402" y="79248"/>
                  </a:lnTo>
                  <a:lnTo>
                    <a:pt x="280200" y="82143"/>
                  </a:lnTo>
                  <a:lnTo>
                    <a:pt x="306514" y="99936"/>
                  </a:lnTo>
                  <a:lnTo>
                    <a:pt x="323380" y="127342"/>
                  </a:lnTo>
                  <a:lnTo>
                    <a:pt x="325805" y="159067"/>
                  </a:lnTo>
                  <a:lnTo>
                    <a:pt x="320446" y="177228"/>
                  </a:lnTo>
                  <a:lnTo>
                    <a:pt x="290156" y="223977"/>
                  </a:lnTo>
                  <a:lnTo>
                    <a:pt x="260045" y="253707"/>
                  </a:lnTo>
                  <a:lnTo>
                    <a:pt x="227393" y="280606"/>
                  </a:lnTo>
                  <a:lnTo>
                    <a:pt x="220865" y="285457"/>
                  </a:lnTo>
                  <a:lnTo>
                    <a:pt x="216827" y="289877"/>
                  </a:lnTo>
                  <a:lnTo>
                    <a:pt x="215658" y="293116"/>
                  </a:lnTo>
                  <a:lnTo>
                    <a:pt x="217220" y="296011"/>
                  </a:lnTo>
                  <a:lnTo>
                    <a:pt x="220764" y="297497"/>
                  </a:lnTo>
                  <a:lnTo>
                    <a:pt x="228676" y="294551"/>
                  </a:lnTo>
                  <a:lnTo>
                    <a:pt x="235470" y="292404"/>
                  </a:lnTo>
                  <a:lnTo>
                    <a:pt x="278777" y="256603"/>
                  </a:lnTo>
                  <a:lnTo>
                    <a:pt x="311670" y="219595"/>
                  </a:lnTo>
                  <a:lnTo>
                    <a:pt x="333844" y="179654"/>
                  </a:lnTo>
                  <a:lnTo>
                    <a:pt x="340156" y="149923"/>
                  </a:lnTo>
                  <a:close/>
                </a:path>
                <a:path w="352425" h="306705">
                  <a:moveTo>
                    <a:pt x="352145" y="16027"/>
                  </a:moveTo>
                  <a:lnTo>
                    <a:pt x="349758" y="7086"/>
                  </a:lnTo>
                  <a:lnTo>
                    <a:pt x="342607" y="11137"/>
                  </a:lnTo>
                  <a:lnTo>
                    <a:pt x="339763" y="17919"/>
                  </a:lnTo>
                  <a:lnTo>
                    <a:pt x="341020" y="27889"/>
                  </a:lnTo>
                  <a:lnTo>
                    <a:pt x="349973" y="21209"/>
                  </a:lnTo>
                  <a:lnTo>
                    <a:pt x="352145" y="16027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321" y="2598041"/>
              <a:ext cx="1714929" cy="213963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87450" y="6229388"/>
            <a:ext cx="2788920" cy="2230755"/>
            <a:chOff x="787450" y="6229388"/>
            <a:chExt cx="2788920" cy="2230755"/>
          </a:xfrm>
        </p:grpSpPr>
        <p:sp>
          <p:nvSpPr>
            <p:cNvPr id="23" name="object 23"/>
            <p:cNvSpPr/>
            <p:nvPr/>
          </p:nvSpPr>
          <p:spPr>
            <a:xfrm>
              <a:off x="787450" y="6229388"/>
              <a:ext cx="2788920" cy="2230755"/>
            </a:xfrm>
            <a:custGeom>
              <a:avLst/>
              <a:gdLst/>
              <a:ahLst/>
              <a:cxnLst/>
              <a:rect l="l" t="t" r="r" b="b"/>
              <a:pathLst>
                <a:path w="2788920" h="2230754">
                  <a:moveTo>
                    <a:pt x="2788907" y="0"/>
                  </a:moveTo>
                  <a:lnTo>
                    <a:pt x="0" y="0"/>
                  </a:lnTo>
                  <a:lnTo>
                    <a:pt x="0" y="2230399"/>
                  </a:lnTo>
                  <a:lnTo>
                    <a:pt x="2788907" y="2230399"/>
                  </a:lnTo>
                  <a:lnTo>
                    <a:pt x="2788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5503" y="6451546"/>
              <a:ext cx="1311855" cy="1701812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pc="-25"/>
              <a:t>76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35264" y="10300421"/>
            <a:ext cx="140970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2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Ethical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spending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52654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2:2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003" y="10260000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32003"/>
            <a:ext cx="4392295" cy="366395"/>
          </a:xfrm>
          <a:prstGeom prst="rect">
            <a:avLst/>
          </a:prstGeom>
          <a:solidFill>
            <a:srgbClr val="009FE3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869"/>
              </a:spcBef>
            </a:pP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SECTION</a:t>
            </a:r>
            <a:r>
              <a:rPr sz="1100" b="1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>
                <a:solidFill>
                  <a:srgbClr val="FFFFFF"/>
                </a:solidFill>
                <a:latin typeface="Montserrat"/>
                <a:cs typeface="Montserrat"/>
              </a:rPr>
              <a:t>2:2</a:t>
            </a:r>
            <a:r>
              <a:rPr sz="1100" b="1" spc="2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50" baseline="5050">
                <a:solidFill>
                  <a:srgbClr val="FFFFFF"/>
                </a:solidFill>
                <a:latin typeface="Montserrat Light"/>
                <a:cs typeface="Montserrat Light"/>
              </a:rPr>
              <a:t>|</a:t>
            </a:r>
            <a:r>
              <a:rPr sz="1650" spc="487" baseline="50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MAKING</a:t>
            </a:r>
            <a:r>
              <a:rPr sz="1100" spc="-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sz="1100">
                <a:solidFill>
                  <a:srgbClr val="FFFFFF"/>
                </a:solidFill>
                <a:latin typeface="Montserrat Medium"/>
                <a:cs typeface="Montserrat Medium"/>
              </a:rPr>
              <a:t>FINANCIAL</a:t>
            </a:r>
            <a:r>
              <a:rPr sz="1100" spc="-10">
                <a:solidFill>
                  <a:srgbClr val="FFFFFF"/>
                </a:solidFill>
                <a:latin typeface="Montserrat Medium"/>
                <a:cs typeface="Montserrat Medium"/>
              </a:rPr>
              <a:t> DECISIONS</a:t>
            </a:r>
            <a:endParaRPr sz="1100">
              <a:latin typeface="Montserrat Medium"/>
              <a:cs typeface="Montserrat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4298" y="528539"/>
            <a:ext cx="150304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EDUCATOR</a:t>
            </a:r>
            <a:r>
              <a:rPr sz="12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NOTES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09FE3"/>
                </a:solidFill>
              </a:rPr>
              <a:t>Comic</a:t>
            </a:r>
            <a:r>
              <a:rPr spc="-65">
                <a:solidFill>
                  <a:srgbClr val="009FE3"/>
                </a:solidFill>
              </a:rPr>
              <a:t> </a:t>
            </a:r>
            <a:r>
              <a:rPr spc="-10">
                <a:solidFill>
                  <a:srgbClr val="009FE3"/>
                </a:solidFill>
              </a:rPr>
              <a:t>Strip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99" y="1591780"/>
            <a:ext cx="6270948" cy="454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Read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comic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strip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about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Ade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then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choose</a:t>
            </a:r>
            <a:r>
              <a:rPr sz="1200" b="1" spc="-3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one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of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the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other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case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studies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and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design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your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own</a:t>
            </a:r>
            <a:r>
              <a:rPr sz="1200" b="1" spc="-20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dirty="0">
                <a:solidFill>
                  <a:srgbClr val="13303C"/>
                </a:solidFill>
                <a:latin typeface="Montserrat SemiBold"/>
                <a:cs typeface="Montserrat SemiBold"/>
              </a:rPr>
              <a:t>comic</a:t>
            </a:r>
            <a:r>
              <a:rPr sz="1200" b="1" spc="-25" dirty="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13303C"/>
                </a:solidFill>
                <a:latin typeface="Montserrat SemiBold"/>
                <a:cs typeface="Montserrat SemiBold"/>
              </a:rPr>
              <a:t>strip.</a:t>
            </a:r>
            <a:endParaRPr sz="1200" dirty="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4354" y="2414321"/>
            <a:ext cx="3060700" cy="3661410"/>
          </a:xfrm>
          <a:custGeom>
            <a:avLst/>
            <a:gdLst/>
            <a:ahLst/>
            <a:cxnLst/>
            <a:rect l="l" t="t" r="r" b="b"/>
            <a:pathLst>
              <a:path w="3060700" h="3661410">
                <a:moveTo>
                  <a:pt x="0" y="3661206"/>
                </a:moveTo>
                <a:lnTo>
                  <a:pt x="3060103" y="3661206"/>
                </a:lnTo>
                <a:lnTo>
                  <a:pt x="3060103" y="0"/>
                </a:lnTo>
                <a:lnTo>
                  <a:pt x="0" y="0"/>
                </a:lnTo>
                <a:lnTo>
                  <a:pt x="0" y="3661206"/>
                </a:lnTo>
                <a:close/>
              </a:path>
              <a:path w="3060700" h="3661410">
                <a:moveTo>
                  <a:pt x="139115" y="2379599"/>
                </a:moveTo>
                <a:lnTo>
                  <a:pt x="2920987" y="2379599"/>
                </a:lnTo>
                <a:lnTo>
                  <a:pt x="2920987" y="97205"/>
                </a:lnTo>
                <a:lnTo>
                  <a:pt x="139115" y="97205"/>
                </a:lnTo>
                <a:lnTo>
                  <a:pt x="139115" y="2379599"/>
                </a:lnTo>
                <a:close/>
              </a:path>
            </a:pathLst>
          </a:custGeom>
          <a:ln w="12700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5547" y="2414321"/>
            <a:ext cx="3060700" cy="3661410"/>
          </a:xfrm>
          <a:custGeom>
            <a:avLst/>
            <a:gdLst/>
            <a:ahLst/>
            <a:cxnLst/>
            <a:rect l="l" t="t" r="r" b="b"/>
            <a:pathLst>
              <a:path w="3060700" h="3661410">
                <a:moveTo>
                  <a:pt x="0" y="3661206"/>
                </a:moveTo>
                <a:lnTo>
                  <a:pt x="3060103" y="3661206"/>
                </a:lnTo>
                <a:lnTo>
                  <a:pt x="3060103" y="0"/>
                </a:lnTo>
                <a:lnTo>
                  <a:pt x="0" y="0"/>
                </a:lnTo>
                <a:lnTo>
                  <a:pt x="0" y="3661206"/>
                </a:lnTo>
                <a:close/>
              </a:path>
              <a:path w="3060700" h="3661410">
                <a:moveTo>
                  <a:pt x="139115" y="2379599"/>
                </a:moveTo>
                <a:lnTo>
                  <a:pt x="2920987" y="2379599"/>
                </a:lnTo>
                <a:lnTo>
                  <a:pt x="2920987" y="97205"/>
                </a:lnTo>
                <a:lnTo>
                  <a:pt x="139115" y="97205"/>
                </a:lnTo>
                <a:lnTo>
                  <a:pt x="139115" y="2379599"/>
                </a:lnTo>
                <a:close/>
              </a:path>
            </a:pathLst>
          </a:custGeom>
          <a:ln w="12700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354" y="6215672"/>
            <a:ext cx="3060700" cy="3661410"/>
          </a:xfrm>
          <a:custGeom>
            <a:avLst/>
            <a:gdLst/>
            <a:ahLst/>
            <a:cxnLst/>
            <a:rect l="l" t="t" r="r" b="b"/>
            <a:pathLst>
              <a:path w="3060700" h="3661409">
                <a:moveTo>
                  <a:pt x="0" y="3661206"/>
                </a:moveTo>
                <a:lnTo>
                  <a:pt x="3060103" y="3661206"/>
                </a:lnTo>
                <a:lnTo>
                  <a:pt x="3060103" y="0"/>
                </a:lnTo>
                <a:lnTo>
                  <a:pt x="0" y="0"/>
                </a:lnTo>
                <a:lnTo>
                  <a:pt x="0" y="3661206"/>
                </a:lnTo>
                <a:close/>
              </a:path>
              <a:path w="3060700" h="3661409">
                <a:moveTo>
                  <a:pt x="139115" y="2379598"/>
                </a:moveTo>
                <a:lnTo>
                  <a:pt x="2920987" y="2379598"/>
                </a:lnTo>
                <a:lnTo>
                  <a:pt x="2920987" y="97205"/>
                </a:lnTo>
                <a:lnTo>
                  <a:pt x="139115" y="97205"/>
                </a:lnTo>
                <a:lnTo>
                  <a:pt x="139115" y="2379598"/>
                </a:lnTo>
                <a:close/>
              </a:path>
            </a:pathLst>
          </a:custGeom>
          <a:ln w="12700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5547" y="6215672"/>
            <a:ext cx="3060700" cy="3661410"/>
          </a:xfrm>
          <a:custGeom>
            <a:avLst/>
            <a:gdLst/>
            <a:ahLst/>
            <a:cxnLst/>
            <a:rect l="l" t="t" r="r" b="b"/>
            <a:pathLst>
              <a:path w="3060700" h="3661409">
                <a:moveTo>
                  <a:pt x="0" y="3661206"/>
                </a:moveTo>
                <a:lnTo>
                  <a:pt x="3060103" y="3661206"/>
                </a:lnTo>
                <a:lnTo>
                  <a:pt x="3060103" y="0"/>
                </a:lnTo>
                <a:lnTo>
                  <a:pt x="0" y="0"/>
                </a:lnTo>
                <a:lnTo>
                  <a:pt x="0" y="3661206"/>
                </a:lnTo>
                <a:close/>
              </a:path>
              <a:path w="3060700" h="3661409">
                <a:moveTo>
                  <a:pt x="139115" y="2379598"/>
                </a:moveTo>
                <a:lnTo>
                  <a:pt x="2920987" y="2379598"/>
                </a:lnTo>
                <a:lnTo>
                  <a:pt x="2920987" y="97205"/>
                </a:lnTo>
                <a:lnTo>
                  <a:pt x="139115" y="97205"/>
                </a:lnTo>
                <a:lnTo>
                  <a:pt x="139115" y="2379598"/>
                </a:lnTo>
                <a:close/>
              </a:path>
            </a:pathLst>
          </a:custGeom>
          <a:ln w="12700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92002" y="432003"/>
            <a:ext cx="2520315" cy="366395"/>
          </a:xfrm>
          <a:custGeom>
            <a:avLst/>
            <a:gdLst/>
            <a:ahLst/>
            <a:cxnLst/>
            <a:rect l="l" t="t" r="r" b="b"/>
            <a:pathLst>
              <a:path w="2520315" h="366395">
                <a:moveTo>
                  <a:pt x="2519997" y="0"/>
                </a:moveTo>
                <a:lnTo>
                  <a:pt x="0" y="0"/>
                </a:lnTo>
                <a:lnTo>
                  <a:pt x="0" y="366001"/>
                </a:lnTo>
                <a:lnTo>
                  <a:pt x="2519997" y="366001"/>
                </a:lnTo>
                <a:lnTo>
                  <a:pt x="251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39223" y="510963"/>
            <a:ext cx="228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009FE3"/>
                </a:solidFill>
                <a:latin typeface="Montserrat ExtraBold"/>
                <a:cs typeface="Montserrat ExtraBold"/>
              </a:rPr>
              <a:t>TASK</a:t>
            </a:r>
            <a:r>
              <a:rPr sz="1200" b="1" spc="-40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009FE3"/>
                </a:solidFill>
                <a:latin typeface="Montserrat ExtraBold"/>
                <a:cs typeface="Montserrat ExtraBold"/>
              </a:rPr>
              <a:t>TWO</a:t>
            </a:r>
            <a:r>
              <a:rPr sz="1200" b="1" spc="-65">
                <a:solidFill>
                  <a:srgbClr val="009FE3"/>
                </a:solidFill>
                <a:latin typeface="Montserrat ExtraBold"/>
                <a:cs typeface="Montserrat ExtraBold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-</a:t>
            </a:r>
            <a:r>
              <a:rPr sz="1200" spc="-40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>
                <a:solidFill>
                  <a:srgbClr val="009FE3"/>
                </a:solidFill>
                <a:latin typeface="Montserrat Medium"/>
                <a:cs typeface="Montserrat Medium"/>
              </a:rPr>
              <a:t>ACTIVITY</a:t>
            </a:r>
            <a:r>
              <a:rPr sz="1200" spc="-35">
                <a:solidFill>
                  <a:srgbClr val="009FE3"/>
                </a:solidFill>
                <a:latin typeface="Montserrat Medium"/>
                <a:cs typeface="Montserrat Medium"/>
              </a:rPr>
              <a:t> </a:t>
            </a:r>
            <a:r>
              <a:rPr sz="1200" spc="-10">
                <a:solidFill>
                  <a:srgbClr val="009FE3"/>
                </a:solidFill>
                <a:latin typeface="Montserrat Medium"/>
                <a:cs typeface="Montserrat Medium"/>
              </a:rPr>
              <a:t>SHEET</a:t>
            </a:r>
            <a:endParaRPr sz="1200">
              <a:latin typeface="Montserrat Medium"/>
              <a:cs typeface="Montserrat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75"/>
              </a:spcBef>
            </a:pPr>
            <a:r>
              <a:rPr spc="-25"/>
              <a:t>77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5264" y="10300421"/>
            <a:ext cx="1409700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Spending</a:t>
            </a:r>
            <a:r>
              <a:rPr sz="600" b="1" spc="-1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Sense</a:t>
            </a:r>
            <a:r>
              <a:rPr sz="600" b="1" spc="120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2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>
                <a:solidFill>
                  <a:srgbClr val="13303C"/>
                </a:solidFill>
                <a:latin typeface="Montserrat"/>
                <a:cs typeface="Montserrat"/>
              </a:rPr>
              <a:t>Ethical</a:t>
            </a:r>
            <a:r>
              <a:rPr sz="600" spc="-10">
                <a:solidFill>
                  <a:srgbClr val="13303C"/>
                </a:solidFill>
                <a:latin typeface="Montserrat"/>
                <a:cs typeface="Montserrat"/>
              </a:rPr>
              <a:t> spending</a:t>
            </a:r>
            <a:endParaRPr sz="600">
              <a:latin typeface="Montserrat"/>
              <a:cs typeface="Montserra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2654" y="10300421"/>
            <a:ext cx="1627505" cy="118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Section</a:t>
            </a:r>
            <a:r>
              <a:rPr sz="600" b="1" spc="-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2:2</a:t>
            </a:r>
            <a:r>
              <a:rPr sz="600" b="1" spc="165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009FE3"/>
                </a:solidFill>
                <a:latin typeface="Montserrat SemiBold"/>
                <a:cs typeface="Montserrat SemiBold"/>
              </a:rPr>
              <a:t>|</a:t>
            </a:r>
            <a:r>
              <a:rPr sz="600" b="1" spc="160">
                <a:solidFill>
                  <a:srgbClr val="009FE3"/>
                </a:solidFill>
                <a:latin typeface="Montserrat SemiBold"/>
                <a:cs typeface="Montserrat SemiBold"/>
              </a:rPr>
              <a:t> 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Making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Financial</a:t>
            </a:r>
            <a:r>
              <a:rPr sz="600" b="1">
                <a:solidFill>
                  <a:srgbClr val="13303C"/>
                </a:solidFill>
                <a:latin typeface="Montserrat SemiBold"/>
                <a:cs typeface="Montserrat SemiBold"/>
              </a:rPr>
              <a:t> </a:t>
            </a:r>
            <a:r>
              <a:rPr sz="600" b="1" spc="-10">
                <a:solidFill>
                  <a:srgbClr val="13303C"/>
                </a:solidFill>
                <a:latin typeface="Montserrat SemiBold"/>
                <a:cs typeface="Montserrat SemiBold"/>
              </a:rPr>
              <a:t>Decisions</a:t>
            </a:r>
            <a:endParaRPr sz="6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X xmlns="c8c0ba40-820f-4126-b1a8-b068955cd419" xsi:nil="true"/>
    <lcf76f155ced4ddcb4097134ff3c332f xmlns="c8c0ba40-820f-4126-b1a8-b068955cd419">
      <Terms xmlns="http://schemas.microsoft.com/office/infopath/2007/PartnerControls"/>
    </lcf76f155ced4ddcb4097134ff3c332f>
    <_ip_UnifiedCompliancePolicyProperties xmlns="http://schemas.microsoft.com/sharepoint/v3" xsi:nil="true"/>
    <TaxCatchAll xmlns="2abebb83-cf53-4fdf-a500-739cef3c54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9380DE8FB84D96CC72BEA12CEB81" ma:contentTypeVersion="26" ma:contentTypeDescription="Create a new document." ma:contentTypeScope="" ma:versionID="834dddfdb24f423ddd6c386150ed1716">
  <xsd:schema xmlns:xsd="http://www.w3.org/2001/XMLSchema" xmlns:xs="http://www.w3.org/2001/XMLSchema" xmlns:p="http://schemas.microsoft.com/office/2006/metadata/properties" xmlns:ns1="http://schemas.microsoft.com/sharepoint/v3" xmlns:ns2="c8c0ba40-820f-4126-b1a8-b068955cd419" xmlns:ns3="2abebb83-cf53-4fdf-a500-739cef3c54c9" targetNamespace="http://schemas.microsoft.com/office/2006/metadata/properties" ma:root="true" ma:fieldsID="2d3ba56140c5fe4c65807341dc3736d4" ns1:_="" ns2:_="" ns3:_="">
    <xsd:import namespace="http://schemas.microsoft.com/sharepoint/v3"/>
    <xsd:import namespace="c8c0ba40-820f-4126-b1a8-b068955cd419"/>
    <xsd:import namespace="2abebb83-cf53-4fdf-a500-739cef3c5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X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ba40-820f-4126-b1a8-b068955cd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X" ma:index="22" nillable="true" ma:displayName="X" ma:description="sdd" ma:format="Thumbnail" ma:internalName="X">
      <xsd:simpleType>
        <xsd:restriction base="dms:Unknow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f41c62-27af-4b3a-baa4-527fc2e2b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ebb83-cf53-4fdf-a500-739cef3c5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bd3a9a-4cb9-48fb-b26f-7b8f30bd58b5}" ma:internalName="TaxCatchAll" ma:showField="CatchAllData" ma:web="2abebb83-cf53-4fdf-a500-739cef3c5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C6E6E-2954-4FA6-B73A-393F093B2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0261-50B7-498E-B590-E29612366B1C}">
  <ds:schemaRefs>
    <ds:schemaRef ds:uri="2abebb83-cf53-4fdf-a500-739cef3c54c9"/>
    <ds:schemaRef ds:uri="c8c0ba40-820f-4126-b1a8-b068955cd41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CD004F1-1FAD-4D9A-AE3D-5146EC9D70EE}">
  <ds:schemaRefs>
    <ds:schemaRef ds:uri="2abebb83-cf53-4fdf-a500-739cef3c54c9"/>
    <ds:schemaRef ds:uri="c8c0ba40-820f-4126-b1a8-b068955cd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3501</Words>
  <Application>Microsoft Office PowerPoint</Application>
  <PresentationFormat>Custom</PresentationFormat>
  <Paragraphs>617</Paragraphs>
  <Slides>29</Slides>
  <Notes>0</Notes>
  <HiddenSlides>0</HiddenSlides>
  <MMClips>66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Arial</vt:lpstr>
      <vt:lpstr>Calibri</vt:lpstr>
      <vt:lpstr>Montserrat</vt:lpstr>
      <vt:lpstr>Montserrat ExtraBold</vt:lpstr>
      <vt:lpstr>Montserrat Light</vt:lpstr>
      <vt:lpstr>Montserrat Medium</vt:lpstr>
      <vt:lpstr>Montserrat SemiBold</vt:lpstr>
      <vt:lpstr>Montserrat-Regular</vt:lpstr>
      <vt:lpstr>Times New Roman</vt:lpstr>
      <vt:lpstr>Office Theme</vt:lpstr>
      <vt:lpstr>PowerPoint Presentation</vt:lpstr>
      <vt:lpstr>Spending Sense  Editable PowerPoint Guide ​</vt:lpstr>
      <vt:lpstr>PowerPoint Presentation</vt:lpstr>
      <vt:lpstr>Recipe Cost Sheet</vt:lpstr>
      <vt:lpstr>Pizza Comparisons</vt:lpstr>
      <vt:lpstr>Ethical Scenarios</vt:lpstr>
      <vt:lpstr>My Ethical Case Study</vt:lpstr>
      <vt:lpstr>Comic Strip</vt:lpstr>
      <vt:lpstr>Comic Strip</vt:lpstr>
      <vt:lpstr>Social Media Post</vt:lpstr>
      <vt:lpstr>Social Media Template</vt:lpstr>
      <vt:lpstr>Gambling</vt:lpstr>
      <vt:lpstr>PowerPoint Presentation</vt:lpstr>
      <vt:lpstr>PowerPoint Presentation</vt:lpstr>
      <vt:lpstr>PowerPoint Presentation</vt:lpstr>
      <vt:lpstr>Different types of borrowing</vt:lpstr>
      <vt:lpstr>Different types of borrowing</vt:lpstr>
      <vt:lpstr>Borrow or save cards</vt:lpstr>
      <vt:lpstr>Is the debt manageable or unmanageable?</vt:lpstr>
      <vt:lpstr>Loan Adverts You want to buy a new TV. It costs £1100. Which deal will you choose and why?</vt:lpstr>
      <vt:lpstr>Types of Insurance</vt:lpstr>
      <vt:lpstr>Types of Insurance</vt:lpstr>
      <vt:lpstr>Case Studies</vt:lpstr>
      <vt:lpstr>Case Studies</vt:lpstr>
      <vt:lpstr>Case Studies</vt:lpstr>
      <vt:lpstr>Jargon Buster</vt:lpstr>
      <vt:lpstr>Insurance Outlines</vt:lpstr>
      <vt:lpstr>Insurance Outlines</vt:lpstr>
      <vt:lpstr>Comic Strip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 Template</dc:title>
  <dc:creator>Martin Griffiths</dc:creator>
  <cp:lastModifiedBy>Hannah Rockett</cp:lastModifiedBy>
  <cp:revision>106</cp:revision>
  <dcterms:created xsi:type="dcterms:W3CDTF">2024-09-09T18:06:42Z</dcterms:created>
  <dcterms:modified xsi:type="dcterms:W3CDTF">2024-10-16T14:34:59Z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2024-09-09T00:00:00Z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2024-09-09T00:00:00Z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0x01010042D29380DE8FB84D96CC72BEA12CEB81</vt:lpwstr>
  </property>
  <property fmtid="{D5CDD505-2E9C-101B-9397-08002B2CF9AE}" pid="7" name="MediaServiceImageTags">
    <vt:lpwstr/>
  </property>
</Properties>
</file>