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24"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11"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2"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188785"/>
    <a:srgbClr val="FFF6D8"/>
    <a:srgbClr val="FFE34C"/>
    <a:srgbClr val="F9D500"/>
    <a:srgbClr val="D1DEE0"/>
    <a:srgbClr val="ECDFED"/>
    <a:srgbClr val="AE4F98"/>
    <a:srgbClr val="4B287E"/>
    <a:srgbClr val="EDD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autoAdjust="0"/>
    <p:restoredTop sz="96327"/>
  </p:normalViewPr>
  <p:slideViewPr>
    <p:cSldViewPr snapToGrid="0" snapToObjects="1">
      <p:cViewPr varScale="1">
        <p:scale>
          <a:sx n="82" d="100"/>
          <a:sy n="82" d="100"/>
        </p:scale>
        <p:origin x="48" y="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9C2089EC-FBA3-48E9-854C-BB1165A58758}"/>
    <pc:docChg chg="custSel modSld">
      <pc:chgData name="Chloe Shuttlewood" userId="d54142b5-145a-4f78-a2be-2b3db04d1597" providerId="ADAL" clId="{9C2089EC-FBA3-48E9-854C-BB1165A58758}" dt="2021-01-11T16:41:38.256" v="14"/>
      <pc:docMkLst>
        <pc:docMk/>
      </pc:docMkLst>
      <pc:sldChg chg="addCm modCm">
        <pc:chgData name="Chloe Shuttlewood" userId="d54142b5-145a-4f78-a2be-2b3db04d1597" providerId="ADAL" clId="{9C2089EC-FBA3-48E9-854C-BB1165A58758}" dt="2021-01-11T16:35:34.847" v="2"/>
        <pc:sldMkLst>
          <pc:docMk/>
          <pc:sldMk cId="2320019322" sldId="287"/>
        </pc:sldMkLst>
      </pc:sldChg>
      <pc:sldChg chg="addCm modCm">
        <pc:chgData name="Chloe Shuttlewood" userId="d54142b5-145a-4f78-a2be-2b3db04d1597" providerId="ADAL" clId="{9C2089EC-FBA3-48E9-854C-BB1165A58758}" dt="2021-01-11T16:37:28.548" v="5"/>
        <pc:sldMkLst>
          <pc:docMk/>
          <pc:sldMk cId="3326636058" sldId="299"/>
        </pc:sldMkLst>
      </pc:sldChg>
      <pc:sldChg chg="addCm modCm">
        <pc:chgData name="Chloe Shuttlewood" userId="d54142b5-145a-4f78-a2be-2b3db04d1597" providerId="ADAL" clId="{9C2089EC-FBA3-48E9-854C-BB1165A58758}" dt="2021-01-11T16:40:59.027" v="11"/>
        <pc:sldMkLst>
          <pc:docMk/>
          <pc:sldMk cId="674019151" sldId="320"/>
        </pc:sldMkLst>
      </pc:sldChg>
      <pc:sldChg chg="addCm modCm">
        <pc:chgData name="Chloe Shuttlewood" userId="d54142b5-145a-4f78-a2be-2b3db04d1597" providerId="ADAL" clId="{9C2089EC-FBA3-48E9-854C-BB1165A58758}" dt="2021-01-11T16:41:38.256" v="14"/>
        <pc:sldMkLst>
          <pc:docMk/>
          <pc:sldMk cId="1153254093" sldId="321"/>
        </pc:sldMkLst>
      </pc:sldChg>
    </pc:docChg>
  </pc:docChgLst>
  <pc:docChgLst>
    <pc:chgData name="Chloe Shuttlewood" userId="d54142b5-145a-4f78-a2be-2b3db04d1597" providerId="ADAL" clId="{3607786E-C4CB-4775-849E-784E2A7ADD93}"/>
    <pc:docChg chg="custSel">
      <pc:chgData name="Chloe Shuttlewood" userId="d54142b5-145a-4f78-a2be-2b3db04d1597" providerId="ADAL" clId="{3607786E-C4CB-4775-849E-784E2A7ADD93}" dt="2021-01-15T14:19:06.529" v="5" actId="1592"/>
      <pc:docMkLst>
        <pc:docMk/>
      </pc:docMkLst>
      <pc:sldChg chg="delCm">
        <pc:chgData name="Chloe Shuttlewood" userId="d54142b5-145a-4f78-a2be-2b3db04d1597" providerId="ADAL" clId="{3607786E-C4CB-4775-849E-784E2A7ADD93}" dt="2021-01-15T14:18:37.079" v="0" actId="1592"/>
        <pc:sldMkLst>
          <pc:docMk/>
          <pc:sldMk cId="1521376311" sldId="260"/>
        </pc:sldMkLst>
      </pc:sldChg>
      <pc:sldChg chg="delCm">
        <pc:chgData name="Chloe Shuttlewood" userId="d54142b5-145a-4f78-a2be-2b3db04d1597" providerId="ADAL" clId="{3607786E-C4CB-4775-849E-784E2A7ADD93}" dt="2021-01-15T14:18:46.183" v="1" actId="1592"/>
        <pc:sldMkLst>
          <pc:docMk/>
          <pc:sldMk cId="2320019322" sldId="287"/>
        </pc:sldMkLst>
      </pc:sldChg>
      <pc:sldChg chg="delCm">
        <pc:chgData name="Chloe Shuttlewood" userId="d54142b5-145a-4f78-a2be-2b3db04d1597" providerId="ADAL" clId="{3607786E-C4CB-4775-849E-784E2A7ADD93}" dt="2021-01-15T14:18:51.075" v="2" actId="1592"/>
        <pc:sldMkLst>
          <pc:docMk/>
          <pc:sldMk cId="3326636058" sldId="299"/>
        </pc:sldMkLst>
      </pc:sldChg>
      <pc:sldChg chg="delCm">
        <pc:chgData name="Chloe Shuttlewood" userId="d54142b5-145a-4f78-a2be-2b3db04d1597" providerId="ADAL" clId="{3607786E-C4CB-4775-849E-784E2A7ADD93}" dt="2021-01-15T14:18:58.823" v="3" actId="1592"/>
        <pc:sldMkLst>
          <pc:docMk/>
          <pc:sldMk cId="674019151" sldId="320"/>
        </pc:sldMkLst>
      </pc:sldChg>
      <pc:sldChg chg="delCm">
        <pc:chgData name="Chloe Shuttlewood" userId="d54142b5-145a-4f78-a2be-2b3db04d1597" providerId="ADAL" clId="{3607786E-C4CB-4775-849E-784E2A7ADD93}" dt="2021-01-15T14:19:06.529" v="5" actId="1592"/>
        <pc:sldMkLst>
          <pc:docMk/>
          <pc:sldMk cId="1153254093" sldId="321"/>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1.xml"/><Relationship Id="rId13" Type="http://schemas.openxmlformats.org/officeDocument/2006/relationships/slide" Target="../slides/slide58.xml"/><Relationship Id="rId3" Type="http://schemas.openxmlformats.org/officeDocument/2006/relationships/slide" Target="../slides/slide5.xml"/><Relationship Id="rId7" Type="http://schemas.openxmlformats.org/officeDocument/2006/relationships/slide" Target="../slides/slide23.xml"/><Relationship Id="rId12" Type="http://schemas.openxmlformats.org/officeDocument/2006/relationships/slide" Target="../slides/slide51.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21.xml"/><Relationship Id="rId11" Type="http://schemas.openxmlformats.org/officeDocument/2006/relationships/slide" Target="../slides/slide47.xml"/><Relationship Id="rId5" Type="http://schemas.openxmlformats.org/officeDocument/2006/relationships/slide" Target="../slides/slide14.xml"/><Relationship Id="rId15" Type="http://schemas.openxmlformats.org/officeDocument/2006/relationships/slide" Target="../slides/slide61.xml"/><Relationship Id="rId10" Type="http://schemas.openxmlformats.org/officeDocument/2006/relationships/slide" Target="../slides/slide44.xml"/><Relationship Id="rId4" Type="http://schemas.openxmlformats.org/officeDocument/2006/relationships/slide" Target="../slides/slide12.xml"/><Relationship Id="rId9" Type="http://schemas.openxmlformats.org/officeDocument/2006/relationships/slide" Target="../slides/slide41.xml"/><Relationship Id="rId14" Type="http://schemas.openxmlformats.org/officeDocument/2006/relationships/slide" Target="../slides/slide60.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FE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FD53983-6F0C-C645-AC91-AEC5A775F4DC}"/>
              </a:ext>
            </a:extLst>
          </p:cNvPr>
          <p:cNvPicPr>
            <a:picLocks noChangeAspect="1"/>
          </p:cNvPicPr>
          <p:nvPr userDrawn="1"/>
        </p:nvPicPr>
        <p:blipFill rotWithShape="1">
          <a:blip r:embed="rId2"/>
          <a:srcRect b="12118"/>
          <a:stretch/>
        </p:blipFill>
        <p:spPr>
          <a:xfrm>
            <a:off x="4261050" y="2016988"/>
            <a:ext cx="7924800" cy="4642967"/>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4" y="1"/>
            <a:ext cx="6046891" cy="307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688729" y="198043"/>
            <a:ext cx="6343353" cy="2893100"/>
          </a:xfrm>
          <a:prstGeom prst="rect">
            <a:avLst/>
          </a:prstGeom>
          <a:noFill/>
        </p:spPr>
        <p:txBody>
          <a:bodyPr wrap="square" rtlCol="0">
            <a:spAutoFit/>
          </a:bodyPr>
          <a:lstStyle/>
          <a:p>
            <a:r>
              <a:rPr lang="en-GB" sz="3600" b="1" dirty="0">
                <a:solidFill>
                  <a:srgbClr val="F9D500"/>
                </a:solidFill>
                <a:latin typeface="Futura" panose="020B0602020204020303" pitchFamily="34" charset="-79"/>
                <a:cs typeface="Futura" panose="020B0602020204020303" pitchFamily="34" charset="-79"/>
              </a:rPr>
              <a:t>MOVING ON FROM SCHOOL – THE WORLD</a:t>
            </a:r>
          </a:p>
          <a:p>
            <a:r>
              <a:rPr lang="en-GB" sz="3600" b="1" dirty="0">
                <a:solidFill>
                  <a:srgbClr val="F9D500"/>
                </a:solidFill>
                <a:latin typeface="Futura" panose="020B0602020204020303" pitchFamily="34" charset="-79"/>
                <a:cs typeface="Futura" panose="020B0602020204020303" pitchFamily="34" charset="-79"/>
              </a:rPr>
              <a:t>OF WORK</a:t>
            </a:r>
            <a:endParaRPr lang="en-GB" sz="4400" b="1" dirty="0">
              <a:solidFill>
                <a:srgbClr val="F9D500"/>
              </a:solidFill>
              <a:latin typeface="Futura" panose="020B0602020204020303" pitchFamily="34" charset="-79"/>
              <a:cs typeface="Futura" panose="020B0602020204020303" pitchFamily="34" charset="-79"/>
            </a:endParaRPr>
          </a:p>
          <a:p>
            <a:r>
              <a:rPr lang="en-GB" sz="2800" dirty="0">
                <a:solidFill>
                  <a:srgbClr val="188785"/>
                </a:solidFill>
                <a:latin typeface="Futura Medium" panose="020B0602020204020303" pitchFamily="34" charset="-79"/>
                <a:cs typeface="Futura Medium" panose="020B0602020204020303" pitchFamily="34" charset="-79"/>
              </a:rPr>
              <a:t>WHAT ARE THE BIG FINANCIAL DECISIONS I’LL NEED TO MAKE?</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0" y="3507724"/>
            <a:ext cx="5034456" cy="228600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708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4404629"/>
            <a:ext cx="4030718"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According to an Oxford University study, almost 50% of jobs existing today will be completely redundant in seven years.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4327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3713357" y="6289627"/>
            <a:ext cx="88012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 THE WORLD OF WORK</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139321"/>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you’ll explore some of the financial matters and decisions that you might face as you move on from full-time education.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include understanding the ways that people get paid for work, the National Minimum Wage and National Living Wage, the financial implications of going to university, and making plans for when you retire from working.</a:t>
            </a:r>
          </a:p>
          <a:p>
            <a:endParaRPr lang="en-US" dirty="0"/>
          </a:p>
        </p:txBody>
      </p:sp>
      <p:pic>
        <p:nvPicPr>
          <p:cNvPr id="15" name="Picture 14">
            <a:extLst>
              <a:ext uri="{FF2B5EF4-FFF2-40B4-BE49-F238E27FC236}">
                <a16:creationId xmlns:a16="http://schemas.microsoft.com/office/drawing/2014/main" id="{6572ECEB-6DE4-ED4A-B078-D2DCE4EF789E}"/>
              </a:ext>
            </a:extLst>
          </p:cNvPr>
          <p:cNvPicPr>
            <a:picLocks noChangeAspect="1"/>
          </p:cNvPicPr>
          <p:nvPr userDrawn="1"/>
        </p:nvPicPr>
        <p:blipFill>
          <a:blip r:embed="rId3"/>
          <a:stretch>
            <a:fillRect/>
          </a:stretch>
        </p:blipFill>
        <p:spPr>
          <a:xfrm>
            <a:off x="361288" y="3638952"/>
            <a:ext cx="620573" cy="615762"/>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516DC8-84DC-624E-9FBF-336A2F6CF1DD}"/>
              </a:ext>
            </a:extLst>
          </p:cNvPr>
          <p:cNvPicPr>
            <a:picLocks noChangeAspect="1"/>
          </p:cNvPicPr>
          <p:nvPr userDrawn="1"/>
        </p:nvPicPr>
        <p:blipFill rotWithShape="1">
          <a:blip r:embed="rId2"/>
          <a:srcRect l="2311" r="31868"/>
          <a:stretch/>
        </p:blipFill>
        <p:spPr>
          <a:xfrm>
            <a:off x="5421016" y="-4798"/>
            <a:ext cx="6770984"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4909C-E0B5-754B-9C0B-2275FA6D753B}"/>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82244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F6F3C0-1E08-844C-9F6D-31338F10EDE0}"/>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1" name="Rectangle 20">
            <a:extLst>
              <a:ext uri="{FF2B5EF4-FFF2-40B4-BE49-F238E27FC236}">
                <a16:creationId xmlns:a16="http://schemas.microsoft.com/office/drawing/2014/main" id="{81951D44-5CCD-6449-9619-0D874F28D1F1}"/>
              </a:ext>
            </a:extLst>
          </p:cNvPr>
          <p:cNvSpPr/>
          <p:nvPr userDrawn="1"/>
        </p:nvSpPr>
        <p:spPr>
          <a:xfrm>
            <a:off x="3120889" y="1607139"/>
            <a:ext cx="5456583" cy="1477328"/>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Which types of employment contracts provide  </a:t>
            </a:r>
          </a:p>
          <a:p>
            <a:r>
              <a:rPr lang="en-GB" dirty="0">
                <a:solidFill>
                  <a:srgbClr val="188785"/>
                </a:solidFill>
                <a:effectLst/>
                <a:latin typeface="Futura" panose="020B0602020204020303" pitchFamily="34" charset="-79"/>
                <a:cs typeface="Futura" panose="020B0602020204020303" pitchFamily="34" charset="-79"/>
              </a:rPr>
              <a:t>    the best protection for UK workers?</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In your opinion, what are the benefits and  </a:t>
            </a:r>
          </a:p>
          <a:p>
            <a:r>
              <a:rPr lang="en-GB" dirty="0">
                <a:solidFill>
                  <a:srgbClr val="188785"/>
                </a:solidFill>
                <a:effectLst/>
                <a:latin typeface="Futura" panose="020B0602020204020303" pitchFamily="34" charset="-79"/>
                <a:cs typeface="Futura" panose="020B0602020204020303" pitchFamily="34" charset="-79"/>
              </a:rPr>
              <a:t>    implications of working in the gig economy?</a:t>
            </a:r>
          </a:p>
        </p:txBody>
      </p:sp>
    </p:spTree>
    <p:extLst>
      <p:ext uri="{BB962C8B-B14F-4D97-AF65-F5344CB8AC3E}">
        <p14:creationId xmlns:p14="http://schemas.microsoft.com/office/powerpoint/2010/main" val="61448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3. GO TO UNIVERSITY</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266580"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6" name="TextBox 15">
            <a:extLst>
              <a:ext uri="{FF2B5EF4-FFF2-40B4-BE49-F238E27FC236}">
                <a16:creationId xmlns:a16="http://schemas.microsoft.com/office/drawing/2014/main" id="{84F5E69B-0659-F345-923F-859FCF2E0754}"/>
              </a:ext>
            </a:extLst>
          </p:cNvPr>
          <p:cNvSpPr txBox="1"/>
          <p:nvPr userDrawn="1"/>
        </p:nvSpPr>
        <p:spPr>
          <a:xfrm>
            <a:off x="3747051" y="6289627"/>
            <a:ext cx="8767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UNIVERSITY</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2" name="Rectangle 11">
            <a:extLst>
              <a:ext uri="{FF2B5EF4-FFF2-40B4-BE49-F238E27FC236}">
                <a16:creationId xmlns:a16="http://schemas.microsoft.com/office/drawing/2014/main" id="{2167978F-D0CA-D54A-A5D5-4A280436EACC}"/>
              </a:ext>
            </a:extLst>
          </p:cNvPr>
          <p:cNvSpPr/>
          <p:nvPr userDrawn="1"/>
        </p:nvSpPr>
        <p:spPr>
          <a:xfrm>
            <a:off x="533400" y="1171381"/>
            <a:ext cx="5240024"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Most university courses last for 3 years, during which time you may be studying for a degree. There are costs associated with going to university, such as accommodation and living expenses, and for those going to university in Northern Ireland the cost of the course itself – called the tuition fee. Most students will take out a student loan to cover these costs. We’ll find out a lot more about these later in the chapter, but student loans are a way of helping fund the costs of university and are then repaid according to your income once you get a job.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For the 2020/21 year the maximum tuition fee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in Northern Ireland is £4,395 per year.  </a:t>
            </a:r>
          </a:p>
          <a:p>
            <a:r>
              <a:rPr lang="en-GB" dirty="0">
                <a:solidFill>
                  <a:srgbClr val="00303C"/>
                </a:solidFill>
                <a:effectLst/>
                <a:latin typeface="Futura" panose="020B0602020204020303" pitchFamily="34" charset="-79"/>
                <a:cs typeface="Futura" panose="020B0602020204020303" pitchFamily="34" charset="-79"/>
              </a:rPr>
              <a:t>Living costs, such as accommodation, food, </a:t>
            </a:r>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952E368C-D007-5D4B-BDDA-F0DA6D01D2CE}"/>
              </a:ext>
            </a:extLst>
          </p:cNvPr>
          <p:cNvSpPr/>
          <p:nvPr userDrawn="1"/>
        </p:nvSpPr>
        <p:spPr>
          <a:xfrm>
            <a:off x="6096000" y="1171381"/>
            <a:ext cx="5562600" cy="286232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clothes, study books, travel and going out vary according to where in the country you go to university. A UK average cost is estimated to be around £230 per week.</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Although there are costs associated with going to university, the hope for many students is that the qualification they leave with will enable them to enter the career of their choice and potentially at a higher income level.  </a:t>
            </a:r>
          </a:p>
        </p:txBody>
      </p:sp>
    </p:spTree>
    <p:extLst>
      <p:ext uri="{BB962C8B-B14F-4D97-AF65-F5344CB8AC3E}">
        <p14:creationId xmlns:p14="http://schemas.microsoft.com/office/powerpoint/2010/main" val="1818375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0BD912E-887B-904D-B640-C16B8D7DDFF0}"/>
              </a:ext>
            </a:extLst>
          </p:cNvPr>
          <p:cNvSpPr txBox="1"/>
          <p:nvPr userDrawn="1"/>
        </p:nvSpPr>
        <p:spPr>
          <a:xfrm>
            <a:off x="3747051" y="6289627"/>
            <a:ext cx="8767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UNIVERSITY</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p:nvPr userDrawn="1"/>
        </p:nvCxnSpPr>
        <p:spPr>
          <a:xfrm>
            <a:off x="7051812" y="1281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2" name="Rectangle 1">
            <a:extLst>
              <a:ext uri="{FF2B5EF4-FFF2-40B4-BE49-F238E27FC236}">
                <a16:creationId xmlns:a16="http://schemas.microsoft.com/office/drawing/2014/main" id="{E6AB5AEB-C037-4A4F-AA6D-D2D50B1DEE67}"/>
              </a:ext>
            </a:extLst>
          </p:cNvPr>
          <p:cNvSpPr/>
          <p:nvPr userDrawn="1"/>
        </p:nvSpPr>
        <p:spPr>
          <a:xfrm>
            <a:off x="6979265" y="1457636"/>
            <a:ext cx="4620975" cy="1477328"/>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Nearly a third of 18-year-olds in the UK </a:t>
            </a:r>
            <a:br>
              <a:rPr lang="en-GB" b="1" dirty="0">
                <a:solidFill>
                  <a:srgbClr val="FFFFFF"/>
                </a:solidFill>
                <a:effectLst/>
                <a:latin typeface="FUTURA MEDIUM" panose="020B0602020204020303" pitchFamily="34" charset="-79"/>
                <a:cs typeface="FUTURA MEDIUM" panose="020B0602020204020303" pitchFamily="34" charset="-79"/>
              </a:rPr>
            </a:br>
            <a:r>
              <a:rPr lang="en-GB" b="1" dirty="0">
                <a:solidFill>
                  <a:srgbClr val="FFFFFF"/>
                </a:solidFill>
                <a:effectLst/>
                <a:latin typeface="FUTURA MEDIUM" panose="020B0602020204020303" pitchFamily="34" charset="-79"/>
                <a:cs typeface="FUTURA MEDIUM" panose="020B0602020204020303" pitchFamily="34" charset="-79"/>
              </a:rPr>
              <a:t>go to university and by the age of 30, </a:t>
            </a:r>
            <a:br>
              <a:rPr lang="en-GB" b="1" dirty="0">
                <a:solidFill>
                  <a:srgbClr val="FFFFFF"/>
                </a:solidFill>
                <a:effectLst/>
                <a:latin typeface="FUTURA MEDIUM" panose="020B0602020204020303" pitchFamily="34" charset="-79"/>
                <a:cs typeface="FUTURA MEDIUM" panose="020B0602020204020303" pitchFamily="34" charset="-79"/>
              </a:rPr>
            </a:br>
            <a:r>
              <a:rPr lang="en-GB" b="1" dirty="0">
                <a:solidFill>
                  <a:srgbClr val="FFFFFF"/>
                </a:solidFill>
                <a:effectLst/>
                <a:latin typeface="FUTURA MEDIUM" panose="020B0602020204020303" pitchFamily="34" charset="-79"/>
                <a:cs typeface="FUTURA MEDIUM" panose="020B0602020204020303" pitchFamily="34" charset="-79"/>
              </a:rPr>
              <a:t>the percentage rises to nearly 50%. </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www.theguardian.com</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757738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55111" y="43987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Finance</a:t>
            </a:r>
          </a:p>
        </p:txBody>
      </p:sp>
      <p:sp>
        <p:nvSpPr>
          <p:cNvPr id="2" name="Rectangle 1">
            <a:extLst>
              <a:ext uri="{FF2B5EF4-FFF2-40B4-BE49-F238E27FC236}">
                <a16:creationId xmlns:a16="http://schemas.microsoft.com/office/drawing/2014/main" id="{27F8203F-A2B9-4948-9EA8-8F20D181E19D}"/>
              </a:ext>
            </a:extLst>
          </p:cNvPr>
          <p:cNvSpPr/>
          <p:nvPr userDrawn="1"/>
        </p:nvSpPr>
        <p:spPr>
          <a:xfrm>
            <a:off x="555111" y="1012354"/>
            <a:ext cx="536861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We’ve seen that there are costs for those people who want to go to university, but there is also financial support in the form of student loans.</a:t>
            </a:r>
          </a:p>
        </p:txBody>
      </p:sp>
      <p:sp>
        <p:nvSpPr>
          <p:cNvPr id="8" name="Rectangle 7">
            <a:extLst>
              <a:ext uri="{FF2B5EF4-FFF2-40B4-BE49-F238E27FC236}">
                <a16:creationId xmlns:a16="http://schemas.microsoft.com/office/drawing/2014/main" id="{1A448965-45FD-0941-8DD1-188FC4C51502}"/>
              </a:ext>
            </a:extLst>
          </p:cNvPr>
          <p:cNvSpPr/>
          <p:nvPr userDrawn="1"/>
        </p:nvSpPr>
        <p:spPr>
          <a:xfrm>
            <a:off x="555111" y="2678678"/>
            <a:ext cx="5269219"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decide to go to university you can apply to Student Finance NI (SFNI) for a Tuition Fees Loan. SFNI will pay the fees to the university directly.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a loan needed to pay the tuition fees, most students will also apply for a Maintenance Loan or Grant to cover their day-to-day living costs, like accommodation, food, transport, phone and laptop costs. SFNI will pay the Maintenance Loan or Grant directly to you.</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4" name="TextBox 13">
            <a:extLst>
              <a:ext uri="{FF2B5EF4-FFF2-40B4-BE49-F238E27FC236}">
                <a16:creationId xmlns:a16="http://schemas.microsoft.com/office/drawing/2014/main" id="{F08D8989-A304-6C4A-B165-9C00902A296B}"/>
              </a:ext>
            </a:extLst>
          </p:cNvPr>
          <p:cNvSpPr txBox="1"/>
          <p:nvPr userDrawn="1"/>
        </p:nvSpPr>
        <p:spPr>
          <a:xfrm>
            <a:off x="555111" y="209622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Loans</a:t>
            </a:r>
          </a:p>
        </p:txBody>
      </p:sp>
      <p:sp>
        <p:nvSpPr>
          <p:cNvPr id="17" name="TextBox 16">
            <a:extLst>
              <a:ext uri="{FF2B5EF4-FFF2-40B4-BE49-F238E27FC236}">
                <a16:creationId xmlns:a16="http://schemas.microsoft.com/office/drawing/2014/main" id="{5D817511-B3F0-2547-9086-2C9E9F744A60}"/>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2" name="Rectangle 11">
            <a:extLst>
              <a:ext uri="{FF2B5EF4-FFF2-40B4-BE49-F238E27FC236}">
                <a16:creationId xmlns:a16="http://schemas.microsoft.com/office/drawing/2014/main" id="{9B317802-612A-854F-A92D-FDD962F4FDA9}"/>
              </a:ext>
            </a:extLst>
          </p:cNvPr>
          <p:cNvSpPr/>
          <p:nvPr userDrawn="1"/>
        </p:nvSpPr>
        <p:spPr>
          <a:xfrm>
            <a:off x="6076122" y="439877"/>
            <a:ext cx="5726411" cy="535531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then owe money to SFNI but you do not have to pay it back until you leave university, are in work and earning above a certain level. This applies to both the Tuition Fee Loan and Maintenance Loan.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maximum you can borrow depends on how much your parents/carers earn (the household income), where you intend to study and where you intend to live whilst you are studying. You can apply for a Maintenance Grant which does not have to be repaid. However, once household income rises, the amount of Maintenance Grant you can get is reduced and you will need to top up with a Maintenance Loan. If you choose to live at home with parents the maximum loan you could have got in 2019/20 was £3,750 (it would have been £6,780 if you were studying and living in London). If household income is very high, the Maintenance Loan may well be lower than the combined Grant</a:t>
            </a:r>
          </a:p>
        </p:txBody>
      </p:sp>
    </p:spTree>
    <p:extLst>
      <p:ext uri="{BB962C8B-B14F-4D97-AF65-F5344CB8AC3E}">
        <p14:creationId xmlns:p14="http://schemas.microsoft.com/office/powerpoint/2010/main" val="146303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523F7B-6E6A-104A-A86E-7A3A249C11C0}"/>
              </a:ext>
            </a:extLst>
          </p:cNvPr>
          <p:cNvSpPr/>
          <p:nvPr userDrawn="1"/>
        </p:nvSpPr>
        <p:spPr>
          <a:xfrm>
            <a:off x="515354" y="422810"/>
            <a:ext cx="5165719"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and Loan that students on a lower household income are receiving. The student will be expected to make up this gap, likely to be with money from parents/carers, as it is due to the parents’/carers’ higher income that the student receives less.  The Maintenance Loan or Grant is split into three payments, which are paid directly into your bank account at the start of each term. So, unlike tuition fees, you are in control of how your Maintenance Loan or Grant is used. If you did a 3-year university course, and borrowed the maximum Maintenance Loan each year, at the end of the course you would owe SFNI approximately:</a:t>
            </a:r>
          </a:p>
          <a:p>
            <a:endParaRPr lang="en-GB" sz="1800" kern="1200" dirty="0">
              <a:solidFill>
                <a:schemeClr val="tx1"/>
              </a:solidFill>
              <a:effectLst/>
              <a:latin typeface="+mn-lt"/>
              <a:ea typeface="+mn-ea"/>
              <a:cs typeface="+mn-cs"/>
            </a:endParaRPr>
          </a:p>
        </p:txBody>
      </p:sp>
      <p:sp>
        <p:nvSpPr>
          <p:cNvPr id="15" name="Rectangle 14">
            <a:extLst>
              <a:ext uri="{FF2B5EF4-FFF2-40B4-BE49-F238E27FC236}">
                <a16:creationId xmlns:a16="http://schemas.microsoft.com/office/drawing/2014/main" id="{26359EBB-4E03-9843-AD00-EFEF94338617}"/>
              </a:ext>
            </a:extLst>
          </p:cNvPr>
          <p:cNvSpPr/>
          <p:nvPr userDrawn="1"/>
        </p:nvSpPr>
        <p:spPr>
          <a:xfrm>
            <a:off x="6096000" y="376643"/>
            <a:ext cx="5580646" cy="590931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choose to do a 4-year course these figures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would increase.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sounds like a lot of debt, but it is very important to have the full picture about when and how much you will have to repay:</a:t>
            </a:r>
          </a:p>
          <a:p>
            <a:endParaRPr lang="en-GB" dirty="0">
              <a:solidFill>
                <a:srgbClr val="00303C"/>
              </a:solidFill>
              <a:effectLst/>
              <a:latin typeface="Futura" panose="020B0602020204020303" pitchFamily="34" charset="-79"/>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You only start to repay any loans once you have left university and got a job earning over a certain amount.</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You only repay when, or for as long as, you earn more than £19,400 per year.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pay 9% of anything you earn over £19,400. So if you earn £30,000 a year you would pay back 9% of £10,600. That’s £954 per year. If your income drops below £19,400 your repayments will stop and only re-start again once you earn above £19,400. </a:t>
            </a:r>
          </a:p>
          <a:p>
            <a:endParaRPr lang="en-GB" dirty="0">
              <a:effectLst/>
              <a:latin typeface="Futura" panose="020B0602020204020303" pitchFamily="34" charset="-79"/>
              <a:cs typeface="Futura" panose="020B0602020204020303" pitchFamily="34" charset="-79"/>
            </a:endParaRPr>
          </a:p>
        </p:txBody>
      </p:sp>
      <p:sp>
        <p:nvSpPr>
          <p:cNvPr id="18" name="Rectangle 17">
            <a:extLst>
              <a:ext uri="{FF2B5EF4-FFF2-40B4-BE49-F238E27FC236}">
                <a16:creationId xmlns:a16="http://schemas.microsoft.com/office/drawing/2014/main" id="{B889D340-228C-C54E-840A-D876133DA8A7}"/>
              </a:ext>
            </a:extLst>
          </p:cNvPr>
          <p:cNvSpPr/>
          <p:nvPr userDrawn="1"/>
        </p:nvSpPr>
        <p:spPr>
          <a:xfrm>
            <a:off x="645491" y="4480425"/>
            <a:ext cx="4678570" cy="1505938"/>
          </a:xfrm>
          <a:prstGeom prst="rect">
            <a:avLst/>
          </a:prstGeom>
          <a:noFill/>
          <a:ln w="38100">
            <a:solidFill>
              <a:srgbClr val="188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6819A4-7AB5-3D4C-8612-E83BB6B4ACB8}"/>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21" name="Picture 20">
            <a:extLst>
              <a:ext uri="{FF2B5EF4-FFF2-40B4-BE49-F238E27FC236}">
                <a16:creationId xmlns:a16="http://schemas.microsoft.com/office/drawing/2014/main" id="{B6812A17-C682-F34C-9D0D-8101B2620398}"/>
              </a:ext>
            </a:extLst>
          </p:cNvPr>
          <p:cNvPicPr>
            <a:picLocks noChangeAspect="1"/>
          </p:cNvPicPr>
          <p:nvPr userDrawn="1"/>
        </p:nvPicPr>
        <p:blipFill>
          <a:blip r:embed="rId2"/>
          <a:stretch>
            <a:fillRect/>
          </a:stretch>
        </p:blipFill>
        <p:spPr>
          <a:xfrm>
            <a:off x="271201" y="4634705"/>
            <a:ext cx="5371096" cy="1197378"/>
          </a:xfrm>
          <a:prstGeom prst="rect">
            <a:avLst/>
          </a:prstGeom>
        </p:spPr>
      </p:pic>
    </p:spTree>
    <p:extLst>
      <p:ext uri="{BB962C8B-B14F-4D97-AF65-F5344CB8AC3E}">
        <p14:creationId xmlns:p14="http://schemas.microsoft.com/office/powerpoint/2010/main" val="256159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D2E0568-F930-7446-A61B-F56C4B7D7BC3}"/>
              </a:ext>
            </a:extLst>
          </p:cNvPr>
          <p:cNvSpPr/>
          <p:nvPr userDrawn="1"/>
        </p:nvSpPr>
        <p:spPr>
          <a:xfrm>
            <a:off x="509644" y="479901"/>
            <a:ext cx="5047246"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Note that the earnings threshold does tend to increase each year, making the amount you are able to earn before you start making repayments slightly higher. This accounts for the impact of inflation – the increasing cost of goods and services from one year to the next.</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3. After 25 years, all remaining debt is wiped.</a:t>
            </a:r>
          </a:p>
          <a:p>
            <a:endParaRPr lang="en-GB" dirty="0">
              <a:solidFill>
                <a:srgbClr val="00303C"/>
              </a:solidFill>
              <a:effectLst/>
              <a:latin typeface="Swiss 721 SWA" panose="020B0504020202020204" pitchFamily="34" charset="0"/>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still owe any money on your student loan after 25 years (from the April after graduation) the debt is cancelled. If you never get a job earning over the threshold, it means you won’t have repaid a penny.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still owe £20,000 after 25 years the debt is cancelled, and you owe nothing.</a:t>
            </a:r>
          </a:p>
        </p:txBody>
      </p:sp>
      <p:sp>
        <p:nvSpPr>
          <p:cNvPr id="3" name="Rectangle 2">
            <a:extLst>
              <a:ext uri="{FF2B5EF4-FFF2-40B4-BE49-F238E27FC236}">
                <a16:creationId xmlns:a16="http://schemas.microsoft.com/office/drawing/2014/main" id="{66FEB183-5D4A-BA48-B1AC-B7B977520856}"/>
              </a:ext>
            </a:extLst>
          </p:cNvPr>
          <p:cNvSpPr/>
          <p:nvPr userDrawn="1"/>
        </p:nvSpPr>
        <p:spPr>
          <a:xfrm>
            <a:off x="6251713" y="479901"/>
            <a:ext cx="5625548" cy="3693319"/>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4. The loan repayments are made automatically.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All student loans since 1998 have been repaid through the payroll – this means that once you’re working, your employer will deduct the repayments from your salary before you get it (we’ll look at this more a little later on).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amount you receive in your bank account each month already has it removed. So, you don’t have to worry about organising how to pay the debt – it will be paid automatically.</a:t>
            </a:r>
          </a:p>
        </p:txBody>
      </p:sp>
      <p:sp>
        <p:nvSpPr>
          <p:cNvPr id="16" name="TextBox 15">
            <a:extLst>
              <a:ext uri="{FF2B5EF4-FFF2-40B4-BE49-F238E27FC236}">
                <a16:creationId xmlns:a16="http://schemas.microsoft.com/office/drawing/2014/main" id="{368E0250-B2DF-D44F-AD7E-6E909FF7F557}"/>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498464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4C486E-F6D1-BB41-845F-EEEF1B01AFA3}"/>
              </a:ext>
            </a:extLst>
          </p:cNvPr>
          <p:cNvSpPr/>
          <p:nvPr userDrawn="1"/>
        </p:nvSpPr>
        <p:spPr>
          <a:xfrm>
            <a:off x="545736" y="439590"/>
            <a:ext cx="5795429" cy="535531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5. Student loans DO NOT go on credit files.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When you borrow from a bank for a credit card, loan or mortgage, lenders look at three pieces of information before they decide whether or not to give you the loan: your application form; any previous dealings they’ve had with you; and crucially, the information on your credit reference files. Your credit history will be listed on these files – but student loans are not included. This means the money you owe on a student loan will not impact your credit worthiness.</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Interest on student loans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As with other forms of borrowing, interest is also applied to student loans and will be taken into account when your repayments are calculated. To find out more about the impact of interest on borrowing, take a look at the ‘Borrowing’ chapter.</a:t>
            </a:r>
          </a:p>
        </p:txBody>
      </p:sp>
      <p:sp>
        <p:nvSpPr>
          <p:cNvPr id="11" name="Rounded Rectangle 10">
            <a:extLst>
              <a:ext uri="{FF2B5EF4-FFF2-40B4-BE49-F238E27FC236}">
                <a16:creationId xmlns:a16="http://schemas.microsoft.com/office/drawing/2014/main" id="{FC5AF23F-E54A-C040-9210-8A5D9A4FA1D4}"/>
              </a:ext>
            </a:extLst>
          </p:cNvPr>
          <p:cNvSpPr/>
          <p:nvPr userDrawn="1"/>
        </p:nvSpPr>
        <p:spPr>
          <a:xfrm>
            <a:off x="6597925" y="333133"/>
            <a:ext cx="5257800" cy="2777816"/>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B8D9A4-6B66-8448-B008-2A770D3AECA8}"/>
              </a:ext>
            </a:extLst>
          </p:cNvPr>
          <p:cNvSpPr/>
          <p:nvPr userDrawn="1"/>
        </p:nvSpPr>
        <p:spPr>
          <a:xfrm>
            <a:off x="7569522" y="55341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31B50D99-9DB1-6945-B361-248DC5E28A6A}"/>
              </a:ext>
            </a:extLst>
          </p:cNvPr>
          <p:cNvCxnSpPr/>
          <p:nvPr userDrawn="1"/>
        </p:nvCxnSpPr>
        <p:spPr>
          <a:xfrm>
            <a:off x="7051812" y="1171753"/>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5" name="Picture 14">
            <a:extLst>
              <a:ext uri="{FF2B5EF4-FFF2-40B4-BE49-F238E27FC236}">
                <a16:creationId xmlns:a16="http://schemas.microsoft.com/office/drawing/2014/main" id="{20CECB67-57B4-7C4A-A0AA-B9BD7D2AE827}"/>
              </a:ext>
            </a:extLst>
          </p:cNvPr>
          <p:cNvPicPr>
            <a:picLocks noChangeAspect="1"/>
          </p:cNvPicPr>
          <p:nvPr userDrawn="1"/>
        </p:nvPicPr>
        <p:blipFill>
          <a:blip r:embed="rId2"/>
          <a:stretch>
            <a:fillRect/>
          </a:stretch>
        </p:blipFill>
        <p:spPr>
          <a:xfrm>
            <a:off x="6979265" y="478174"/>
            <a:ext cx="620573" cy="615762"/>
          </a:xfrm>
          <a:prstGeom prst="rect">
            <a:avLst/>
          </a:prstGeom>
        </p:spPr>
      </p:pic>
      <p:sp>
        <p:nvSpPr>
          <p:cNvPr id="16" name="Rectangle 15">
            <a:extLst>
              <a:ext uri="{FF2B5EF4-FFF2-40B4-BE49-F238E27FC236}">
                <a16:creationId xmlns:a16="http://schemas.microsoft.com/office/drawing/2014/main" id="{F7673427-C4F2-CB46-A78D-A3498190709D}"/>
              </a:ext>
            </a:extLst>
          </p:cNvPr>
          <p:cNvSpPr/>
          <p:nvPr userDrawn="1"/>
        </p:nvSpPr>
        <p:spPr>
          <a:xfrm>
            <a:off x="6979265" y="1348307"/>
            <a:ext cx="4620975"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way student loans work is different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in England, Scotland, Wales and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Northern Ireland.  This information is for a Northern Irish student attending a university in Northern Ireland.</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17" name="Rounded Rectangle 16">
            <a:extLst>
              <a:ext uri="{FF2B5EF4-FFF2-40B4-BE49-F238E27FC236}">
                <a16:creationId xmlns:a16="http://schemas.microsoft.com/office/drawing/2014/main" id="{E4C61798-D40D-0747-930D-92F9EE923E40}"/>
              </a:ext>
            </a:extLst>
          </p:cNvPr>
          <p:cNvSpPr/>
          <p:nvPr userDrawn="1"/>
        </p:nvSpPr>
        <p:spPr>
          <a:xfrm>
            <a:off x="6597925" y="3439434"/>
            <a:ext cx="5257800" cy="2397416"/>
          </a:xfrm>
          <a:prstGeom prst="roundRect">
            <a:avLst>
              <a:gd name="adj" fmla="val 10534"/>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DAE068-F302-EA49-95E1-27845B6CC406}"/>
              </a:ext>
            </a:extLst>
          </p:cNvPr>
          <p:cNvSpPr/>
          <p:nvPr userDrawn="1"/>
        </p:nvSpPr>
        <p:spPr>
          <a:xfrm>
            <a:off x="7569522" y="3659715"/>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9" name="Straight Connector 18">
            <a:extLst>
              <a:ext uri="{FF2B5EF4-FFF2-40B4-BE49-F238E27FC236}">
                <a16:creationId xmlns:a16="http://schemas.microsoft.com/office/drawing/2014/main" id="{9800C458-4FF9-054A-A289-3E66307733B8}"/>
              </a:ext>
            </a:extLst>
          </p:cNvPr>
          <p:cNvCxnSpPr/>
          <p:nvPr userDrawn="1"/>
        </p:nvCxnSpPr>
        <p:spPr>
          <a:xfrm>
            <a:off x="7051812" y="4278054"/>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8" name="Picture 7">
            <a:extLst>
              <a:ext uri="{FF2B5EF4-FFF2-40B4-BE49-F238E27FC236}">
                <a16:creationId xmlns:a16="http://schemas.microsoft.com/office/drawing/2014/main" id="{A907322C-432C-584A-96D7-28895FE7ED87}"/>
              </a:ext>
            </a:extLst>
          </p:cNvPr>
          <p:cNvPicPr>
            <a:picLocks noChangeAspect="1"/>
          </p:cNvPicPr>
          <p:nvPr userDrawn="1"/>
        </p:nvPicPr>
        <p:blipFill>
          <a:blip r:embed="rId3"/>
          <a:stretch>
            <a:fillRect/>
          </a:stretch>
        </p:blipFill>
        <p:spPr>
          <a:xfrm>
            <a:off x="7008869" y="3584475"/>
            <a:ext cx="622045" cy="615762"/>
          </a:xfrm>
          <a:prstGeom prst="rect">
            <a:avLst/>
          </a:prstGeom>
        </p:spPr>
      </p:pic>
      <p:sp>
        <p:nvSpPr>
          <p:cNvPr id="9" name="Rectangle 8">
            <a:extLst>
              <a:ext uri="{FF2B5EF4-FFF2-40B4-BE49-F238E27FC236}">
                <a16:creationId xmlns:a16="http://schemas.microsoft.com/office/drawing/2014/main" id="{F66DA229-236B-284C-8269-CFEEC9CCA323}"/>
              </a:ext>
            </a:extLst>
          </p:cNvPr>
          <p:cNvSpPr/>
          <p:nvPr userDrawn="1"/>
        </p:nvSpPr>
        <p:spPr>
          <a:xfrm>
            <a:off x="6934200" y="4390642"/>
            <a:ext cx="4833730" cy="120032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Because of the way student loans are repaid there is an argument that they are more like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 graduate tax than a loan repayment.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What do you think?</a:t>
            </a:r>
          </a:p>
        </p:txBody>
      </p:sp>
      <p:sp>
        <p:nvSpPr>
          <p:cNvPr id="23" name="TextBox 22">
            <a:extLst>
              <a:ext uri="{FF2B5EF4-FFF2-40B4-BE49-F238E27FC236}">
                <a16:creationId xmlns:a16="http://schemas.microsoft.com/office/drawing/2014/main" id="{FF605566-F31F-EF49-86D9-2B741B5E555B}"/>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4056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59C1-19AB-4245-8DEE-FFB150F2EFE3}"/>
              </a:ext>
            </a:extLst>
          </p:cNvPr>
          <p:cNvSpPr/>
          <p:nvPr userDrawn="1"/>
        </p:nvSpPr>
        <p:spPr>
          <a:xfrm>
            <a:off x="485203" y="1144158"/>
            <a:ext cx="11213153"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Syrah is a first-year Northern Irish student on a 3-year degree course. After 3 weeks of her course she has noticed that her maintenance loan is being spent faster than she had expected. Her parents’ income allowed her to receive the full maintenance loan and at the start of term she had £2,880 paid into her bank account. The first term lasts for 12 weeks. As it’s her first year, Syrah lives in a hall of residence. The cost of this was £1,440 for the term, which had to be paid in the first week. She has looked at all of her expenses to date and worked out that after 3 weeks she has spent the following:</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Food and drink  </a:t>
            </a:r>
            <a:r>
              <a:rPr lang="en-GB" b="1" i="0" dirty="0">
                <a:solidFill>
                  <a:srgbClr val="00303C"/>
                </a:solidFill>
                <a:effectLst/>
                <a:latin typeface="Futura" panose="020B0602020204020303" pitchFamily="34" charset="-79"/>
                <a:cs typeface="Futura" panose="020B0602020204020303" pitchFamily="34" charset="-79"/>
              </a:rPr>
              <a:t>£120 </a:t>
            </a:r>
          </a:p>
          <a:p>
            <a:r>
              <a:rPr lang="en-GB" dirty="0">
                <a:solidFill>
                  <a:srgbClr val="00303C"/>
                </a:solidFill>
                <a:effectLst/>
                <a:latin typeface="Futura" panose="020B0602020204020303" pitchFamily="34" charset="-79"/>
                <a:cs typeface="Futura" panose="020B0602020204020303" pitchFamily="34" charset="-79"/>
              </a:rPr>
              <a:t>Clothes  </a:t>
            </a:r>
            <a:r>
              <a:rPr lang="en-GB" b="1" i="0" dirty="0">
                <a:solidFill>
                  <a:srgbClr val="00303C"/>
                </a:solidFill>
                <a:effectLst/>
                <a:latin typeface="Futura" panose="020B0602020204020303" pitchFamily="34" charset="-79"/>
                <a:cs typeface="Futura" panose="020B0602020204020303" pitchFamily="34" charset="-79"/>
              </a:rPr>
              <a:t>£60</a:t>
            </a:r>
          </a:p>
          <a:p>
            <a:r>
              <a:rPr lang="en-GB" dirty="0">
                <a:solidFill>
                  <a:srgbClr val="00303C"/>
                </a:solidFill>
                <a:effectLst/>
                <a:latin typeface="Futura" panose="020B0602020204020303" pitchFamily="34" charset="-79"/>
                <a:cs typeface="Futura" panose="020B0602020204020303" pitchFamily="34" charset="-79"/>
              </a:rPr>
              <a:t>Transport  </a:t>
            </a:r>
            <a:r>
              <a:rPr lang="en-GB" b="1" i="0" dirty="0">
                <a:solidFill>
                  <a:srgbClr val="00303C"/>
                </a:solidFill>
                <a:effectLst/>
                <a:latin typeface="Futura" panose="020B0602020204020303" pitchFamily="34" charset="-79"/>
                <a:cs typeface="Futura" panose="020B0602020204020303" pitchFamily="34" charset="-79"/>
              </a:rPr>
              <a:t>£54</a:t>
            </a:r>
          </a:p>
          <a:p>
            <a:r>
              <a:rPr lang="en-GB" dirty="0">
                <a:solidFill>
                  <a:srgbClr val="00303C"/>
                </a:solidFill>
                <a:effectLst/>
                <a:latin typeface="Futura" panose="020B0602020204020303" pitchFamily="34" charset="-79"/>
                <a:cs typeface="Futura" panose="020B0602020204020303" pitchFamily="34" charset="-79"/>
              </a:rPr>
              <a:t>Mobile phone  </a:t>
            </a:r>
            <a:r>
              <a:rPr lang="en-GB" b="1" i="0" dirty="0">
                <a:solidFill>
                  <a:srgbClr val="00303C"/>
                </a:solidFill>
                <a:effectLst/>
                <a:latin typeface="Futura" panose="020B0602020204020303" pitchFamily="34" charset="-79"/>
                <a:cs typeface="Futura" panose="020B0602020204020303" pitchFamily="34" charset="-79"/>
              </a:rPr>
              <a:t>£36</a:t>
            </a:r>
          </a:p>
          <a:p>
            <a:r>
              <a:rPr lang="en-GB" dirty="0">
                <a:solidFill>
                  <a:srgbClr val="00303C"/>
                </a:solidFill>
                <a:effectLst/>
                <a:latin typeface="Futura" panose="020B0602020204020303" pitchFamily="34" charset="-79"/>
                <a:cs typeface="Futura" panose="020B0602020204020303" pitchFamily="34" charset="-79"/>
              </a:rPr>
              <a:t>Laundry  </a:t>
            </a:r>
            <a:r>
              <a:rPr lang="en-GB" b="1" i="0" dirty="0">
                <a:solidFill>
                  <a:srgbClr val="00303C"/>
                </a:solidFill>
                <a:effectLst/>
                <a:latin typeface="Futura" panose="020B0602020204020303" pitchFamily="34" charset="-79"/>
                <a:cs typeface="Futura" panose="020B0602020204020303" pitchFamily="34" charset="-79"/>
              </a:rPr>
              <a:t>£30</a:t>
            </a:r>
          </a:p>
          <a:p>
            <a:r>
              <a:rPr lang="en-GB" dirty="0">
                <a:solidFill>
                  <a:srgbClr val="00303C"/>
                </a:solidFill>
                <a:effectLst/>
                <a:latin typeface="Futura" panose="020B0602020204020303" pitchFamily="34" charset="-79"/>
                <a:cs typeface="Futura" panose="020B0602020204020303" pitchFamily="34" charset="-79"/>
              </a:rPr>
              <a:t>Books  </a:t>
            </a:r>
            <a:r>
              <a:rPr lang="en-GB" b="1" i="0" dirty="0">
                <a:solidFill>
                  <a:srgbClr val="00303C"/>
                </a:solidFill>
                <a:effectLst/>
                <a:latin typeface="Futura" panose="020B0602020204020303" pitchFamily="34" charset="-79"/>
                <a:cs typeface="Futura" panose="020B0602020204020303" pitchFamily="34" charset="-79"/>
              </a:rPr>
              <a:t>£60</a:t>
            </a:r>
          </a:p>
          <a:p>
            <a:r>
              <a:rPr lang="en-GB" dirty="0">
                <a:solidFill>
                  <a:srgbClr val="00303C"/>
                </a:solidFill>
                <a:effectLst/>
                <a:latin typeface="Futura" panose="020B0602020204020303" pitchFamily="34" charset="-79"/>
                <a:cs typeface="Futura" panose="020B0602020204020303" pitchFamily="34" charset="-79"/>
              </a:rPr>
              <a:t>Socialising  </a:t>
            </a:r>
            <a:r>
              <a:rPr lang="en-GB" b="1" i="0" dirty="0">
                <a:solidFill>
                  <a:srgbClr val="00303C"/>
                </a:solidFill>
                <a:effectLst/>
                <a:latin typeface="Futura" panose="020B0602020204020303" pitchFamily="34" charset="-79"/>
                <a:cs typeface="Futura" panose="020B0602020204020303" pitchFamily="34" charset="-79"/>
              </a:rPr>
              <a:t>£105</a:t>
            </a:r>
          </a:p>
          <a:p>
            <a:r>
              <a:rPr lang="en-GB" dirty="0">
                <a:solidFill>
                  <a:srgbClr val="00303C"/>
                </a:solidFill>
                <a:effectLst/>
                <a:latin typeface="Futura" panose="020B0602020204020303" pitchFamily="34" charset="-79"/>
                <a:cs typeface="Futura" panose="020B0602020204020303" pitchFamily="34" charset="-79"/>
              </a:rPr>
              <a:t>Insurance  </a:t>
            </a:r>
            <a:r>
              <a:rPr lang="en-GB" b="1" i="0" dirty="0">
                <a:solidFill>
                  <a:srgbClr val="00303C"/>
                </a:solidFill>
                <a:effectLst/>
                <a:latin typeface="Futura" panose="020B0602020204020303" pitchFamily="34" charset="-79"/>
                <a:cs typeface="Futura" panose="020B0602020204020303" pitchFamily="34" charset="-79"/>
              </a:rPr>
              <a:t>£36</a:t>
            </a:r>
          </a:p>
          <a:p>
            <a:r>
              <a:rPr lang="en-GB" dirty="0">
                <a:solidFill>
                  <a:srgbClr val="00303C"/>
                </a:solidFill>
                <a:effectLst/>
                <a:latin typeface="Futura" panose="020B0602020204020303" pitchFamily="34" charset="-79"/>
                <a:cs typeface="Futura" panose="020B0602020204020303" pitchFamily="34" charset="-79"/>
              </a:rPr>
              <a:t>Gym membership  </a:t>
            </a:r>
            <a:r>
              <a:rPr lang="en-GB" b="1" i="0" dirty="0">
                <a:solidFill>
                  <a:srgbClr val="00303C"/>
                </a:solidFill>
                <a:effectLst/>
                <a:latin typeface="Futura" panose="020B0602020204020303" pitchFamily="34" charset="-79"/>
                <a:cs typeface="Futura" panose="020B0602020204020303" pitchFamily="34" charset="-79"/>
              </a:rPr>
              <a:t>£6</a:t>
            </a:r>
          </a:p>
        </p:txBody>
      </p:sp>
      <p:sp>
        <p:nvSpPr>
          <p:cNvPr id="9" name="Rectangle 8">
            <a:extLst>
              <a:ext uri="{FF2B5EF4-FFF2-40B4-BE49-F238E27FC236}">
                <a16:creationId xmlns:a16="http://schemas.microsoft.com/office/drawing/2014/main" id="{CA92D289-7A8D-4E4B-9F67-A249A6C285B0}"/>
              </a:ext>
            </a:extLst>
          </p:cNvPr>
          <p:cNvSpPr/>
          <p:nvPr userDrawn="1"/>
        </p:nvSpPr>
        <p:spPr>
          <a:xfrm>
            <a:off x="3581400" y="3063134"/>
            <a:ext cx="6096000" cy="2031325"/>
          </a:xfrm>
          <a:prstGeom prst="rect">
            <a:avLst/>
          </a:prstGeom>
        </p:spPr>
        <p:txBody>
          <a:bodyPr>
            <a:spAutoFit/>
          </a:bodyPr>
          <a:lstStyle/>
          <a:p>
            <a:r>
              <a:rPr lang="en-GB" b="1" i="0" dirty="0">
                <a:solidFill>
                  <a:srgbClr val="002F3B"/>
                </a:solidFill>
                <a:effectLst/>
                <a:latin typeface="Futura" panose="020B0602020204020303" pitchFamily="34" charset="-79"/>
                <a:cs typeface="Futura" panose="020B0602020204020303" pitchFamily="34" charset="-79"/>
              </a:rPr>
              <a:t>Total spending over 3 weeks is  £507</a:t>
            </a:r>
          </a:p>
          <a:p>
            <a:endParaRPr lang="en-GB" b="1" i="0"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To help Syrah keep track of her spending, prepare a weekly budget for her.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What advice would you give to Syrah to help manage her money?</a:t>
            </a:r>
          </a:p>
        </p:txBody>
      </p:sp>
      <p:sp>
        <p:nvSpPr>
          <p:cNvPr id="24" name="TextBox 23">
            <a:extLst>
              <a:ext uri="{FF2B5EF4-FFF2-40B4-BE49-F238E27FC236}">
                <a16:creationId xmlns:a16="http://schemas.microsoft.com/office/drawing/2014/main" id="{ED9CF522-E661-6540-8212-3A642B44F5E1}"/>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173700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BURSARIES, GRANTS AND SCHOLARSHIPS</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769943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2" name="Rectangle 1">
            <a:extLst>
              <a:ext uri="{FF2B5EF4-FFF2-40B4-BE49-F238E27FC236}">
                <a16:creationId xmlns:a16="http://schemas.microsoft.com/office/drawing/2014/main" id="{889A9064-256D-1549-BEBF-C10E24A0D25D}"/>
              </a:ext>
            </a:extLst>
          </p:cNvPr>
          <p:cNvSpPr/>
          <p:nvPr userDrawn="1"/>
        </p:nvSpPr>
        <p:spPr>
          <a:xfrm>
            <a:off x="531567" y="1171381"/>
            <a:ext cx="537227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the student loans that are available from SFNI it is very important to explore other possible sources of income. Many universities offer bursaries, which are usually cash awards – e.g. £1,000. These do not need to be repaid and are available to help students whose household has a low level of income.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 scholarship is also often a cash award, this time given to students who do particularly well in their exams preceding university or college.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scholarship may be awarded by the university or a company and may pay the tuition fees for a course in full or in part. </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A525F5B-BC5A-164E-B92A-7128A0063419}"/>
              </a:ext>
            </a:extLst>
          </p:cNvPr>
          <p:cNvSpPr/>
          <p:nvPr userDrawn="1"/>
        </p:nvSpPr>
        <p:spPr>
          <a:xfrm>
            <a:off x="6202017" y="1171381"/>
            <a:ext cx="5458416"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Some universities also offer grants. This again is a cash award that you do not have to repay. It is usually given for a very specific purpose, like studying abroad or undertaking research that costs a bit of money.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a student with a learning difficulty, health problem or disability you may also be entitled to claim for Disabled Students’ Allowance to cover some of the extra costs to support your additional needs. This does not have to be repaid.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There are also certain degree courses that attract specific bursaries, grants and scholarships because the economy needs more people to qualify from them. </a:t>
            </a:r>
          </a:p>
        </p:txBody>
      </p:sp>
      <p:sp>
        <p:nvSpPr>
          <p:cNvPr id="18" name="TextBox 17">
            <a:extLst>
              <a:ext uri="{FF2B5EF4-FFF2-40B4-BE49-F238E27FC236}">
                <a16:creationId xmlns:a16="http://schemas.microsoft.com/office/drawing/2014/main" id="{C20871E8-EC0B-964D-8073-AEABF0E55E28}"/>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643306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88F934-86AB-A649-BD91-5C8C225E0004}"/>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CONTENTS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7" name="Rectangle 6">
            <a:extLst>
              <a:ext uri="{FF2B5EF4-FFF2-40B4-BE49-F238E27FC236}">
                <a16:creationId xmlns:a16="http://schemas.microsoft.com/office/drawing/2014/main" id="{F9BF6145-FD9A-8543-B6BF-D4ABCED8662F}"/>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88F75B-E058-3642-BD7B-D34CF948287D}"/>
              </a:ext>
            </a:extLst>
          </p:cNvPr>
          <p:cNvSpPr txBox="1"/>
          <p:nvPr userDrawn="1"/>
        </p:nvSpPr>
        <p:spPr>
          <a:xfrm>
            <a:off x="5695122" y="6289627"/>
            <a:ext cx="681945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9" name="TextBox 8">
            <a:extLst>
              <a:ext uri="{FF2B5EF4-FFF2-40B4-BE49-F238E27FC236}">
                <a16:creationId xmlns:a16="http://schemas.microsoft.com/office/drawing/2014/main" id="{3B15A21E-09B1-0444-BF77-46E1D6DA729C}"/>
              </a:ext>
            </a:extLst>
          </p:cNvPr>
          <p:cNvSpPr txBox="1"/>
          <p:nvPr userDrawn="1"/>
        </p:nvSpPr>
        <p:spPr>
          <a:xfrm>
            <a:off x="576470" y="1192696"/>
            <a:ext cx="5426765" cy="3970318"/>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Next steps: apprenticeship</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Next steps: employment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Next steps: university</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Student finance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Earnings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err="1">
                <a:solidFill>
                  <a:srgbClr val="00303C"/>
                </a:solidFill>
                <a:latin typeface="Futura Medium" panose="020B0602020204020303" pitchFamily="34" charset="-79"/>
                <a:cs typeface="Futura Medium" panose="020B0602020204020303" pitchFamily="34" charset="-79"/>
                <a:hlinkClick r:id="rId7" action="ppaction://hlinksldjump"/>
              </a:rPr>
              <a:t>Payslips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Tax and National Insurance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Self-employed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Methods of payment</a:t>
            </a:r>
            <a:endParaRPr lang="en-US" sz="3200" dirty="0">
              <a:solidFill>
                <a:srgbClr val="00303C"/>
              </a:solidFill>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DD56D199-64EE-4D48-BDA0-41BD174D1EC4}"/>
              </a:ext>
            </a:extLst>
          </p:cNvPr>
          <p:cNvSpPr txBox="1"/>
          <p:nvPr userDrawn="1"/>
        </p:nvSpPr>
        <p:spPr>
          <a:xfrm>
            <a:off x="6117251" y="1202635"/>
            <a:ext cx="5650111" cy="2246769"/>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Why do we pay income tax?</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2" action="ppaction://hlinksldjump"/>
              </a:rPr>
              <a:t>Pensions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3" action="ppaction://hlinksldjump"/>
              </a:rPr>
              <a:t>Help for people on low incomes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4"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5" action="ppaction://hlinksldjump"/>
              </a:rPr>
              <a:t>Further your knowledge</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954736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26" name="Picture 2" descr="What would tempt you to become a maths teacher? | Tes News">
            <a:extLst>
              <a:ext uri="{FF2B5EF4-FFF2-40B4-BE49-F238E27FC236}">
                <a16:creationId xmlns:a16="http://schemas.microsoft.com/office/drawing/2014/main" id="{D9B4366E-8FAB-D649-A631-C52A167CE8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777" t="7949" r="19050"/>
          <a:stretch/>
        </p:blipFill>
        <p:spPr bwMode="auto">
          <a:xfrm>
            <a:off x="5830956" y="0"/>
            <a:ext cx="6361044" cy="631134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CE738C-DAD9-7A42-A827-8313574CC424}"/>
              </a:ext>
            </a:extLst>
          </p:cNvPr>
          <p:cNvSpPr/>
          <p:nvPr userDrawn="1"/>
        </p:nvSpPr>
        <p:spPr>
          <a:xfrm>
            <a:off x="453887" y="367512"/>
            <a:ext cx="5054493"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good example is if you wanted to become a maths teacher – there is extra funding because there is a shortage of maths teachers.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All of this extra funding has to be applied for, so it is really important for potential students to carry out research and make sure they are not missing out on money that could help them while at college or university.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There is also the option of taking on part-time work while at university to generate extra income. However, you would need to ensure that this doesn’t affect your studies.</a:t>
            </a:r>
          </a:p>
        </p:txBody>
      </p:sp>
      <p:sp>
        <p:nvSpPr>
          <p:cNvPr id="14" name="TextBox 13">
            <a:extLst>
              <a:ext uri="{FF2B5EF4-FFF2-40B4-BE49-F238E27FC236}">
                <a16:creationId xmlns:a16="http://schemas.microsoft.com/office/drawing/2014/main" id="{839AF3BB-CC53-8043-BB46-FC8D08041B51}"/>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583084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EARNINGS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EARNINGS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F23B886-0844-AF45-A76C-FEA21E7D65CE}"/>
              </a:ext>
            </a:extLst>
          </p:cNvPr>
          <p:cNvSpPr/>
          <p:nvPr userDrawn="1"/>
        </p:nvSpPr>
        <p:spPr>
          <a:xfrm>
            <a:off x="462454" y="1131624"/>
            <a:ext cx="5312181"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Whether you go straight into work from school, follow an apprenticeship, or go to university, you’ll expect to earn some money for the job you end up doing.</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It may sound simple to work out exactly how much you will be paid for the work you do, but it’s not always as straightforward as you think. There are a number of things which are taken off the amount you earn before you receive it – you don’t always get to take home everything you earn. These are called deductions. </a:t>
            </a:r>
          </a:p>
          <a:p>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04E8D578-4A21-D146-9D9E-36CE9488EFC5}"/>
              </a:ext>
            </a:extLst>
          </p:cNvPr>
          <p:cNvSpPr/>
          <p:nvPr userDrawn="1"/>
        </p:nvSpPr>
        <p:spPr>
          <a:xfrm>
            <a:off x="6113936" y="409243"/>
            <a:ext cx="5615610"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main deductions you will come across will be: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Income Tax </a:t>
            </a:r>
            <a:r>
              <a:rPr lang="en-GB" dirty="0">
                <a:solidFill>
                  <a:srgbClr val="002F3B"/>
                </a:solidFill>
                <a:effectLst/>
                <a:latin typeface="Futura" panose="020B0602020204020303" pitchFamily="34" charset="-79"/>
                <a:cs typeface="Futura" panose="020B0602020204020303" pitchFamily="34" charset="-79"/>
              </a:rPr>
              <a:t>– tax based on your earnings.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National Insurance </a:t>
            </a:r>
            <a:r>
              <a:rPr lang="en-GB" dirty="0">
                <a:solidFill>
                  <a:srgbClr val="002F3B"/>
                </a:solidFill>
                <a:effectLst/>
                <a:latin typeface="Futura" panose="020B0602020204020303" pitchFamily="34" charset="-79"/>
                <a:cs typeface="Futura" panose="020B0602020204020303" pitchFamily="34" charset="-79"/>
              </a:rPr>
              <a:t>– tax on earnings to help pay for state benefits such as state pension and sick pay.</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Pension contribution </a:t>
            </a:r>
            <a:r>
              <a:rPr lang="en-GB" dirty="0">
                <a:solidFill>
                  <a:srgbClr val="002F3B"/>
                </a:solidFill>
                <a:effectLst/>
                <a:latin typeface="Futura" panose="020B0602020204020303" pitchFamily="34" charset="-79"/>
                <a:cs typeface="Futura" panose="020B0602020204020303" pitchFamily="34" charset="-79"/>
              </a:rPr>
              <a:t>– often paid by both the employer and employee to build up a pension pot for when you retire.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Student loan repayment </a:t>
            </a:r>
            <a:r>
              <a:rPr lang="en-GB" dirty="0">
                <a:solidFill>
                  <a:srgbClr val="002F3B"/>
                </a:solidFill>
                <a:effectLst/>
                <a:latin typeface="Futura" panose="020B0602020204020303" pitchFamily="34" charset="-79"/>
                <a:cs typeface="Futura" panose="020B0602020204020303" pitchFamily="34" charset="-79"/>
              </a:rPr>
              <a:t>– paying back the money you borrowed (plus interest), but only if you earn over the threshold.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When you receive your pay from your job, you’ll most probably also receive a payslip. This contains information about you and your earnings. Your payslip will also show all of your deductions.  </a:t>
            </a:r>
          </a:p>
        </p:txBody>
      </p:sp>
    </p:spTree>
    <p:extLst>
      <p:ext uri="{BB962C8B-B14F-4D97-AF65-F5344CB8AC3E}">
        <p14:creationId xmlns:p14="http://schemas.microsoft.com/office/powerpoint/2010/main" val="2379689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C989D-C488-0340-AF9E-418BF77A1C82}"/>
              </a:ext>
            </a:extLst>
          </p:cNvPr>
          <p:cNvPicPr>
            <a:picLocks noChangeAspect="1"/>
          </p:cNvPicPr>
          <p:nvPr userDrawn="1"/>
        </p:nvPicPr>
        <p:blipFill rotWithShape="1">
          <a:blip r:embed="rId2"/>
          <a:srcRect l="3823" r="37127"/>
          <a:stretch/>
        </p:blipFill>
        <p:spPr>
          <a:xfrm>
            <a:off x="5487788" y="-19532"/>
            <a:ext cx="6722679" cy="635628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79613"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13" name="TextBox 12">
            <a:extLst>
              <a:ext uri="{FF2B5EF4-FFF2-40B4-BE49-F238E27FC236}">
                <a16:creationId xmlns:a16="http://schemas.microsoft.com/office/drawing/2014/main" id="{1CC4A79F-60A6-1D45-A4DB-ECB37F280887}"/>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EARNINGS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287489F5-A51D-C146-B12D-517D206B4A49}"/>
              </a:ext>
            </a:extLst>
          </p:cNvPr>
          <p:cNvSpPr/>
          <p:nvPr userDrawn="1"/>
        </p:nvSpPr>
        <p:spPr>
          <a:xfrm>
            <a:off x="807066" y="1478361"/>
            <a:ext cx="4304960" cy="1477328"/>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According to official UK government data, £196 billion was collected from Income Tax payments in 2019-20, an increase of £5 billion from the year before.</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677359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4A79F-60A6-1D45-A4DB-ECB37F280887}"/>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7E637CC9-B878-1747-AD31-6D1F8D99D375}"/>
              </a:ext>
            </a:extLst>
          </p:cNvPr>
          <p:cNvSpPr/>
          <p:nvPr userDrawn="1"/>
        </p:nvSpPr>
        <p:spPr>
          <a:xfrm>
            <a:off x="1209260" y="379663"/>
            <a:ext cx="11797748"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payslip for Sam Green who is a senior stylist in a national chain of hairdressers.</a:t>
            </a:r>
          </a:p>
        </p:txBody>
      </p:sp>
      <p:pic>
        <p:nvPicPr>
          <p:cNvPr id="8" name="Picture 7">
            <a:extLst>
              <a:ext uri="{FF2B5EF4-FFF2-40B4-BE49-F238E27FC236}">
                <a16:creationId xmlns:a16="http://schemas.microsoft.com/office/drawing/2014/main" id="{F5BF53CC-0BE1-B94F-94B1-39E4BC0D0D88}"/>
              </a:ext>
            </a:extLst>
          </p:cNvPr>
          <p:cNvPicPr>
            <a:picLocks noChangeAspect="1"/>
          </p:cNvPicPr>
          <p:nvPr userDrawn="1"/>
        </p:nvPicPr>
        <p:blipFill>
          <a:blip r:embed="rId2"/>
          <a:stretch>
            <a:fillRect/>
          </a:stretch>
        </p:blipFill>
        <p:spPr>
          <a:xfrm>
            <a:off x="1066799" y="778812"/>
            <a:ext cx="9959009" cy="4962305"/>
          </a:xfrm>
          <a:prstGeom prst="rect">
            <a:avLst/>
          </a:prstGeom>
        </p:spPr>
      </p:pic>
    </p:spTree>
    <p:extLst>
      <p:ext uri="{BB962C8B-B14F-4D97-AF65-F5344CB8AC3E}">
        <p14:creationId xmlns:p14="http://schemas.microsoft.com/office/powerpoint/2010/main" val="2155607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9AE63-B72B-0442-A339-C71701D88D13}"/>
              </a:ext>
            </a:extLst>
          </p:cNvPr>
          <p:cNvPicPr>
            <a:picLocks noChangeAspect="1"/>
          </p:cNvPicPr>
          <p:nvPr userDrawn="1"/>
        </p:nvPicPr>
        <p:blipFill rotWithShape="1">
          <a:blip r:embed="rId2"/>
          <a:srcRect l="28744" r="7952"/>
          <a:stretch/>
        </p:blipFill>
        <p:spPr>
          <a:xfrm>
            <a:off x="6137412" y="0"/>
            <a:ext cx="6086063" cy="64008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4A79F-60A6-1D45-A4DB-ECB37F280887}"/>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9" name="Rounded Rectangle 8">
            <a:extLst>
              <a:ext uri="{FF2B5EF4-FFF2-40B4-BE49-F238E27FC236}">
                <a16:creationId xmlns:a16="http://schemas.microsoft.com/office/drawing/2014/main" id="{A2A1E740-E90A-C742-BFAD-3EE7DB0037FE}"/>
              </a:ext>
            </a:extLst>
          </p:cNvPr>
          <p:cNvSpPr/>
          <p:nvPr userDrawn="1"/>
        </p:nvSpPr>
        <p:spPr>
          <a:xfrm>
            <a:off x="425725" y="427878"/>
            <a:ext cx="5257800" cy="537657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AF0DE5-65DD-7240-A35A-E2E6A90E0575}"/>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5D819F8C-7C9C-E34D-ABE9-30322CE56560}"/>
              </a:ext>
            </a:extLst>
          </p:cNvPr>
          <p:cNvCxnSpPr/>
          <p:nvPr userDrawn="1"/>
        </p:nvCxnSpPr>
        <p:spPr>
          <a:xfrm>
            <a:off x="879612" y="1266498"/>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E2883613-1267-024A-8FDE-5E023067F0BD}"/>
              </a:ext>
            </a:extLst>
          </p:cNvPr>
          <p:cNvPicPr>
            <a:picLocks noChangeAspect="1"/>
          </p:cNvPicPr>
          <p:nvPr userDrawn="1"/>
        </p:nvPicPr>
        <p:blipFill>
          <a:blip r:embed="rId3"/>
          <a:stretch>
            <a:fillRect/>
          </a:stretch>
        </p:blipFill>
        <p:spPr>
          <a:xfrm>
            <a:off x="836669" y="572919"/>
            <a:ext cx="622045" cy="615762"/>
          </a:xfrm>
          <a:prstGeom prst="rect">
            <a:avLst/>
          </a:prstGeom>
        </p:spPr>
      </p:pic>
      <p:sp>
        <p:nvSpPr>
          <p:cNvPr id="15" name="Rectangle 14">
            <a:extLst>
              <a:ext uri="{FF2B5EF4-FFF2-40B4-BE49-F238E27FC236}">
                <a16:creationId xmlns:a16="http://schemas.microsoft.com/office/drawing/2014/main" id="{5B0DAFBF-A2F8-9C4C-A7EE-AB3AB0ADF594}"/>
              </a:ext>
            </a:extLst>
          </p:cNvPr>
          <p:cNvSpPr/>
          <p:nvPr userDrawn="1"/>
        </p:nvSpPr>
        <p:spPr>
          <a:xfrm>
            <a:off x="762000" y="1379086"/>
            <a:ext cx="4595191"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Before reading more about payslips, what do you know already?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the tax called that you can see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on the payslip in deductions?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does NI stand for?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Why is this Month 3?</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the significance of the numbers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 the tax code?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Sam’s take-home pay?</a:t>
            </a:r>
          </a:p>
        </p:txBody>
      </p:sp>
    </p:spTree>
    <p:extLst>
      <p:ext uri="{BB962C8B-B14F-4D97-AF65-F5344CB8AC3E}">
        <p14:creationId xmlns:p14="http://schemas.microsoft.com/office/powerpoint/2010/main" val="2858633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PAYSLIPS EXPLAINED</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01810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6" name="TextBox 15">
            <a:extLst>
              <a:ext uri="{FF2B5EF4-FFF2-40B4-BE49-F238E27FC236}">
                <a16:creationId xmlns:a16="http://schemas.microsoft.com/office/drawing/2014/main" id="{C28C34A1-5675-B444-A60A-133EE9867DBC}"/>
              </a:ext>
            </a:extLst>
          </p:cNvPr>
          <p:cNvSpPr txBox="1"/>
          <p:nvPr userDrawn="1"/>
        </p:nvSpPr>
        <p:spPr>
          <a:xfrm>
            <a:off x="6306204" y="1315249"/>
            <a:ext cx="2380598"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Income Tax</a:t>
            </a:r>
          </a:p>
        </p:txBody>
      </p:sp>
      <p:sp>
        <p:nvSpPr>
          <p:cNvPr id="17" name="TextBox 16">
            <a:extLst>
              <a:ext uri="{FF2B5EF4-FFF2-40B4-BE49-F238E27FC236}">
                <a16:creationId xmlns:a16="http://schemas.microsoft.com/office/drawing/2014/main" id="{D5123731-7187-3D4D-A947-E80B5C0C31C3}"/>
              </a:ext>
            </a:extLst>
          </p:cNvPr>
          <p:cNvSpPr txBox="1"/>
          <p:nvPr userDrawn="1"/>
        </p:nvSpPr>
        <p:spPr>
          <a:xfrm>
            <a:off x="531567" y="1315250"/>
            <a:ext cx="2380598"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Deductions</a:t>
            </a:r>
          </a:p>
        </p:txBody>
      </p:sp>
      <p:sp>
        <p:nvSpPr>
          <p:cNvPr id="7" name="Rectangle 6">
            <a:extLst>
              <a:ext uri="{FF2B5EF4-FFF2-40B4-BE49-F238E27FC236}">
                <a16:creationId xmlns:a16="http://schemas.microsoft.com/office/drawing/2014/main" id="{13E1E732-0DBC-E54F-8BEC-3253E8EC74F1}"/>
              </a:ext>
            </a:extLst>
          </p:cNvPr>
          <p:cNvSpPr/>
          <p:nvPr userDrawn="1"/>
        </p:nvSpPr>
        <p:spPr>
          <a:xfrm>
            <a:off x="531567" y="1843638"/>
            <a:ext cx="5392155" cy="286232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On the payslip you can see that amounts for Income Tax, National Insurance contributions, and pension will be deducted from your gross pay. These are called compulsory deductions because you must pay them.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People who borrowed money to go to university and earn over the income threshold may also have student loan repayments taken off their gross pay.</a:t>
            </a:r>
          </a:p>
        </p:txBody>
      </p:sp>
      <p:sp>
        <p:nvSpPr>
          <p:cNvPr id="8" name="Rectangle 7">
            <a:extLst>
              <a:ext uri="{FF2B5EF4-FFF2-40B4-BE49-F238E27FC236}">
                <a16:creationId xmlns:a16="http://schemas.microsoft.com/office/drawing/2014/main" id="{B10D4743-5860-8740-AFCD-F9DA751E97D0}"/>
              </a:ext>
            </a:extLst>
          </p:cNvPr>
          <p:cNvSpPr/>
          <p:nvPr userDrawn="1"/>
        </p:nvSpPr>
        <p:spPr>
          <a:xfrm>
            <a:off x="6306204" y="1776915"/>
            <a:ext cx="5221356"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Everyone is allowed to earn some money before they start to pay Income Tax.</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is your Personal Tax Allowance. It is set by the government each year. For example, in 2020/21 this is £12,500 per year for most people. The income that you earn above your personal tax allowance is called your taxable income.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Once your income goes above this allowance you will pay Income Tax.</a:t>
            </a:r>
          </a:p>
        </p:txBody>
      </p:sp>
    </p:spTree>
    <p:extLst>
      <p:ext uri="{BB962C8B-B14F-4D97-AF65-F5344CB8AC3E}">
        <p14:creationId xmlns:p14="http://schemas.microsoft.com/office/powerpoint/2010/main" val="915411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2" name="Picture 1">
            <a:extLst>
              <a:ext uri="{FF2B5EF4-FFF2-40B4-BE49-F238E27FC236}">
                <a16:creationId xmlns:a16="http://schemas.microsoft.com/office/drawing/2014/main" id="{F14D9789-1F56-C64A-9A10-5DB609539DC6}"/>
              </a:ext>
            </a:extLst>
          </p:cNvPr>
          <p:cNvPicPr>
            <a:picLocks noChangeAspect="1"/>
          </p:cNvPicPr>
          <p:nvPr userDrawn="1"/>
        </p:nvPicPr>
        <p:blipFill>
          <a:blip r:embed="rId2"/>
          <a:stretch>
            <a:fillRect/>
          </a:stretch>
        </p:blipFill>
        <p:spPr>
          <a:xfrm>
            <a:off x="673100" y="711200"/>
            <a:ext cx="10845800" cy="2260600"/>
          </a:xfrm>
          <a:prstGeom prst="rect">
            <a:avLst/>
          </a:prstGeom>
        </p:spPr>
      </p:pic>
      <p:sp>
        <p:nvSpPr>
          <p:cNvPr id="3" name="Rectangle 2">
            <a:extLst>
              <a:ext uri="{FF2B5EF4-FFF2-40B4-BE49-F238E27FC236}">
                <a16:creationId xmlns:a16="http://schemas.microsoft.com/office/drawing/2014/main" id="{B5F590BE-E620-C244-9561-65AD557A6C1D}"/>
              </a:ext>
            </a:extLst>
          </p:cNvPr>
          <p:cNvSpPr/>
          <p:nvPr userDrawn="1"/>
        </p:nvSpPr>
        <p:spPr>
          <a:xfrm>
            <a:off x="673100" y="3688955"/>
            <a:ext cx="10915926"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means that for those on the lowest income they pay no Income Tax at all, but the more you earn the higher the amount of Income Tax you pay (although the more you earn the more you take home too!).</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Charging different rates of tax at different levels of income is known as tax banding.</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 can find updated allowances and tax rates at </a:t>
            </a:r>
            <a:r>
              <a:rPr lang="en-GB" b="1" dirty="0" err="1">
                <a:solidFill>
                  <a:srgbClr val="00303C"/>
                </a:solidFill>
                <a:effectLst/>
                <a:latin typeface="Swiss 721 SWA" panose="020B0504020202020204" pitchFamily="34" charset="0"/>
                <a:cs typeface="Futura" panose="020B0602020204020303" pitchFamily="34" charset="-79"/>
              </a:rPr>
              <a:t>www.gov.uk</a:t>
            </a:r>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674746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2215991"/>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examples</a:t>
            </a:r>
          </a:p>
          <a:p>
            <a:endParaRPr lang="en-GB" sz="2400" dirty="0">
              <a:solidFill>
                <a:srgbClr val="188785"/>
              </a:solidFill>
              <a:effectLst/>
              <a:latin typeface="Futura Medium" panose="020B0602020204020303" pitchFamily="34" charset="-79"/>
              <a:cs typeface="Futura Medium"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We will assume the following 2020/21 figures: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Personal Tax Allowance – </a:t>
            </a:r>
            <a:r>
              <a:rPr lang="en-GB" b="1" i="0" dirty="0">
                <a:solidFill>
                  <a:srgbClr val="00303C"/>
                </a:solidFill>
                <a:effectLst/>
                <a:latin typeface="Futura" panose="020B0602020204020303" pitchFamily="34" charset="-79"/>
                <a:cs typeface="Futura" panose="020B0602020204020303" pitchFamily="34" charset="-79"/>
              </a:rPr>
              <a:t>£12,500</a:t>
            </a:r>
          </a:p>
          <a:p>
            <a:r>
              <a:rPr lang="en-GB" dirty="0">
                <a:solidFill>
                  <a:srgbClr val="00303C"/>
                </a:solidFill>
                <a:effectLst/>
                <a:latin typeface="Futura" panose="020B0602020204020303" pitchFamily="34" charset="-79"/>
                <a:cs typeface="Futura" panose="020B0602020204020303" pitchFamily="34" charset="-79"/>
              </a:rPr>
              <a:t>Basic Tax Rate – </a:t>
            </a:r>
            <a:r>
              <a:rPr lang="en-GB" b="1" i="0" dirty="0">
                <a:solidFill>
                  <a:srgbClr val="00303C"/>
                </a:solidFill>
                <a:effectLst/>
                <a:latin typeface="Futura" panose="020B0602020204020303" pitchFamily="34" charset="-79"/>
                <a:cs typeface="Futura" panose="020B0602020204020303" pitchFamily="34" charset="-79"/>
              </a:rPr>
              <a:t>20%</a:t>
            </a:r>
            <a:r>
              <a:rPr lang="en-GB" dirty="0">
                <a:solidFill>
                  <a:srgbClr val="00303C"/>
                </a:solidFill>
                <a:effectLst/>
                <a:latin typeface="Futura" panose="020B0602020204020303" pitchFamily="34" charset="-79"/>
                <a:cs typeface="Futura" panose="020B0602020204020303" pitchFamily="34" charset="-79"/>
              </a:rPr>
              <a:t> on your first </a:t>
            </a:r>
            <a:r>
              <a:rPr lang="en-GB" b="1" i="0" dirty="0">
                <a:solidFill>
                  <a:srgbClr val="00303C"/>
                </a:solidFill>
                <a:effectLst/>
                <a:latin typeface="Futura" panose="020B0602020204020303" pitchFamily="34" charset="-79"/>
                <a:cs typeface="Futura" panose="020B0602020204020303" pitchFamily="34" charset="-79"/>
              </a:rPr>
              <a:t>£37,500 </a:t>
            </a:r>
            <a:r>
              <a:rPr lang="en-GB" dirty="0">
                <a:solidFill>
                  <a:srgbClr val="00303C"/>
                </a:solidFill>
                <a:effectLst/>
                <a:latin typeface="Futura" panose="020B0602020204020303" pitchFamily="34" charset="-79"/>
                <a:cs typeface="Futura" panose="020B0602020204020303" pitchFamily="34" charset="-79"/>
              </a:rPr>
              <a:t>of taxable income (from </a:t>
            </a:r>
            <a:r>
              <a:rPr lang="en-GB" b="1" i="0" dirty="0">
                <a:solidFill>
                  <a:srgbClr val="00303C"/>
                </a:solidFill>
                <a:effectLst/>
                <a:latin typeface="Futura" panose="020B0602020204020303" pitchFamily="34" charset="-79"/>
                <a:cs typeface="Futura" panose="020B0602020204020303" pitchFamily="34" charset="-79"/>
              </a:rPr>
              <a:t>£12,500 </a:t>
            </a:r>
            <a:r>
              <a:rPr lang="en-GB" dirty="0">
                <a:solidFill>
                  <a:srgbClr val="00303C"/>
                </a:solidFill>
                <a:effectLst/>
                <a:latin typeface="Futura" panose="020B0602020204020303" pitchFamily="34" charset="-79"/>
                <a:cs typeface="Futura" panose="020B0602020204020303" pitchFamily="34" charset="-79"/>
              </a:rPr>
              <a:t>to </a:t>
            </a:r>
            <a:r>
              <a:rPr lang="en-GB" b="1" i="0" dirty="0">
                <a:solidFill>
                  <a:srgbClr val="00303C"/>
                </a:solidFill>
                <a:effectLst/>
                <a:latin typeface="Futura" panose="020B0602020204020303" pitchFamily="34" charset="-79"/>
                <a:cs typeface="Futura" panose="020B0602020204020303" pitchFamily="34" charset="-79"/>
              </a:rPr>
              <a:t>£50,000)</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Higher Tax Rate – </a:t>
            </a:r>
            <a:r>
              <a:rPr lang="en-GB" b="1" i="0" dirty="0">
                <a:solidFill>
                  <a:srgbClr val="00303C"/>
                </a:solidFill>
                <a:effectLst/>
                <a:latin typeface="Futura" panose="020B0602020204020303" pitchFamily="34" charset="-79"/>
                <a:cs typeface="Futura" panose="020B0602020204020303" pitchFamily="34" charset="-79"/>
              </a:rPr>
              <a:t>40%</a:t>
            </a:r>
            <a:r>
              <a:rPr lang="en-GB" dirty="0">
                <a:solidFill>
                  <a:srgbClr val="00303C"/>
                </a:solidFill>
                <a:effectLst/>
                <a:latin typeface="Futura" panose="020B0602020204020303" pitchFamily="34" charset="-79"/>
                <a:cs typeface="Futura" panose="020B0602020204020303" pitchFamily="34" charset="-79"/>
              </a:rPr>
              <a:t> on taxable income of </a:t>
            </a:r>
            <a:r>
              <a:rPr lang="en-GB" b="1" i="0" dirty="0">
                <a:solidFill>
                  <a:srgbClr val="00303C"/>
                </a:solidFill>
                <a:effectLst/>
                <a:latin typeface="Futura" panose="020B0602020204020303" pitchFamily="34" charset="-79"/>
                <a:cs typeface="Futura" panose="020B0602020204020303" pitchFamily="34" charset="-79"/>
              </a:rPr>
              <a:t>£50,000 </a:t>
            </a:r>
            <a:r>
              <a:rPr lang="en-GB" dirty="0">
                <a:solidFill>
                  <a:srgbClr val="00303C"/>
                </a:solidFill>
                <a:effectLst/>
                <a:latin typeface="Futura" panose="020B0602020204020303" pitchFamily="34" charset="-79"/>
                <a:cs typeface="Futura" panose="020B0602020204020303" pitchFamily="34" charset="-79"/>
              </a:rPr>
              <a:t>to </a:t>
            </a:r>
            <a:r>
              <a:rPr lang="en-GB" b="1" i="0" dirty="0">
                <a:solidFill>
                  <a:srgbClr val="00303C"/>
                </a:solidFill>
                <a:effectLst/>
                <a:latin typeface="Futura" panose="020B0602020204020303" pitchFamily="34" charset="-79"/>
                <a:cs typeface="Futura" panose="020B0602020204020303" pitchFamily="34" charset="-79"/>
              </a:rPr>
              <a:t>£150,000 </a:t>
            </a:r>
          </a:p>
        </p:txBody>
      </p:sp>
      <p:cxnSp>
        <p:nvCxnSpPr>
          <p:cNvPr id="9" name="Straight Connector 8">
            <a:extLst>
              <a:ext uri="{FF2B5EF4-FFF2-40B4-BE49-F238E27FC236}">
                <a16:creationId xmlns:a16="http://schemas.microsoft.com/office/drawing/2014/main" id="{E14C864F-2888-2245-AE44-FE4318856B8A}"/>
              </a:ext>
            </a:extLst>
          </p:cNvPr>
          <p:cNvCxnSpPr/>
          <p:nvPr userDrawn="1"/>
        </p:nvCxnSpPr>
        <p:spPr>
          <a:xfrm>
            <a:off x="636104" y="2912165"/>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36104" y="5539409"/>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36104" y="3000080"/>
            <a:ext cx="4740966" cy="1754326"/>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1</a:t>
            </a:r>
            <a:r>
              <a:rPr lang="en-GB" b="1" dirty="0">
                <a:solidFill>
                  <a:srgbClr val="00303C"/>
                </a:solidFill>
                <a:effectLst/>
                <a:latin typeface="Swiss 721 SWA" panose="020B0504020202020204" pitchFamily="34" charset="0"/>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A cleaner who earns £15,000 per year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how much Income Tax do they pay?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cleaner pays £500 Income Tax per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year (just over £40 per month). This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3.33% of their income.</a:t>
            </a:r>
          </a:p>
        </p:txBody>
      </p:sp>
      <p:pic>
        <p:nvPicPr>
          <p:cNvPr id="13" name="Picture 12">
            <a:extLst>
              <a:ext uri="{FF2B5EF4-FFF2-40B4-BE49-F238E27FC236}">
                <a16:creationId xmlns:a16="http://schemas.microsoft.com/office/drawing/2014/main" id="{77A5C3A6-0622-3B41-9CC2-E50726AB3D19}"/>
              </a:ext>
            </a:extLst>
          </p:cNvPr>
          <p:cNvPicPr>
            <a:picLocks noChangeAspect="1"/>
          </p:cNvPicPr>
          <p:nvPr userDrawn="1"/>
        </p:nvPicPr>
        <p:blipFill>
          <a:blip r:embed="rId2"/>
          <a:stretch>
            <a:fillRect/>
          </a:stretch>
        </p:blipFill>
        <p:spPr>
          <a:xfrm>
            <a:off x="3415832" y="3757004"/>
            <a:ext cx="8140064" cy="1565397"/>
          </a:xfrm>
          <a:prstGeom prst="rect">
            <a:avLst/>
          </a:prstGeom>
        </p:spPr>
      </p:pic>
    </p:spTree>
    <p:extLst>
      <p:ext uri="{BB962C8B-B14F-4D97-AF65-F5344CB8AC3E}">
        <p14:creationId xmlns:p14="http://schemas.microsoft.com/office/powerpoint/2010/main" val="3596745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54326" y="456537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54326" y="1886901"/>
            <a:ext cx="4740966" cy="1754326"/>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lorry driver who earns £30,000 per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year – how much Income Tax do they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lorry driver pays £3,500 in Income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Tax per year (just over £290 per month). This is 11.67% of their income.</a:t>
            </a:r>
          </a:p>
        </p:txBody>
      </p:sp>
      <p:pic>
        <p:nvPicPr>
          <p:cNvPr id="8" name="Picture 7">
            <a:extLst>
              <a:ext uri="{FF2B5EF4-FFF2-40B4-BE49-F238E27FC236}">
                <a16:creationId xmlns:a16="http://schemas.microsoft.com/office/drawing/2014/main" id="{2619A686-7219-EB46-8453-DA0A66CDA6A9}"/>
              </a:ext>
            </a:extLst>
          </p:cNvPr>
          <p:cNvPicPr>
            <a:picLocks noChangeAspect="1"/>
          </p:cNvPicPr>
          <p:nvPr userDrawn="1"/>
        </p:nvPicPr>
        <p:blipFill>
          <a:blip r:embed="rId2"/>
          <a:stretch>
            <a:fillRect/>
          </a:stretch>
        </p:blipFill>
        <p:spPr>
          <a:xfrm>
            <a:off x="3542280" y="2744197"/>
            <a:ext cx="8074907" cy="1565385"/>
          </a:xfrm>
          <a:prstGeom prst="rect">
            <a:avLst/>
          </a:prstGeom>
        </p:spPr>
      </p:pic>
      <p:cxnSp>
        <p:nvCxnSpPr>
          <p:cNvPr id="16" name="Straight Connector 15">
            <a:extLst>
              <a:ext uri="{FF2B5EF4-FFF2-40B4-BE49-F238E27FC236}">
                <a16:creationId xmlns:a16="http://schemas.microsoft.com/office/drawing/2014/main" id="{531426E9-42F0-C944-9C81-3C1E49BE4F7F}"/>
              </a:ext>
            </a:extLst>
          </p:cNvPr>
          <p:cNvCxnSpPr/>
          <p:nvPr userDrawn="1"/>
        </p:nvCxnSpPr>
        <p:spPr>
          <a:xfrm>
            <a:off x="654326" y="175591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410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84143" y="1149236"/>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1D75DFD-20EB-524C-9987-61FF6B51D4FC}"/>
              </a:ext>
            </a:extLst>
          </p:cNvPr>
          <p:cNvSpPr/>
          <p:nvPr userDrawn="1"/>
        </p:nvSpPr>
        <p:spPr>
          <a:xfrm>
            <a:off x="614569" y="1293973"/>
            <a:ext cx="5199822" cy="230832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A software developer who earns </a:t>
            </a:r>
          </a:p>
          <a:p>
            <a:r>
              <a:rPr lang="en-GB" dirty="0">
                <a:solidFill>
                  <a:srgbClr val="00303C"/>
                </a:solidFill>
                <a:effectLst/>
                <a:latin typeface="Futura" panose="020B0602020204020303" pitchFamily="34" charset="-79"/>
                <a:cs typeface="Futura" panose="020B0602020204020303" pitchFamily="34" charset="-79"/>
              </a:rPr>
              <a:t>£70,000 per year – how much Income Tax </a:t>
            </a:r>
          </a:p>
          <a:p>
            <a:r>
              <a:rPr lang="en-GB" dirty="0">
                <a:solidFill>
                  <a:srgbClr val="00303C"/>
                </a:solidFill>
                <a:effectLst/>
                <a:latin typeface="Futura" panose="020B0602020204020303" pitchFamily="34" charset="-79"/>
                <a:cs typeface="Futura" panose="020B0602020204020303" pitchFamily="34" charset="-79"/>
              </a:rPr>
              <a:t>do they pay?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software developer pays £15,500 in Income Tax per year (just over £1,290 per </a:t>
            </a:r>
          </a:p>
          <a:p>
            <a:r>
              <a:rPr lang="en-GB" dirty="0">
                <a:solidFill>
                  <a:srgbClr val="00303C"/>
                </a:solidFill>
                <a:effectLst/>
                <a:latin typeface="Futura" panose="020B0602020204020303" pitchFamily="34" charset="-79"/>
                <a:cs typeface="Futura" panose="020B0602020204020303" pitchFamily="34" charset="-79"/>
              </a:rPr>
              <a:t>month). This is 22.14% of their </a:t>
            </a:r>
          </a:p>
          <a:p>
            <a:r>
              <a:rPr lang="en-GB" dirty="0">
                <a:solidFill>
                  <a:srgbClr val="00303C"/>
                </a:solidFill>
                <a:effectLst/>
                <a:latin typeface="Futura" panose="020B0602020204020303" pitchFamily="34" charset="-79"/>
                <a:cs typeface="Futura" panose="020B0602020204020303" pitchFamily="34" charset="-79"/>
              </a:rPr>
              <a:t>income.</a:t>
            </a:r>
          </a:p>
        </p:txBody>
      </p:sp>
      <p:sp>
        <p:nvSpPr>
          <p:cNvPr id="3" name="Rectangle 2">
            <a:extLst>
              <a:ext uri="{FF2B5EF4-FFF2-40B4-BE49-F238E27FC236}">
                <a16:creationId xmlns:a16="http://schemas.microsoft.com/office/drawing/2014/main" id="{F394675D-2FD5-B84A-94EB-2C21AB6B734A}"/>
              </a:ext>
            </a:extLst>
          </p:cNvPr>
          <p:cNvSpPr/>
          <p:nvPr userDrawn="1"/>
        </p:nvSpPr>
        <p:spPr>
          <a:xfrm>
            <a:off x="614569" y="4132343"/>
            <a:ext cx="11103666"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this last example, you can see that the person is paying some of their income at the higher tax rate. Notice that it is only some of their income and not all of it that is taxed at the higher rate of 40%, and they are still entitled to the personal tax allowance.</a:t>
            </a:r>
          </a:p>
        </p:txBody>
      </p:sp>
      <p:pic>
        <p:nvPicPr>
          <p:cNvPr id="15" name="Picture 14">
            <a:extLst>
              <a:ext uri="{FF2B5EF4-FFF2-40B4-BE49-F238E27FC236}">
                <a16:creationId xmlns:a16="http://schemas.microsoft.com/office/drawing/2014/main" id="{20744C24-1886-5146-AEBA-EB549E46C4AD}"/>
              </a:ext>
            </a:extLst>
          </p:cNvPr>
          <p:cNvPicPr>
            <a:picLocks noChangeAspect="1"/>
          </p:cNvPicPr>
          <p:nvPr userDrawn="1"/>
        </p:nvPicPr>
        <p:blipFill>
          <a:blip r:embed="rId2"/>
          <a:stretch>
            <a:fillRect/>
          </a:stretch>
        </p:blipFill>
        <p:spPr>
          <a:xfrm>
            <a:off x="3502523" y="1969182"/>
            <a:ext cx="8074907" cy="1949617"/>
          </a:xfrm>
          <a:prstGeom prst="rect">
            <a:avLst/>
          </a:prstGeom>
        </p:spPr>
      </p:pic>
      <p:cxnSp>
        <p:nvCxnSpPr>
          <p:cNvPr id="13" name="Straight Connector 12">
            <a:extLst>
              <a:ext uri="{FF2B5EF4-FFF2-40B4-BE49-F238E27FC236}">
                <a16:creationId xmlns:a16="http://schemas.microsoft.com/office/drawing/2014/main" id="{6A4631CB-40EB-1345-897C-02A8343EEB73}"/>
              </a:ext>
            </a:extLst>
          </p:cNvPr>
          <p:cNvCxnSpPr/>
          <p:nvPr userDrawn="1"/>
        </p:nvCxnSpPr>
        <p:spPr>
          <a:xfrm>
            <a:off x="684143" y="5216744"/>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54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NEXT STEPS AFTER SCHOOL</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52549D-5419-CC45-8DE6-B767ED5D4DBC}"/>
              </a:ext>
            </a:extLst>
          </p:cNvPr>
          <p:cNvSpPr/>
          <p:nvPr userDrawn="1"/>
        </p:nvSpPr>
        <p:spPr>
          <a:xfrm>
            <a:off x="533400" y="1137685"/>
            <a:ext cx="10820400"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you leave school or college there are three main options available to you:</a:t>
            </a:r>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19801" y="164438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START AN APPRENTICESHIP</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4128" y="2066507"/>
            <a:ext cx="4401481"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29727" y="1593618"/>
            <a:ext cx="613265" cy="602958"/>
          </a:xfrm>
          <a:prstGeom prst="rect">
            <a:avLst/>
          </a:prstGeom>
        </p:spPr>
      </p:pic>
      <p:sp>
        <p:nvSpPr>
          <p:cNvPr id="12" name="Rectangle 11">
            <a:extLst>
              <a:ext uri="{FF2B5EF4-FFF2-40B4-BE49-F238E27FC236}">
                <a16:creationId xmlns:a16="http://schemas.microsoft.com/office/drawing/2014/main" id="{B1F2B8DB-ED3A-A44E-9C0B-BEB95F8E87D9}"/>
              </a:ext>
            </a:extLst>
          </p:cNvPr>
          <p:cNvSpPr/>
          <p:nvPr userDrawn="1"/>
        </p:nvSpPr>
        <p:spPr>
          <a:xfrm>
            <a:off x="529727" y="2283177"/>
            <a:ext cx="5566273"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An apprenticeship combines practical training in a job with study. As an apprentice you will:</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Work alongside experienced staff.</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Gain job-specific skills.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Earn a wage and get holiday pay.</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Get time for study related to your role (usually one day a week).</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Apprenticeships can take between 1 to 5 years to complete, depending on their level (there are intermediate, advanced, higher and degree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level apprenticeships). </a:t>
            </a:r>
          </a:p>
        </p:txBody>
      </p:sp>
      <p:sp>
        <p:nvSpPr>
          <p:cNvPr id="18" name="Rectangle 17">
            <a:extLst>
              <a:ext uri="{FF2B5EF4-FFF2-40B4-BE49-F238E27FC236}">
                <a16:creationId xmlns:a16="http://schemas.microsoft.com/office/drawing/2014/main" id="{4BD01C04-FC9D-F049-9DAA-7668AE9EDF33}"/>
              </a:ext>
            </a:extLst>
          </p:cNvPr>
          <p:cNvSpPr/>
          <p:nvPr userDrawn="1"/>
        </p:nvSpPr>
        <p:spPr>
          <a:xfrm>
            <a:off x="6285520" y="2283177"/>
            <a:ext cx="5440065"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take an apprenticeship you will be paid for it. The minimum you’ll get will be the National Minimum Wage for apprentices (which in 2020 was £4.15 per hour). However, some employers will pay more.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You’ll also be entitled to at least 20 days’ paid holiday per year, plus bank holidays.</a:t>
            </a:r>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041374" y="6289627"/>
            <a:ext cx="947320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APPRENTICESHIP</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585323"/>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a:t>
            </a:r>
            <a:r>
              <a:rPr lang="en-GB" dirty="0">
                <a:solidFill>
                  <a:srgbClr val="188785"/>
                </a:solidFill>
                <a:effectLst/>
                <a:latin typeface="Futura" panose="020B0602020204020303" pitchFamily="34" charset="-79"/>
                <a:cs typeface="Futura" panose="020B0602020204020303" pitchFamily="34" charset="-79"/>
              </a:rPr>
              <a:t>What do you call the amount you are allowed  </a:t>
            </a:r>
          </a:p>
          <a:p>
            <a:r>
              <a:rPr lang="en-GB" dirty="0">
                <a:solidFill>
                  <a:srgbClr val="188785"/>
                </a:solidFill>
                <a:effectLst/>
                <a:latin typeface="Futura" panose="020B0602020204020303" pitchFamily="34" charset="-79"/>
                <a:cs typeface="Futura" panose="020B0602020204020303" pitchFamily="34" charset="-79"/>
              </a:rPr>
              <a:t>    to earn before you begin paying tax on your  </a:t>
            </a:r>
          </a:p>
          <a:p>
            <a:r>
              <a:rPr lang="en-GB" dirty="0">
                <a:solidFill>
                  <a:srgbClr val="188785"/>
                </a:solidFill>
                <a:effectLst/>
                <a:latin typeface="Futura" panose="020B0602020204020303" pitchFamily="34" charset="-79"/>
                <a:cs typeface="Futura" panose="020B0602020204020303" pitchFamily="34" charset="-79"/>
              </a:rPr>
              <a:t>    earnings?</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How does tax banding attempt to ensure a fair  </a:t>
            </a:r>
          </a:p>
          <a:p>
            <a:r>
              <a:rPr lang="en-GB" dirty="0">
                <a:solidFill>
                  <a:srgbClr val="188785"/>
                </a:solidFill>
                <a:effectLst/>
                <a:latin typeface="Futura" panose="020B0602020204020303" pitchFamily="34" charset="-79"/>
                <a:cs typeface="Futura" panose="020B0602020204020303" pitchFamily="34" charset="-79"/>
              </a:rPr>
              <a:t>    tax system?</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3.</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What is meant by the term “deductions” on a  </a:t>
            </a:r>
          </a:p>
          <a:p>
            <a:r>
              <a:rPr lang="en-GB" dirty="0">
                <a:solidFill>
                  <a:srgbClr val="188785"/>
                </a:solidFill>
                <a:effectLst/>
                <a:latin typeface="Futura" panose="020B0602020204020303" pitchFamily="34" charset="-79"/>
                <a:cs typeface="Futura" panose="020B0602020204020303" pitchFamily="34" charset="-79"/>
              </a:rPr>
              <a:t>    payslip?</a:t>
            </a:r>
          </a:p>
        </p:txBody>
      </p:sp>
      <p:sp>
        <p:nvSpPr>
          <p:cNvPr id="16" name="TextBox 15">
            <a:extLst>
              <a:ext uri="{FF2B5EF4-FFF2-40B4-BE49-F238E27FC236}">
                <a16:creationId xmlns:a16="http://schemas.microsoft.com/office/drawing/2014/main" id="{5E1A4B54-900A-5948-9FE5-FD72FDA96716}"/>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63182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Tax Code</a:t>
            </a:r>
          </a:p>
        </p:txBody>
      </p:sp>
      <p:sp>
        <p:nvSpPr>
          <p:cNvPr id="2" name="Rectangle 1">
            <a:extLst>
              <a:ext uri="{FF2B5EF4-FFF2-40B4-BE49-F238E27FC236}">
                <a16:creationId xmlns:a16="http://schemas.microsoft.com/office/drawing/2014/main" id="{5F7C3B36-789F-5E48-9DCA-032DDAE2D355}"/>
              </a:ext>
            </a:extLst>
          </p:cNvPr>
          <p:cNvSpPr/>
          <p:nvPr userDrawn="1"/>
        </p:nvSpPr>
        <p:spPr>
          <a:xfrm>
            <a:off x="533400" y="1002095"/>
            <a:ext cx="5231296"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Your Tax Code will show how much income you are allowed to earn before you start to pay Income Tax – your personal tax allowance. It is the first 4 numbers of your tax allowance followed by a letter. Most people have the letter “L”, which indicates that they have the basic tax allowance.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It is your responsibility to check that the tax code on your payslip is correct. If it’s not, you could be paying too much tax and need to get a rebate (a refund of your overpayment). Or, you could be paying too little and will need to get in contact with HM Revenue and Customs (HMRC) to correct it. </a:t>
            </a:r>
          </a:p>
        </p:txBody>
      </p:sp>
      <p:sp>
        <p:nvSpPr>
          <p:cNvPr id="3" name="Rectangle 2">
            <a:extLst>
              <a:ext uri="{FF2B5EF4-FFF2-40B4-BE49-F238E27FC236}">
                <a16:creationId xmlns:a16="http://schemas.microsoft.com/office/drawing/2014/main" id="{3AD3F6C5-B589-8849-97AC-F9A0C5511B4A}"/>
              </a:ext>
            </a:extLst>
          </p:cNvPr>
          <p:cNvSpPr/>
          <p:nvPr userDrawn="1"/>
        </p:nvSpPr>
        <p:spPr>
          <a:xfrm>
            <a:off x="6096000" y="1002095"/>
            <a:ext cx="5628860"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can happen to students who take on part-time work, so be careful to check your tax code, and if you think you’re paying too much Income Tax contact HMRC.</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Anyone of working age, whether they are an employee or self-employed, can track and manage their tax and National Insurance contributions using the Government Gateway online portal.</a:t>
            </a:r>
          </a:p>
        </p:txBody>
      </p:sp>
    </p:spTree>
    <p:extLst>
      <p:ext uri="{BB962C8B-B14F-4D97-AF65-F5344CB8AC3E}">
        <p14:creationId xmlns:p14="http://schemas.microsoft.com/office/powerpoint/2010/main" val="1826841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p:nvPr userDrawn="1"/>
        </p:nvCxnSpPr>
        <p:spPr>
          <a:xfrm>
            <a:off x="7051812" y="1281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19" name="TextBox 18">
            <a:extLst>
              <a:ext uri="{FF2B5EF4-FFF2-40B4-BE49-F238E27FC236}">
                <a16:creationId xmlns:a16="http://schemas.microsoft.com/office/drawing/2014/main" id="{8BFDC338-3A86-4649-8CC6-8D813AE50737}"/>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2A02FF79-0E5B-CE4A-A2B6-1D193CC23594}"/>
              </a:ext>
            </a:extLst>
          </p:cNvPr>
          <p:cNvSpPr/>
          <p:nvPr userDrawn="1"/>
        </p:nvSpPr>
        <p:spPr>
          <a:xfrm>
            <a:off x="6979265" y="1515767"/>
            <a:ext cx="4416633" cy="2308324"/>
          </a:xfrm>
          <a:prstGeom prst="rect">
            <a:avLst/>
          </a:prstGeom>
        </p:spPr>
        <p:txBody>
          <a:bodyPr wrap="square">
            <a:spAutoFit/>
          </a:bodyPr>
          <a:lstStyle/>
          <a:p>
            <a:pPr algn="l"/>
            <a:r>
              <a:rPr lang="en-GB" b="1" dirty="0">
                <a:solidFill>
                  <a:srgbClr val="FFFFFF"/>
                </a:solidFill>
                <a:effectLst/>
                <a:latin typeface="FUTURA MEDIUM" panose="020B0602020204020303" pitchFamily="34" charset="-79"/>
                <a:cs typeface="FUTURA MEDIUM" panose="020B0602020204020303" pitchFamily="34" charset="-79"/>
              </a:rPr>
              <a:t>If you add a zero to the numbers in your tax code it will tell you how much you are allowed to earn before paying Income Tax. </a:t>
            </a:r>
          </a:p>
          <a:p>
            <a:pPr algn="l"/>
            <a:endParaRPr lang="en-GB" b="1" dirty="0">
              <a:solidFill>
                <a:srgbClr val="FFFFFF"/>
              </a:solidFill>
              <a:effectLst/>
              <a:latin typeface="FUTURA MEDIUM" panose="020B0602020204020303" pitchFamily="34" charset="-79"/>
              <a:cs typeface="FUTURA MEDIUM" panose="020B0602020204020303" pitchFamily="34" charset="-79"/>
            </a:endParaRPr>
          </a:p>
          <a:p>
            <a:pPr algn="l"/>
            <a:r>
              <a:rPr lang="en-GB" b="1" dirty="0">
                <a:solidFill>
                  <a:srgbClr val="FFFFFF"/>
                </a:solidFill>
                <a:effectLst/>
                <a:latin typeface="FUTURA MEDIUM" panose="020B0602020204020303" pitchFamily="34" charset="-79"/>
                <a:cs typeface="FUTURA MEDIUM" panose="020B0602020204020303" pitchFamily="34" charset="-79"/>
              </a:rPr>
              <a:t>For example, if your code is 1250L, your personal tax allowance will be £12,500.</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415433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National Insurance</a:t>
            </a:r>
          </a:p>
        </p:txBody>
      </p:sp>
      <p:sp>
        <p:nvSpPr>
          <p:cNvPr id="8" name="Rectangle 7">
            <a:extLst>
              <a:ext uri="{FF2B5EF4-FFF2-40B4-BE49-F238E27FC236}">
                <a16:creationId xmlns:a16="http://schemas.microsoft.com/office/drawing/2014/main" id="{BB52ACCC-FA7F-2242-92A2-4300CCD57A63}"/>
              </a:ext>
            </a:extLst>
          </p:cNvPr>
          <p:cNvSpPr/>
          <p:nvPr userDrawn="1"/>
        </p:nvSpPr>
        <p:spPr>
          <a:xfrm>
            <a:off x="533400" y="1002095"/>
            <a:ext cx="5231296"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Everyone receives their National Insurance number just before their 16th birthday. It will stay with you for life. Most people who work have to pay National Insurance contributions.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National Insurance is paid at approximately 12% of your income. In 2020/21 there is a lower earnings limit of £9,500, below which you pay no National Insurance at all.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There is also an upper threshold of £50,000, above which you only pay 2% of your income.</a:t>
            </a:r>
          </a:p>
          <a:p>
            <a:endParaRPr lang="en-GB" dirty="0">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9353CD7F-980D-0544-B27E-0789094514DB}"/>
              </a:ext>
            </a:extLst>
          </p:cNvPr>
          <p:cNvSpPr/>
          <p:nvPr userDrawn="1"/>
        </p:nvSpPr>
        <p:spPr>
          <a:xfrm>
            <a:off x="6096000" y="1002095"/>
            <a:ext cx="5483087"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National Insurance contributions help to build up your entitlement to certain benefits, such as state pension, maternity allowance and financial support if you are unable to work.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addition to employees paying National Insurance, it must also be paid by your employer for every worker they employ. If you look at the sample payslip you can see that the amounts are similar, but the employer pays slightly more per month. </a:t>
            </a:r>
          </a:p>
        </p:txBody>
      </p:sp>
    </p:spTree>
    <p:extLst>
      <p:ext uri="{BB962C8B-B14F-4D97-AF65-F5344CB8AC3E}">
        <p14:creationId xmlns:p14="http://schemas.microsoft.com/office/powerpoint/2010/main" val="88146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examples</a:t>
            </a: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15" name="TextBox 14">
            <a:extLst>
              <a:ext uri="{FF2B5EF4-FFF2-40B4-BE49-F238E27FC236}">
                <a16:creationId xmlns:a16="http://schemas.microsoft.com/office/drawing/2014/main" id="{CB7727DA-2D72-E649-BFF4-5D48D433CB87}"/>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5131904" cy="3416320"/>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A newly-qualified nurse earning £23,000 per year</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Answer – On the first £9,500 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National Insurance is £0</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They pay 12% on the remaining £13,500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a:t>
            </a:r>
            <a:r>
              <a:rPr lang="en-GB" b="1" i="0" dirty="0">
                <a:solidFill>
                  <a:srgbClr val="00303C"/>
                </a:solidFill>
                <a:effectLst/>
                <a:latin typeface="Futura" panose="020B0602020204020303" pitchFamily="34" charset="-79"/>
                <a:cs typeface="Futura" panose="020B0602020204020303" pitchFamily="34" charset="-79"/>
              </a:rPr>
              <a:t>£1,620 per year (or £135 per month)</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They do not earn enough to reach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upper threshold</a:t>
            </a:r>
          </a:p>
        </p:txBody>
      </p:sp>
      <p:sp>
        <p:nvSpPr>
          <p:cNvPr id="3" name="Rectangle 2">
            <a:extLst>
              <a:ext uri="{FF2B5EF4-FFF2-40B4-BE49-F238E27FC236}">
                <a16:creationId xmlns:a16="http://schemas.microsoft.com/office/drawing/2014/main" id="{8BB60BBA-4CD4-174E-968A-16E24BF34A0F}"/>
              </a:ext>
            </a:extLst>
          </p:cNvPr>
          <p:cNvSpPr/>
          <p:nvPr userDrawn="1"/>
        </p:nvSpPr>
        <p:spPr>
          <a:xfrm>
            <a:off x="6162142" y="1658747"/>
            <a:ext cx="6096000" cy="3693319"/>
          </a:xfrm>
          <a:prstGeom prst="rect">
            <a:avLst/>
          </a:prstGeom>
        </p:spPr>
        <p:txBody>
          <a:bodyPr>
            <a:spAutoFit/>
          </a:bodyPr>
          <a:lstStyle/>
          <a:p>
            <a:r>
              <a:rPr lang="en-GB" b="1" i="0" dirty="0">
                <a:solidFill>
                  <a:srgbClr val="00303C"/>
                </a:solidFill>
                <a:effectLst/>
                <a:latin typeface="Futura" panose="020B0602020204020303" pitchFamily="34" charset="-79"/>
                <a:cs typeface="Futura" panose="020B0602020204020303" pitchFamily="34" charset="-79"/>
              </a:rPr>
              <a:t>b) </a:t>
            </a:r>
            <a:r>
              <a:rPr lang="en-GB" dirty="0">
                <a:solidFill>
                  <a:srgbClr val="00303C"/>
                </a:solidFill>
                <a:effectLst/>
                <a:latin typeface="Futura" panose="020B0602020204020303" pitchFamily="34" charset="-79"/>
                <a:cs typeface="Futura" panose="020B0602020204020303" pitchFamily="34" charset="-79"/>
              </a:rPr>
              <a:t>A lawyer earning £60,000 per year</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Answer – On the first £9,500 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National Insurance is £0</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They pay 12% on the next £40,500 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£4,860 per year </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They pay 2% on the final £10,000 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£200 per year</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So, in total, the lawyer pays £4,860 + £200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a:t>
            </a:r>
            <a:r>
              <a:rPr lang="en-GB" b="1" i="0" dirty="0">
                <a:solidFill>
                  <a:srgbClr val="00303C"/>
                </a:solidFill>
                <a:effectLst/>
                <a:latin typeface="Futura" panose="020B0602020204020303" pitchFamily="34" charset="-79"/>
                <a:cs typeface="Futura" panose="020B0602020204020303" pitchFamily="34" charset="-79"/>
              </a:rPr>
              <a:t>£5,060 per year (or £422 per month)</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062750"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How much National Insurance would the following pay?</a:t>
            </a:r>
          </a:p>
        </p:txBody>
      </p:sp>
      <p:cxnSp>
        <p:nvCxnSpPr>
          <p:cNvPr id="19" name="Straight Connector 18">
            <a:extLst>
              <a:ext uri="{FF2B5EF4-FFF2-40B4-BE49-F238E27FC236}">
                <a16:creationId xmlns:a16="http://schemas.microsoft.com/office/drawing/2014/main" id="{0036F65B-8AFF-6144-A4EB-18B8516345CB}"/>
              </a:ext>
            </a:extLst>
          </p:cNvPr>
          <p:cNvCxnSpPr/>
          <p:nvPr userDrawn="1"/>
        </p:nvCxnSpPr>
        <p:spPr>
          <a:xfrm>
            <a:off x="614569" y="1509662"/>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p:nvPr userDrawn="1"/>
        </p:nvCxnSpPr>
        <p:spPr>
          <a:xfrm>
            <a:off x="614569" y="5577170"/>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801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0E5798D-8326-4B42-B049-140D9DAAEDD3}"/>
              </a:ext>
            </a:extLst>
          </p:cNvPr>
          <p:cNvPicPr>
            <a:picLocks noChangeAspect="1"/>
          </p:cNvPicPr>
          <p:nvPr userDrawn="1"/>
        </p:nvPicPr>
        <p:blipFill rotWithShape="1">
          <a:blip r:embed="rId2"/>
          <a:srcRect l="11810" r="34203"/>
          <a:stretch/>
        </p:blipFill>
        <p:spPr>
          <a:xfrm>
            <a:off x="6231465" y="0"/>
            <a:ext cx="5960535" cy="623105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9F6922C-B9CD-8A4A-B09E-0D2C43CCA07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721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Gross Pay</a:t>
            </a:r>
          </a:p>
        </p:txBody>
      </p:sp>
      <p:sp>
        <p:nvSpPr>
          <p:cNvPr id="8" name="Rectangle 7">
            <a:extLst>
              <a:ext uri="{FF2B5EF4-FFF2-40B4-BE49-F238E27FC236}">
                <a16:creationId xmlns:a16="http://schemas.microsoft.com/office/drawing/2014/main" id="{BFD8069F-EE20-0B42-8772-CC65F31D011F}"/>
              </a:ext>
            </a:extLst>
          </p:cNvPr>
          <p:cNvSpPr/>
          <p:nvPr userDrawn="1"/>
        </p:nvSpPr>
        <p:spPr>
          <a:xfrm>
            <a:off x="533400" y="1002095"/>
            <a:ext cx="5251174"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total income that you receive before any deductions are made is called your gross pay. Gross pay will always be bigger than net pay.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the sample payslip, Sam received basic pay after working for a standard 35 hour week. Other amounts are sometimes added to the basic pay.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For example, if you work longer hours than the standard week you might earn overtime pay. Also, if you successfully meet some targets set for you, you could earn a bonus. </a:t>
            </a:r>
          </a:p>
        </p:txBody>
      </p:sp>
      <p:pic>
        <p:nvPicPr>
          <p:cNvPr id="9" name="Picture 8">
            <a:extLst>
              <a:ext uri="{FF2B5EF4-FFF2-40B4-BE49-F238E27FC236}">
                <a16:creationId xmlns:a16="http://schemas.microsoft.com/office/drawing/2014/main" id="{BFE77C2A-C465-6E40-9AC2-85E5379EBC74}"/>
              </a:ext>
            </a:extLst>
          </p:cNvPr>
          <p:cNvPicPr>
            <a:picLocks noChangeAspect="1"/>
          </p:cNvPicPr>
          <p:nvPr userDrawn="1"/>
        </p:nvPicPr>
        <p:blipFill rotWithShape="1">
          <a:blip r:embed="rId2"/>
          <a:srcRect l="22753" r="11261"/>
          <a:stretch/>
        </p:blipFill>
        <p:spPr>
          <a:xfrm>
            <a:off x="6052930" y="0"/>
            <a:ext cx="6149009" cy="6215537"/>
          </a:xfrm>
          <a:prstGeom prst="rect">
            <a:avLst/>
          </a:prstGeom>
        </p:spPr>
      </p:pic>
    </p:spTree>
    <p:extLst>
      <p:ext uri="{BB962C8B-B14F-4D97-AF65-F5344CB8AC3E}">
        <p14:creationId xmlns:p14="http://schemas.microsoft.com/office/powerpoint/2010/main" val="364664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Net Pay</a:t>
            </a:r>
          </a:p>
        </p:txBody>
      </p:sp>
      <p:sp>
        <p:nvSpPr>
          <p:cNvPr id="2" name="Rectangle 1">
            <a:extLst>
              <a:ext uri="{FF2B5EF4-FFF2-40B4-BE49-F238E27FC236}">
                <a16:creationId xmlns:a16="http://schemas.microsoft.com/office/drawing/2014/main" id="{13D68D6F-09E4-4A4F-9C26-8470F2D318B9}"/>
              </a:ext>
            </a:extLst>
          </p:cNvPr>
          <p:cNvSpPr/>
          <p:nvPr userDrawn="1"/>
        </p:nvSpPr>
        <p:spPr>
          <a:xfrm>
            <a:off x="533400" y="1022294"/>
            <a:ext cx="533068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is the pay you have left after your deductions have been removed. It is sometimes called your take-home pay. All the deductions are made before you receive the money so that you do not have to do anything about it. This system is called Pay As You Earn (PAYE).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Total deductions</a:t>
            </a:r>
          </a:p>
          <a:p>
            <a:r>
              <a:rPr lang="en-GB" dirty="0">
                <a:solidFill>
                  <a:srgbClr val="00303C"/>
                </a:solidFill>
                <a:effectLst/>
                <a:latin typeface="Futura" panose="020B0602020204020303" pitchFamily="34" charset="-79"/>
                <a:cs typeface="Futura" panose="020B0602020204020303" pitchFamily="34" charset="-79"/>
              </a:rPr>
              <a:t>This sums up all the deductions taken from your pay. On the sample payslip you can see the Total Tax Paid, Total Employee NI and Total Employee Pension.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were to leave the organisation that is paying you, then you should receive a P45 form. </a:t>
            </a:r>
          </a:p>
        </p:txBody>
      </p:sp>
      <p:sp>
        <p:nvSpPr>
          <p:cNvPr id="3" name="Rectangle 2">
            <a:extLst>
              <a:ext uri="{FF2B5EF4-FFF2-40B4-BE49-F238E27FC236}">
                <a16:creationId xmlns:a16="http://schemas.microsoft.com/office/drawing/2014/main" id="{00C359FE-2068-C943-BB42-D546DAFDDA0F}"/>
              </a:ext>
            </a:extLst>
          </p:cNvPr>
          <p:cNvSpPr/>
          <p:nvPr userDrawn="1"/>
        </p:nvSpPr>
        <p:spPr>
          <a:xfrm>
            <a:off x="6096000" y="1022294"/>
            <a:ext cx="545327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would contain: </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Your leaving date. </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much tax you have paid so far in this tax year.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much pay you had earned so far in this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a:p>
            <a:pPr marL="0" indent="0">
              <a:buFont typeface="Arial" panose="020B0604020202020204" pitchFamily="34" charset="0"/>
              <a:buNone/>
            </a:pPr>
            <a:endParaRPr lang="en-GB" dirty="0">
              <a:solidFill>
                <a:srgbClr val="00303C"/>
              </a:solidFill>
              <a:effectLst/>
              <a:latin typeface="Futura" panose="020B0602020204020303" pitchFamily="34" charset="-79"/>
              <a:cs typeface="Futura" panose="020B0602020204020303" pitchFamily="34" charset="-79"/>
            </a:endParaRPr>
          </a:p>
          <a:p>
            <a:pPr marL="0" indent="0">
              <a:buFont typeface="Arial" panose="020B0604020202020204" pitchFamily="34" charset="0"/>
              <a:buNone/>
            </a:pPr>
            <a:r>
              <a:rPr lang="en-GB" dirty="0">
                <a:solidFill>
                  <a:srgbClr val="00303C"/>
                </a:solidFill>
                <a:effectLst/>
                <a:latin typeface="Futura" panose="020B0602020204020303" pitchFamily="34" charset="-79"/>
                <a:cs typeface="Futura" panose="020B0602020204020303" pitchFamily="34" charset="-79"/>
              </a:rPr>
              <a:t>A UK tax year runs from 6 April to the following 5 April. So, this payslip for June is month 3. At the end of the tax year your employer should give you a P60 form which will tell you:</a:t>
            </a:r>
          </a:p>
          <a:p>
            <a:pPr marL="0" indent="0">
              <a:buFont typeface="Arial" panose="020B0604020202020204" pitchFamily="34" charset="0"/>
              <a:buNone/>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total amount of tax you have paid in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total amount of pay you have earned in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p:txBody>
      </p:sp>
    </p:spTree>
    <p:extLst>
      <p:ext uri="{BB962C8B-B14F-4D97-AF65-F5344CB8AC3E}">
        <p14:creationId xmlns:p14="http://schemas.microsoft.com/office/powerpoint/2010/main" val="3311000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3777E9E4-A24D-4B49-B160-F782B999A8B4}"/>
              </a:ext>
            </a:extLst>
          </p:cNvPr>
          <p:cNvSpPr/>
          <p:nvPr userDrawn="1"/>
        </p:nvSpPr>
        <p:spPr>
          <a:xfrm>
            <a:off x="543339" y="555287"/>
            <a:ext cx="5151783"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Other deductions from your payslip</a:t>
            </a:r>
          </a:p>
          <a:p>
            <a:r>
              <a:rPr lang="en-GB" dirty="0">
                <a:solidFill>
                  <a:srgbClr val="00303C"/>
                </a:solidFill>
                <a:effectLst/>
                <a:latin typeface="Futura" panose="020B0602020204020303" pitchFamily="34" charset="-79"/>
                <a:cs typeface="Futura" panose="020B0602020204020303" pitchFamily="34" charset="-79"/>
              </a:rPr>
              <a:t>Pension scheme contributions: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Many people contribute to a pension scheme (a different one from the state pension that you qualify for by making National Insurance contributions).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These pension contributions are taken from your gross pay. Importantly, pension contributions are taken off your gross pay before Income Tax is calculated.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means the pension contributions result in you paying less Income Tax.</a:t>
            </a:r>
          </a:p>
        </p:txBody>
      </p:sp>
      <p:sp>
        <p:nvSpPr>
          <p:cNvPr id="9" name="Rectangle 8">
            <a:extLst>
              <a:ext uri="{FF2B5EF4-FFF2-40B4-BE49-F238E27FC236}">
                <a16:creationId xmlns:a16="http://schemas.microsoft.com/office/drawing/2014/main" id="{1C5A3109-0E49-6F43-B3ED-4B010AB1D732}"/>
              </a:ext>
            </a:extLst>
          </p:cNvPr>
          <p:cNvSpPr/>
          <p:nvPr userDrawn="1"/>
        </p:nvSpPr>
        <p:spPr>
          <a:xfrm>
            <a:off x="6105940" y="555287"/>
            <a:ext cx="5334000"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pay tax at the 20% rate this means that for every £10 you put into your pension, you are making a further tax saving of £2 in Income Tax.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Voluntary deductions: </a:t>
            </a:r>
          </a:p>
          <a:p>
            <a:r>
              <a:rPr lang="en-GB" dirty="0">
                <a:solidFill>
                  <a:srgbClr val="00303C"/>
                </a:solidFill>
                <a:effectLst/>
                <a:latin typeface="Futura" panose="020B0602020204020303" pitchFamily="34" charset="-79"/>
                <a:cs typeface="Futura" panose="020B0602020204020303" pitchFamily="34" charset="-79"/>
              </a:rPr>
              <a:t>Some people also make payments to a charity or save into a credit union account.</a:t>
            </a:r>
          </a:p>
        </p:txBody>
      </p:sp>
    </p:spTree>
    <p:extLst>
      <p:ext uri="{BB962C8B-B14F-4D97-AF65-F5344CB8AC3E}">
        <p14:creationId xmlns:p14="http://schemas.microsoft.com/office/powerpoint/2010/main" val="1978977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031325"/>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 </a:t>
            </a:r>
            <a:r>
              <a:rPr lang="en-GB" sz="1800" kern="1200" dirty="0">
                <a:solidFill>
                  <a:srgbClr val="188785"/>
                </a:solidFill>
                <a:effectLst/>
                <a:latin typeface="Futura Medium" panose="020B0602020204020303" pitchFamily="34" charset="-79"/>
                <a:ea typeface="+mn-ea"/>
                <a:cs typeface="Futura Medium" panose="020B0602020204020303" pitchFamily="34" charset="-79"/>
              </a:rPr>
              <a:t>Explain the difference between gross pay and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net pay.</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Name three deductions you might see on a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payslip.</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3.</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What does the term PAYE mean?</a:t>
            </a:r>
          </a:p>
        </p:txBody>
      </p:sp>
      <p:sp>
        <p:nvSpPr>
          <p:cNvPr id="15" name="TextBox 14">
            <a:extLst>
              <a:ext uri="{FF2B5EF4-FFF2-40B4-BE49-F238E27FC236}">
                <a16:creationId xmlns:a16="http://schemas.microsoft.com/office/drawing/2014/main" id="{19629CD2-63AD-6F47-8718-385FF97B8DA0}"/>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46562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7D7603-3934-354E-B7D4-7C18669079F4}"/>
              </a:ext>
            </a:extLst>
          </p:cNvPr>
          <p:cNvSpPr txBox="1"/>
          <p:nvPr userDrawn="1"/>
        </p:nvSpPr>
        <p:spPr>
          <a:xfrm>
            <a:off x="3041374" y="6289627"/>
            <a:ext cx="947320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APPRENTICESHIP</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7" name="Picture 6">
            <a:extLst>
              <a:ext uri="{FF2B5EF4-FFF2-40B4-BE49-F238E27FC236}">
                <a16:creationId xmlns:a16="http://schemas.microsoft.com/office/drawing/2014/main" id="{81D9360A-8F46-F947-889D-6E18F4508BCA}"/>
              </a:ext>
            </a:extLst>
          </p:cNvPr>
          <p:cNvPicPr>
            <a:picLocks noChangeAspect="1"/>
          </p:cNvPicPr>
          <p:nvPr userDrawn="1"/>
        </p:nvPicPr>
        <p:blipFill rotWithShape="1">
          <a:blip r:embed="rId2"/>
          <a:srcRect l="12210" r="16719"/>
          <a:stretch/>
        </p:blipFill>
        <p:spPr>
          <a:xfrm>
            <a:off x="5576635" y="0"/>
            <a:ext cx="6609521" cy="6211777"/>
          </a:xfrm>
          <a:prstGeom prst="rect">
            <a:avLst/>
          </a:prstGeom>
        </p:spPr>
      </p:pic>
    </p:spTree>
    <p:extLst>
      <p:ext uri="{BB962C8B-B14F-4D97-AF65-F5344CB8AC3E}">
        <p14:creationId xmlns:p14="http://schemas.microsoft.com/office/powerpoint/2010/main" val="2533780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A1AE24-586C-AA4D-94F9-CAF58BFE22F9}"/>
              </a:ext>
            </a:extLst>
          </p:cNvPr>
          <p:cNvPicPr>
            <a:picLocks noChangeAspect="1"/>
          </p:cNvPicPr>
          <p:nvPr userDrawn="1"/>
        </p:nvPicPr>
        <p:blipFill rotWithShape="1">
          <a:blip r:embed="rId2"/>
          <a:srcRect l="11596" r="31382"/>
          <a:stretch/>
        </p:blipFill>
        <p:spPr>
          <a:xfrm>
            <a:off x="5487788" y="0"/>
            <a:ext cx="6713758"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79613"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15" name="TextBox 14">
            <a:extLst>
              <a:ext uri="{FF2B5EF4-FFF2-40B4-BE49-F238E27FC236}">
                <a16:creationId xmlns:a16="http://schemas.microsoft.com/office/drawing/2014/main" id="{E676D6FA-282D-3145-A10A-6DE156CA5763}"/>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38DBC7D-D34F-E544-AB11-BB5655EA6175}"/>
              </a:ext>
            </a:extLst>
          </p:cNvPr>
          <p:cNvSpPr/>
          <p:nvPr userDrawn="1"/>
        </p:nvSpPr>
        <p:spPr>
          <a:xfrm>
            <a:off x="807066" y="1553601"/>
            <a:ext cx="3943838" cy="2308324"/>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More people than ever are setting up their own business and according to the Office of National Statistics, over 5 million people (15.3% of the labour workforce) were self-employed at the end of 2019, compared to 3.3 million (12% of labour workforce) in 2001.</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797115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SELF-EMPLOYED</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282606"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5983357" y="6289627"/>
            <a:ext cx="653121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774E366-E973-6440-A703-E6F3EC24C247}"/>
              </a:ext>
            </a:extLst>
          </p:cNvPr>
          <p:cNvSpPr/>
          <p:nvPr userDrawn="1"/>
        </p:nvSpPr>
        <p:spPr>
          <a:xfrm>
            <a:off x="531567" y="1315811"/>
            <a:ext cx="5241856"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person is self-employed if they run a business for themselves and take responsibility for its successes and failures. They may also be an independent contractor who provides a service for an organisation when the business does not have the staff to provide this themselves. Self-employed people have the flexibility to choose when they work, and how much work to take on. However, they do not benefit from many of the rights that employees have, such as holiday pay or sick pay.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For people who are self-employed the same tax bands apply, but they only pay tax on their profits: </a:t>
            </a:r>
          </a:p>
        </p:txBody>
      </p:sp>
      <p:sp>
        <p:nvSpPr>
          <p:cNvPr id="12" name="Rectangle 11">
            <a:extLst>
              <a:ext uri="{FF2B5EF4-FFF2-40B4-BE49-F238E27FC236}">
                <a16:creationId xmlns:a16="http://schemas.microsoft.com/office/drawing/2014/main" id="{FCE937AC-17FF-824E-817A-FAB852C912BC}"/>
              </a:ext>
            </a:extLst>
          </p:cNvPr>
          <p:cNvSpPr/>
          <p:nvPr userDrawn="1"/>
        </p:nvSpPr>
        <p:spPr>
          <a:xfrm>
            <a:off x="5983357" y="1315811"/>
            <a:ext cx="5582477" cy="3970318"/>
          </a:xfrm>
          <a:prstGeom prst="rect">
            <a:avLst/>
          </a:prstGeom>
        </p:spPr>
        <p:txBody>
          <a:bodyPr wrap="square">
            <a:spAutoFit/>
          </a:bodyPr>
          <a:lstStyle/>
          <a:p>
            <a:pPr algn="ctr"/>
            <a:r>
              <a:rPr lang="en-GB" b="1" i="0" dirty="0">
                <a:solidFill>
                  <a:srgbClr val="00303C"/>
                </a:solidFill>
                <a:effectLst/>
                <a:latin typeface="Futura" panose="020B0602020204020303" pitchFamily="34" charset="-79"/>
                <a:cs typeface="Futura" panose="020B0602020204020303" pitchFamily="34" charset="-79"/>
              </a:rPr>
              <a:t>Business income – Business expenses = Profit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Business income is the money you are paid by your customers. For example, the business income of a window cleaner is all of the money paid to them by customers for cleaning their windows over the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Business expenses are the costs that you incur in order to run your business. For the window cleaner, this might be the cost of running a van and the materials needed to clean the windows.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Once the profit has been worked out, it is taxed using the same tax bands we have seen before.</a:t>
            </a:r>
          </a:p>
        </p:txBody>
      </p:sp>
    </p:spTree>
    <p:extLst>
      <p:ext uri="{BB962C8B-B14F-4D97-AF65-F5344CB8AC3E}">
        <p14:creationId xmlns:p14="http://schemas.microsoft.com/office/powerpoint/2010/main" val="1462280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9A11D5B-B091-EC46-A0DB-CEEEF4D00BE5}"/>
              </a:ext>
            </a:extLst>
          </p:cNvPr>
          <p:cNvSpPr/>
          <p:nvPr userDrawn="1"/>
        </p:nvSpPr>
        <p:spPr>
          <a:xfrm>
            <a:off x="503583" y="496573"/>
            <a:ext cx="5181600"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People who are self-employed also pay National Insurance through their Self-Assessment Tax Return. In 2020/21 there are two types to pay: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Class 2 National Insurance</a:t>
            </a:r>
            <a:r>
              <a:rPr lang="en-GB" dirty="0">
                <a:solidFill>
                  <a:srgbClr val="00303C"/>
                </a:solidFill>
                <a:effectLst/>
                <a:latin typeface="Futura" panose="020B0602020204020303" pitchFamily="34" charset="-79"/>
                <a:cs typeface="Futura" panose="020B0602020204020303" pitchFamily="34" charset="-79"/>
              </a:rPr>
              <a:t> – a fixed rate of £3.05 per week if your profits are above £6,475 plus;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Class 4 National Insurance</a:t>
            </a:r>
            <a:r>
              <a:rPr lang="en-GB" dirty="0">
                <a:solidFill>
                  <a:srgbClr val="00303C"/>
                </a:solidFill>
                <a:effectLst/>
                <a:latin typeface="Futura" panose="020B0602020204020303" pitchFamily="34" charset="-79"/>
                <a:cs typeface="Futura" panose="020B0602020204020303" pitchFamily="34" charset="-79"/>
              </a:rPr>
              <a:t> – based on the business profits below:</a:t>
            </a:r>
          </a:p>
        </p:txBody>
      </p:sp>
      <p:sp>
        <p:nvSpPr>
          <p:cNvPr id="3" name="Rectangle 2">
            <a:extLst>
              <a:ext uri="{FF2B5EF4-FFF2-40B4-BE49-F238E27FC236}">
                <a16:creationId xmlns:a16="http://schemas.microsoft.com/office/drawing/2014/main" id="{98E50AD4-0AAE-CC40-BE4A-DB408E161BCD}"/>
              </a:ext>
            </a:extLst>
          </p:cNvPr>
          <p:cNvSpPr/>
          <p:nvPr userDrawn="1"/>
        </p:nvSpPr>
        <p:spPr>
          <a:xfrm>
            <a:off x="5933661" y="496573"/>
            <a:ext cx="5754756"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People who are employed will have their tax deducted each month before they receive their income and are able to see the Income Tax they have paid on their payslip.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Those who are self-employed have to complete a Self-Assessment Tax Return once a year. They tell the government what their business income and expenses are and it calculates the tax they are required to pay.</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BEWARE </a:t>
            </a:r>
            <a:r>
              <a:rPr lang="en-GB" dirty="0">
                <a:solidFill>
                  <a:srgbClr val="00303C"/>
                </a:solidFill>
                <a:effectLst/>
                <a:latin typeface="Futura" panose="020B0602020204020303" pitchFamily="34" charset="-79"/>
                <a:cs typeface="Futura" panose="020B0602020204020303" pitchFamily="34" charset="-79"/>
              </a:rPr>
              <a:t>– It can be a lot harder to make sure you have put aside enough to pay your tax bill as a self-employed person as you only make one or two payments per year.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rule of thumb is to put aside 30% of everything you earn to make sure there is enough to pay the tax owed.</a:t>
            </a:r>
          </a:p>
        </p:txBody>
      </p:sp>
      <p:pic>
        <p:nvPicPr>
          <p:cNvPr id="7" name="Picture 6">
            <a:extLst>
              <a:ext uri="{FF2B5EF4-FFF2-40B4-BE49-F238E27FC236}">
                <a16:creationId xmlns:a16="http://schemas.microsoft.com/office/drawing/2014/main" id="{5A6CDA2A-6910-BA46-A18C-053085EF06DC}"/>
              </a:ext>
            </a:extLst>
          </p:cNvPr>
          <p:cNvPicPr>
            <a:picLocks noChangeAspect="1"/>
          </p:cNvPicPr>
          <p:nvPr userDrawn="1"/>
        </p:nvPicPr>
        <p:blipFill>
          <a:blip r:embed="rId2"/>
          <a:stretch>
            <a:fillRect/>
          </a:stretch>
        </p:blipFill>
        <p:spPr>
          <a:xfrm>
            <a:off x="596347" y="3855177"/>
            <a:ext cx="4813580" cy="1372805"/>
          </a:xfrm>
          <a:prstGeom prst="rect">
            <a:avLst/>
          </a:prstGeom>
        </p:spPr>
      </p:pic>
      <p:sp>
        <p:nvSpPr>
          <p:cNvPr id="11" name="TextBox 10">
            <a:extLst>
              <a:ext uri="{FF2B5EF4-FFF2-40B4-BE49-F238E27FC236}">
                <a16:creationId xmlns:a16="http://schemas.microsoft.com/office/drawing/2014/main" id="{A0B1C21E-720F-1643-9E7B-286892DC0D35}"/>
              </a:ext>
            </a:extLst>
          </p:cNvPr>
          <p:cNvSpPr txBox="1"/>
          <p:nvPr userDrawn="1"/>
        </p:nvSpPr>
        <p:spPr>
          <a:xfrm>
            <a:off x="5983357" y="6289627"/>
            <a:ext cx="653121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272918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DEF939-AAB8-DC47-982B-0FC9B1499854}"/>
              </a:ext>
            </a:extLst>
          </p:cNvPr>
          <p:cNvSpPr/>
          <p:nvPr userDrawn="1"/>
        </p:nvSpPr>
        <p:spPr>
          <a:xfrm>
            <a:off x="6828183" y="-16952"/>
            <a:ext cx="53638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a:t>
            </a: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6062750"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self-employed gardener earning an annual profit of £22,500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Answer – Class 2 National Insurance – £3.05 x 52 (weeks in a year) = </a:t>
            </a:r>
            <a:r>
              <a:rPr lang="en-GB" sz="1800" b="1" i="0" kern="1200" dirty="0">
                <a:solidFill>
                  <a:srgbClr val="00303C"/>
                </a:solidFill>
                <a:effectLst/>
                <a:latin typeface="Futura" panose="020B0602020204020303" pitchFamily="34" charset="-79"/>
                <a:ea typeface="+mn-ea"/>
                <a:cs typeface="Futura" panose="020B0602020204020303" pitchFamily="34" charset="-79"/>
              </a:rPr>
              <a:t>£158.60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Plus, Class 4 National Insurance – on first £9,500</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of profits, National Insurance is £0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Then pay 9% on remaining £13,000 of profits = </a:t>
            </a:r>
            <a:r>
              <a:rPr lang="en-GB" sz="1800" b="1" i="0" kern="1200" dirty="0">
                <a:solidFill>
                  <a:srgbClr val="00303C"/>
                </a:solidFill>
                <a:effectLst/>
                <a:latin typeface="Futura" panose="020B0602020204020303" pitchFamily="34" charset="-79"/>
                <a:ea typeface="+mn-ea"/>
                <a:cs typeface="Futura" panose="020B0602020204020303" pitchFamily="34" charset="-79"/>
              </a:rPr>
              <a:t>£1,170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do not earn enough profit to pay the upper threshold</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Total National Insurance = £158.60 + £1,170 = </a:t>
            </a:r>
            <a:r>
              <a:rPr lang="en-GB" sz="1800" b="1" i="0" kern="1200" dirty="0">
                <a:solidFill>
                  <a:srgbClr val="00303C"/>
                </a:solidFill>
                <a:effectLst/>
                <a:latin typeface="Futura" panose="020B0602020204020303" pitchFamily="34" charset="-79"/>
                <a:ea typeface="+mn-ea"/>
                <a:cs typeface="Futura" panose="020B0602020204020303" pitchFamily="34" charset="-79"/>
              </a:rPr>
              <a:t>£1,328.60</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062750"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How much National Insurance would the following pay?</a:t>
            </a:r>
          </a:p>
        </p:txBody>
      </p:sp>
      <p:cxnSp>
        <p:nvCxnSpPr>
          <p:cNvPr id="19" name="Straight Connector 18">
            <a:extLst>
              <a:ext uri="{FF2B5EF4-FFF2-40B4-BE49-F238E27FC236}">
                <a16:creationId xmlns:a16="http://schemas.microsoft.com/office/drawing/2014/main" id="{0036F65B-8AFF-6144-A4EB-18B8516345CB}"/>
              </a:ext>
            </a:extLst>
          </p:cNvPr>
          <p:cNvCxnSpPr>
            <a:cxnSpLocks/>
          </p:cNvCxnSpPr>
          <p:nvPr userDrawn="1"/>
        </p:nvCxnSpPr>
        <p:spPr>
          <a:xfrm>
            <a:off x="614569" y="1509662"/>
            <a:ext cx="5825988"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a:cxnSpLocks/>
          </p:cNvCxnSpPr>
          <p:nvPr userDrawn="1"/>
        </p:nvCxnSpPr>
        <p:spPr>
          <a:xfrm>
            <a:off x="614569" y="5577170"/>
            <a:ext cx="5756414"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B2CA8E9-60AF-6D42-93E0-0D6041892ED6}"/>
              </a:ext>
            </a:extLst>
          </p:cNvPr>
          <p:cNvSpPr txBox="1"/>
          <p:nvPr userDrawn="1"/>
        </p:nvSpPr>
        <p:spPr>
          <a:xfrm>
            <a:off x="5983357" y="6289627"/>
            <a:ext cx="653121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659708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METHODS OF PAYMENT</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57469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F5C0203E-4B3E-E245-AF63-390934DCF631}"/>
              </a:ext>
            </a:extLst>
          </p:cNvPr>
          <p:cNvSpPr/>
          <p:nvPr userDrawn="1"/>
        </p:nvSpPr>
        <p:spPr>
          <a:xfrm>
            <a:off x="531567" y="1212434"/>
            <a:ext cx="1105746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you enter employment, you may well be paid in a variety of ways. Here is a list of some of the methods of payment with a brief explanation.</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Wages: </a:t>
            </a:r>
            <a:r>
              <a:rPr lang="en-GB" dirty="0">
                <a:solidFill>
                  <a:srgbClr val="00303C"/>
                </a:solidFill>
                <a:effectLst/>
                <a:latin typeface="Futura" panose="020B0602020204020303" pitchFamily="34" charset="-79"/>
                <a:cs typeface="Futura" panose="020B0602020204020303" pitchFamily="34" charset="-79"/>
              </a:rPr>
              <a:t>Earnings paid on an hourly basis.</a:t>
            </a:r>
          </a:p>
          <a:p>
            <a:r>
              <a:rPr lang="en-GB" b="1" i="0" dirty="0">
                <a:solidFill>
                  <a:srgbClr val="00303C"/>
                </a:solidFill>
                <a:effectLst/>
                <a:latin typeface="Futura" panose="020B0602020204020303" pitchFamily="34" charset="-79"/>
                <a:cs typeface="Futura" panose="020B0602020204020303" pitchFamily="34" charset="-79"/>
              </a:rPr>
              <a:t>Salary: </a:t>
            </a:r>
            <a:r>
              <a:rPr lang="en-GB" dirty="0">
                <a:solidFill>
                  <a:srgbClr val="00303C"/>
                </a:solidFill>
                <a:effectLst/>
                <a:latin typeface="Futura" panose="020B0602020204020303" pitchFamily="34" charset="-79"/>
                <a:cs typeface="Futura" panose="020B0602020204020303" pitchFamily="34" charset="-79"/>
              </a:rPr>
              <a:t>Earnings paid monthly into a bank or building society account. In many jobs you would not be entitled to get overtime as you would be expected to put in extra hours when required. </a:t>
            </a:r>
          </a:p>
          <a:p>
            <a:r>
              <a:rPr lang="en-GB" b="1" i="0" dirty="0">
                <a:solidFill>
                  <a:srgbClr val="00303C"/>
                </a:solidFill>
                <a:effectLst/>
                <a:latin typeface="Futura" panose="020B0602020204020303" pitchFamily="34" charset="-79"/>
                <a:cs typeface="Futura" panose="020B0602020204020303" pitchFamily="34" charset="-79"/>
              </a:rPr>
              <a:t>Commission: </a:t>
            </a:r>
            <a:r>
              <a:rPr lang="en-GB" dirty="0">
                <a:solidFill>
                  <a:srgbClr val="00303C"/>
                </a:solidFill>
                <a:effectLst/>
                <a:latin typeface="Futura" panose="020B0602020204020303" pitchFamily="34" charset="-79"/>
                <a:cs typeface="Futura" panose="020B0602020204020303" pitchFamily="34" charset="-79"/>
              </a:rPr>
              <a:t>Payment based on the value of sales you make. Sometimes you get it in addition to a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basic salary.</a:t>
            </a:r>
          </a:p>
          <a:p>
            <a:r>
              <a:rPr lang="en-GB" b="1" i="0" dirty="0">
                <a:solidFill>
                  <a:srgbClr val="00303C"/>
                </a:solidFill>
                <a:effectLst/>
                <a:latin typeface="Futura" panose="020B0602020204020303" pitchFamily="34" charset="-79"/>
                <a:cs typeface="Futura" panose="020B0602020204020303" pitchFamily="34" charset="-79"/>
              </a:rPr>
              <a:t>Piecework: </a:t>
            </a:r>
            <a:r>
              <a:rPr lang="en-GB" dirty="0">
                <a:solidFill>
                  <a:srgbClr val="00303C"/>
                </a:solidFill>
                <a:effectLst/>
                <a:latin typeface="Futura" panose="020B0602020204020303" pitchFamily="34" charset="-79"/>
                <a:cs typeface="Futura" panose="020B0602020204020303" pitchFamily="34" charset="-79"/>
              </a:rPr>
              <a:t>Payment for each item you produce. The more you produce, the more pay you will get.</a:t>
            </a:r>
          </a:p>
          <a:p>
            <a:r>
              <a:rPr lang="en-GB" b="1" i="0" dirty="0">
                <a:solidFill>
                  <a:srgbClr val="00303C"/>
                </a:solidFill>
                <a:effectLst/>
                <a:latin typeface="Futura" panose="020B0602020204020303" pitchFamily="34" charset="-79"/>
                <a:cs typeface="Futura" panose="020B0602020204020303" pitchFamily="34" charset="-79"/>
              </a:rPr>
              <a:t>Fees: </a:t>
            </a:r>
            <a:r>
              <a:rPr lang="en-GB" dirty="0">
                <a:solidFill>
                  <a:srgbClr val="00303C"/>
                </a:solidFill>
                <a:effectLst/>
                <a:latin typeface="Futura" panose="020B0602020204020303" pitchFamily="34" charset="-79"/>
                <a:cs typeface="Futura" panose="020B0602020204020303" pitchFamily="34" charset="-79"/>
              </a:rPr>
              <a:t>A one-off payment for a professional service.</a:t>
            </a:r>
          </a:p>
          <a:p>
            <a:r>
              <a:rPr lang="en-GB" b="1" i="0" dirty="0">
                <a:solidFill>
                  <a:srgbClr val="00303C"/>
                </a:solidFill>
                <a:effectLst/>
                <a:latin typeface="Futura" panose="020B0602020204020303" pitchFamily="34" charset="-79"/>
                <a:cs typeface="Futura" panose="020B0602020204020303" pitchFamily="34" charset="-79"/>
              </a:rPr>
              <a:t>Bonus: </a:t>
            </a:r>
            <a:r>
              <a:rPr lang="en-GB" dirty="0">
                <a:solidFill>
                  <a:srgbClr val="00303C"/>
                </a:solidFill>
                <a:effectLst/>
                <a:latin typeface="Futura" panose="020B0602020204020303" pitchFamily="34" charset="-79"/>
                <a:cs typeface="Futura" panose="020B0602020204020303" pitchFamily="34" charset="-79"/>
              </a:rPr>
              <a:t>An additional payment for working hard or hitting targets.</a:t>
            </a:r>
          </a:p>
          <a:p>
            <a:r>
              <a:rPr lang="en-GB" b="1" i="0" dirty="0">
                <a:solidFill>
                  <a:srgbClr val="00303C"/>
                </a:solidFill>
                <a:effectLst/>
                <a:latin typeface="Futura" panose="020B0602020204020303" pitchFamily="34" charset="-79"/>
                <a:cs typeface="Futura" panose="020B0602020204020303" pitchFamily="34" charset="-79"/>
              </a:rPr>
              <a:t>Overtime: </a:t>
            </a:r>
            <a:r>
              <a:rPr lang="en-GB" dirty="0">
                <a:solidFill>
                  <a:srgbClr val="00303C"/>
                </a:solidFill>
                <a:effectLst/>
                <a:latin typeface="Futura" panose="020B0602020204020303" pitchFamily="34" charset="-79"/>
                <a:cs typeface="Futura" panose="020B0602020204020303" pitchFamily="34" charset="-79"/>
              </a:rPr>
              <a:t>When you work longer hours than is in your contract you can volunteer to work longer (overtime) usually at a better rate than normal e.g. “double-time”.</a:t>
            </a:r>
          </a:p>
          <a:p>
            <a:r>
              <a:rPr lang="en-GB" b="1" i="0" dirty="0">
                <a:solidFill>
                  <a:srgbClr val="00303C"/>
                </a:solidFill>
                <a:effectLst/>
                <a:latin typeface="Futura" panose="020B0602020204020303" pitchFamily="34" charset="-79"/>
                <a:cs typeface="Futura" panose="020B0602020204020303" pitchFamily="34" charset="-79"/>
              </a:rPr>
              <a:t>Shift payment: </a:t>
            </a:r>
            <a:r>
              <a:rPr lang="en-GB" dirty="0">
                <a:solidFill>
                  <a:srgbClr val="00303C"/>
                </a:solidFill>
                <a:effectLst/>
                <a:latin typeface="Futura" panose="020B0602020204020303" pitchFamily="34" charset="-79"/>
                <a:cs typeface="Futura" panose="020B0602020204020303" pitchFamily="34" charset="-79"/>
              </a:rPr>
              <a:t>This is paid for working unusual hours, for example, during the night. It would be in addition to your normal pay.</a:t>
            </a:r>
          </a:p>
          <a:p>
            <a:r>
              <a:rPr lang="en-GB" b="1" i="0" dirty="0">
                <a:solidFill>
                  <a:srgbClr val="00303C"/>
                </a:solidFill>
                <a:effectLst/>
                <a:latin typeface="Futura" panose="020B0602020204020303" pitchFamily="34" charset="-79"/>
                <a:cs typeface="Futura" panose="020B0602020204020303" pitchFamily="34" charset="-79"/>
              </a:rPr>
              <a:t>Minimum Wage: </a:t>
            </a:r>
            <a:r>
              <a:rPr lang="en-GB" dirty="0">
                <a:solidFill>
                  <a:srgbClr val="00303C"/>
                </a:solidFill>
                <a:effectLst/>
                <a:latin typeface="Futura" panose="020B0602020204020303" pitchFamily="34" charset="-79"/>
                <a:cs typeface="Futura" panose="020B0602020204020303" pitchFamily="34" charset="-79"/>
              </a:rPr>
              <a:t>An hourly rate that your employer cannot drop below. See previous section on NMW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and NLW.</a:t>
            </a:r>
          </a:p>
        </p:txBody>
      </p:sp>
    </p:spTree>
    <p:extLst>
      <p:ext uri="{BB962C8B-B14F-4D97-AF65-F5344CB8AC3E}">
        <p14:creationId xmlns:p14="http://schemas.microsoft.com/office/powerpoint/2010/main" val="3752232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0C7B0C-BBCF-E848-911D-D6DA17BE5BC7}"/>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BC2EF954-403B-4E4D-8355-032277559714}"/>
              </a:ext>
            </a:extLst>
          </p:cNvPr>
          <p:cNvSpPr/>
          <p:nvPr userDrawn="1"/>
        </p:nvSpPr>
        <p:spPr>
          <a:xfrm>
            <a:off x="485204" y="1120390"/>
            <a:ext cx="11213153" cy="2400657"/>
          </a:xfrm>
          <a:prstGeom prst="rect">
            <a:avLst/>
          </a:prstGeom>
        </p:spPr>
        <p:txBody>
          <a:bodyPr wrap="square">
            <a:spAutoFit/>
          </a:bodyPr>
          <a:lstStyle/>
          <a:p>
            <a:r>
              <a:rPr lang="en-GB" sz="2400" dirty="0">
                <a:solidFill>
                  <a:srgbClr val="188785"/>
                </a:solidFill>
                <a:effectLst/>
                <a:latin typeface="Futura" panose="020B0602020204020303" pitchFamily="34" charset="-79"/>
                <a:cs typeface="Futura" panose="020B0602020204020303" pitchFamily="34" charset="-79"/>
              </a:rPr>
              <a:t>Spot the difference</a:t>
            </a:r>
          </a:p>
          <a:p>
            <a:r>
              <a:rPr lang="en-GB" dirty="0">
                <a:solidFill>
                  <a:srgbClr val="00303C"/>
                </a:solidFill>
                <a:effectLst/>
                <a:latin typeface="Futura" panose="020B0602020204020303" pitchFamily="34" charset="-79"/>
                <a:cs typeface="Futura" panose="020B0602020204020303" pitchFamily="34" charset="-79"/>
              </a:rPr>
              <a:t>Alba and Tyrell are both plumbers. Alba has been self-employed for 3 years and gets her business largely through word of mouth. She charges £30 per hour for her labour and at the moment has no problem finding work; some of her customers have even been waiting for 2 months for her to be able to work for them. Alba loves watching live music and really likes the flexibility of working for herself so that when she wants to she can finish early. Or, she can take a day off at short notice if she has to travel far to a gig. She very rarely works at the weekend.</a:t>
            </a:r>
          </a:p>
          <a:p>
            <a:endParaRPr lang="en-GB" dirty="0">
              <a:effectLst/>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0141A5E3-E4E4-5D46-9ABD-A34D9BAB4839}"/>
              </a:ext>
            </a:extLst>
          </p:cNvPr>
          <p:cNvSpPr/>
          <p:nvPr userDrawn="1"/>
        </p:nvSpPr>
        <p:spPr>
          <a:xfrm>
            <a:off x="493643" y="3446001"/>
            <a:ext cx="7899449" cy="2308324"/>
          </a:xfrm>
          <a:prstGeom prst="rect">
            <a:avLst/>
          </a:prstGeom>
        </p:spPr>
        <p:txBody>
          <a:bodyPr wrap="square">
            <a:spAutoFit/>
          </a:bodyPr>
          <a:lstStyle/>
          <a:p>
            <a:r>
              <a:rPr lang="en-GB" dirty="0">
                <a:effectLst/>
                <a:latin typeface="Futura" panose="020B0602020204020303" pitchFamily="34" charset="-79"/>
                <a:cs typeface="Futura" panose="020B0602020204020303" pitchFamily="34" charset="-79"/>
              </a:rPr>
              <a:t>Tyr</a:t>
            </a:r>
            <a:r>
              <a:rPr lang="en-GB" dirty="0">
                <a:solidFill>
                  <a:srgbClr val="00303C"/>
                </a:solidFill>
                <a:effectLst/>
                <a:latin typeface="Futura" panose="020B0602020204020303" pitchFamily="34" charset="-79"/>
                <a:cs typeface="Futura" panose="020B0602020204020303" pitchFamily="34" charset="-79"/>
              </a:rPr>
              <a:t>ell is employed by a large company. He gets a salary of £30,000 per year and is entitled to 32 days’ holiday per year plus bank holidays. He works a 40-hour week but is often given the chance to work overtime at double pay. Most of his work is maintaining existing properties that are run by housing associations. Tyrell also has to regularly work a night shift at weekends, which means he often cannot play football – his main interest outside work. Tyrell enjoys the security of a regular salary but knows he might earn more if he was self-employed.</a:t>
            </a:r>
          </a:p>
        </p:txBody>
      </p:sp>
      <p:sp>
        <p:nvSpPr>
          <p:cNvPr id="17" name="Rounded Rectangle 16">
            <a:extLst>
              <a:ext uri="{FF2B5EF4-FFF2-40B4-BE49-F238E27FC236}">
                <a16:creationId xmlns:a16="http://schemas.microsoft.com/office/drawing/2014/main" id="{C86CE006-910E-A547-9A7C-7663261E18A1}"/>
              </a:ext>
            </a:extLst>
          </p:cNvPr>
          <p:cNvSpPr/>
          <p:nvPr userDrawn="1"/>
        </p:nvSpPr>
        <p:spPr>
          <a:xfrm>
            <a:off x="8488017" y="3429000"/>
            <a:ext cx="3264449" cy="230832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65A7CA-200B-DC41-ADF6-01C0D4E01327}"/>
              </a:ext>
            </a:extLst>
          </p:cNvPr>
          <p:cNvSpPr/>
          <p:nvPr userDrawn="1"/>
        </p:nvSpPr>
        <p:spPr>
          <a:xfrm>
            <a:off x="9237917" y="3649281"/>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1" name="Straight Connector 20">
            <a:extLst>
              <a:ext uri="{FF2B5EF4-FFF2-40B4-BE49-F238E27FC236}">
                <a16:creationId xmlns:a16="http://schemas.microsoft.com/office/drawing/2014/main" id="{C56C0EF5-BE4A-F14C-A07E-8CA9D12803B1}"/>
              </a:ext>
            </a:extLst>
          </p:cNvPr>
          <p:cNvCxnSpPr>
            <a:cxnSpLocks/>
          </p:cNvCxnSpPr>
          <p:nvPr userDrawn="1"/>
        </p:nvCxnSpPr>
        <p:spPr>
          <a:xfrm>
            <a:off x="8720207" y="4267620"/>
            <a:ext cx="2857501"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22" name="Picture 21">
            <a:extLst>
              <a:ext uri="{FF2B5EF4-FFF2-40B4-BE49-F238E27FC236}">
                <a16:creationId xmlns:a16="http://schemas.microsoft.com/office/drawing/2014/main" id="{B27428E1-4479-1344-B476-1F6115239663}"/>
              </a:ext>
            </a:extLst>
          </p:cNvPr>
          <p:cNvPicPr>
            <a:picLocks noChangeAspect="1"/>
          </p:cNvPicPr>
          <p:nvPr userDrawn="1"/>
        </p:nvPicPr>
        <p:blipFill>
          <a:blip r:embed="rId3"/>
          <a:stretch>
            <a:fillRect/>
          </a:stretch>
        </p:blipFill>
        <p:spPr>
          <a:xfrm>
            <a:off x="8677264" y="3574041"/>
            <a:ext cx="622045" cy="615762"/>
          </a:xfrm>
          <a:prstGeom prst="rect">
            <a:avLst/>
          </a:prstGeom>
        </p:spPr>
      </p:pic>
      <p:sp>
        <p:nvSpPr>
          <p:cNvPr id="10" name="Rectangle 9">
            <a:extLst>
              <a:ext uri="{FF2B5EF4-FFF2-40B4-BE49-F238E27FC236}">
                <a16:creationId xmlns:a16="http://schemas.microsoft.com/office/drawing/2014/main" id="{66387279-7FB9-7A4C-A7EE-F3FA08C0E94D}"/>
              </a:ext>
            </a:extLst>
          </p:cNvPr>
          <p:cNvSpPr/>
          <p:nvPr userDrawn="1"/>
        </p:nvSpPr>
        <p:spPr>
          <a:xfrm>
            <a:off x="8674051" y="4367115"/>
            <a:ext cx="3148218"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Can you spot five differences between Alba and Tyrell’s jobs?</a:t>
            </a:r>
          </a:p>
        </p:txBody>
      </p:sp>
    </p:spTree>
    <p:extLst>
      <p:ext uri="{BB962C8B-B14F-4D97-AF65-F5344CB8AC3E}">
        <p14:creationId xmlns:p14="http://schemas.microsoft.com/office/powerpoint/2010/main" val="4236125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9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1635F62-68F0-CB4A-9BA6-7E7494DC7235}"/>
              </a:ext>
            </a:extLst>
          </p:cNvPr>
          <p:cNvPicPr>
            <a:picLocks noChangeAspect="1"/>
          </p:cNvPicPr>
          <p:nvPr userDrawn="1"/>
        </p:nvPicPr>
        <p:blipFill rotWithShape="1">
          <a:blip r:embed="rId2"/>
          <a:srcRect t="5568"/>
          <a:stretch/>
        </p:blipFill>
        <p:spPr>
          <a:xfrm>
            <a:off x="7617868" y="0"/>
            <a:ext cx="4574132" cy="6476116"/>
          </a:xfrm>
          <a:prstGeom prst="rect">
            <a:avLst/>
          </a:prstGeom>
        </p:spPr>
      </p:pic>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3"/>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0C7B0C-BBCF-E848-911D-D6DA17BE5BC7}"/>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3F106176-8A05-FE4B-BBED-62BC02B95F1A}"/>
              </a:ext>
            </a:extLst>
          </p:cNvPr>
          <p:cNvSpPr/>
          <p:nvPr userDrawn="1"/>
        </p:nvSpPr>
        <p:spPr>
          <a:xfrm>
            <a:off x="485204" y="1203357"/>
            <a:ext cx="6096000" cy="3693319"/>
          </a:xfrm>
          <a:prstGeom prst="rect">
            <a:avLst/>
          </a:prstGeom>
        </p:spPr>
        <p:txBody>
          <a:bodyPr>
            <a:spAutoFit/>
          </a:bodyPr>
          <a:lstStyle/>
          <a:p>
            <a:r>
              <a:rPr lang="en-GB" dirty="0">
                <a:solidFill>
                  <a:srgbClr val="00303C"/>
                </a:solidFill>
                <a:effectLst/>
                <a:latin typeface="Futura" panose="020B0602020204020303" pitchFamily="34" charset="-79"/>
                <a:cs typeface="Futura" panose="020B0602020204020303" pitchFamily="34" charset="-79"/>
              </a:rPr>
              <a:t>Tom works in sales; the company he works for pay him a basic salary of £15,000 per year, plus 5% of the value of any sales that he makes. Last year he made £500,000 in sales. Next year, his target is £800,000 in sales and if he meets the target he gets the same 5% bonus on top of his basic salary.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Lisa also works in sales, but she is on a salary of £52,000 per year with no commission. If her sales rise or fall her salary stays the same.</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Who do you think has the best pay deal, </a:t>
            </a:r>
            <a:br>
              <a:rPr lang="en-GB" b="1" i="0" dirty="0">
                <a:solidFill>
                  <a:srgbClr val="00303C"/>
                </a:solidFill>
                <a:effectLst/>
                <a:latin typeface="Futura" panose="020B0602020204020303" pitchFamily="34" charset="-79"/>
                <a:cs typeface="Futura" panose="020B0602020204020303" pitchFamily="34" charset="-79"/>
              </a:rPr>
            </a:br>
            <a:r>
              <a:rPr lang="en-GB" b="1" i="0" dirty="0">
                <a:solidFill>
                  <a:srgbClr val="00303C"/>
                </a:solidFill>
                <a:effectLst/>
                <a:latin typeface="Futura" panose="020B0602020204020303" pitchFamily="34" charset="-79"/>
                <a:cs typeface="Futura" panose="020B0602020204020303" pitchFamily="34" charset="-79"/>
              </a:rPr>
              <a:t>Tom or Lisa? Explain your choice.</a:t>
            </a:r>
          </a:p>
        </p:txBody>
      </p:sp>
    </p:spTree>
    <p:extLst>
      <p:ext uri="{BB962C8B-B14F-4D97-AF65-F5344CB8AC3E}">
        <p14:creationId xmlns:p14="http://schemas.microsoft.com/office/powerpoint/2010/main" val="2055637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WHY DO WE PAY INCOME TAX?</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249C260C-3F01-C74A-A6A2-3B94CFFC2069}"/>
              </a:ext>
            </a:extLst>
          </p:cNvPr>
          <p:cNvSpPr/>
          <p:nvPr userDrawn="1"/>
        </p:nvSpPr>
        <p:spPr>
          <a:xfrm>
            <a:off x="462453" y="1187369"/>
            <a:ext cx="11166329" cy="3139321"/>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What is the history of Income Tax and why do we pay it?</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Income Tax was introduced by William Pitt the Younger more than 200 years ago when he needed the money to pay for the wars against Napoleon, the leader of France. For many years, Income Tax was only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paid by the very rich, but in the 20th century it began to rise and, by 1930, 10 million people were paying Income Tax. The rates rose again to pay for the Second World War and, in 1944, the system of Pay As You Earn (PAYE) was introduced.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Today, Income Tax is the biggest individual source of income for the government and accounts for nearly 25% of government income. This, together with the income the government raises from other sources,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used to pay for all the various areas of government spending.</a:t>
            </a:r>
          </a:p>
        </p:txBody>
      </p:sp>
    </p:spTree>
    <p:extLst>
      <p:ext uri="{BB962C8B-B14F-4D97-AF65-F5344CB8AC3E}">
        <p14:creationId xmlns:p14="http://schemas.microsoft.com/office/powerpoint/2010/main" val="632011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EC1E94AD-FCD2-B543-AF67-AD6F49929EC8}"/>
              </a:ext>
            </a:extLst>
          </p:cNvPr>
          <p:cNvSpPr/>
          <p:nvPr userDrawn="1"/>
        </p:nvSpPr>
        <p:spPr>
          <a:xfrm>
            <a:off x="424069" y="382949"/>
            <a:ext cx="6299751" cy="535531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Examples of government spending include:</a:t>
            </a:r>
          </a:p>
          <a:p>
            <a:endParaRPr lang="en-GB" dirty="0">
              <a:solidFill>
                <a:srgbClr val="00303C"/>
              </a:solidFill>
              <a:effectLst/>
              <a:latin typeface="Swiss 721 SWA" panose="020B0504020202020204" pitchFamily="34" charset="0"/>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Provision of State Pensions, low income support and Jobseeker’s Allowance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National Health Service (NHS) – building hospitals, providing treatment and paying doctors and nurses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Spending on schools, colleges and universities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Armed Forces – keeping the Army, Navy and Royal Air Force up to date with the latest technology, and paying the salaries of our military personnel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Local councils – providing services such as emptying your rubbish bins, cleaning the streets, etc.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All of these services, and many more, are paid for by the government and to do so they must use the income that they receive from taxation. Not just Income Tax but also National Insurance, Value Added Tax (VAT), Council Tax, taxes on business profits, vehicle tax, and taxes on alcohol, cigarettes, etc.</a:t>
            </a:r>
          </a:p>
        </p:txBody>
      </p:sp>
      <p:sp>
        <p:nvSpPr>
          <p:cNvPr id="11" name="Rounded Rectangle 10">
            <a:extLst>
              <a:ext uri="{FF2B5EF4-FFF2-40B4-BE49-F238E27FC236}">
                <a16:creationId xmlns:a16="http://schemas.microsoft.com/office/drawing/2014/main" id="{54EB7EE9-EF4C-4E4B-AA4E-773F88A87F34}"/>
              </a:ext>
            </a:extLst>
          </p:cNvPr>
          <p:cNvSpPr/>
          <p:nvPr userDrawn="1"/>
        </p:nvSpPr>
        <p:spPr>
          <a:xfrm>
            <a:off x="7084944"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81FEA8-FA0A-7143-8D54-AADA1AAACA6A}"/>
              </a:ext>
            </a:extLst>
          </p:cNvPr>
          <p:cNvSpPr/>
          <p:nvPr userDrawn="1"/>
        </p:nvSpPr>
        <p:spPr>
          <a:xfrm>
            <a:off x="805654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224C718D-2077-454D-A71C-7CF404A04DF9}"/>
              </a:ext>
            </a:extLst>
          </p:cNvPr>
          <p:cNvCxnSpPr/>
          <p:nvPr userDrawn="1"/>
        </p:nvCxnSpPr>
        <p:spPr>
          <a:xfrm>
            <a:off x="7538830"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82E547C7-DCE5-4B43-9466-BCEE557D0F21}"/>
              </a:ext>
            </a:extLst>
          </p:cNvPr>
          <p:cNvPicPr>
            <a:picLocks noChangeAspect="1"/>
          </p:cNvPicPr>
          <p:nvPr userDrawn="1"/>
        </p:nvPicPr>
        <p:blipFill>
          <a:blip r:embed="rId2"/>
          <a:stretch>
            <a:fillRect/>
          </a:stretch>
        </p:blipFill>
        <p:spPr>
          <a:xfrm>
            <a:off x="7466283" y="608228"/>
            <a:ext cx="620573" cy="615762"/>
          </a:xfrm>
          <a:prstGeom prst="rect">
            <a:avLst/>
          </a:prstGeom>
        </p:spPr>
      </p:pic>
      <p:sp>
        <p:nvSpPr>
          <p:cNvPr id="8" name="Rectangle 7">
            <a:extLst>
              <a:ext uri="{FF2B5EF4-FFF2-40B4-BE49-F238E27FC236}">
                <a16:creationId xmlns:a16="http://schemas.microsoft.com/office/drawing/2014/main" id="{5EC39F56-E635-1946-92D5-45BACAA3D781}"/>
              </a:ext>
            </a:extLst>
          </p:cNvPr>
          <p:cNvSpPr/>
          <p:nvPr userDrawn="1"/>
        </p:nvSpPr>
        <p:spPr>
          <a:xfrm>
            <a:off x="7466283" y="1553601"/>
            <a:ext cx="3652914" cy="3416320"/>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Income Tax and National Insurance are both collected by HM Revenue and Customs. Income Tax is used to help provide funding for public services such as education and the welfare system, while National Insurance contributions are used to build up an individual’s entitlement to state benefits such as the state pension. </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769601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85EE59-9924-7A46-AF28-95DBDB6BABB5}"/>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7815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EMPLOYMENT</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522985"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8" name="Rectangle 7">
            <a:extLst>
              <a:ext uri="{FF2B5EF4-FFF2-40B4-BE49-F238E27FC236}">
                <a16:creationId xmlns:a16="http://schemas.microsoft.com/office/drawing/2014/main" id="{0555ADA9-F4C0-6E41-A8E7-2F5DBC6D83FB}"/>
              </a:ext>
            </a:extLst>
          </p:cNvPr>
          <p:cNvSpPr/>
          <p:nvPr userDrawn="1"/>
        </p:nvSpPr>
        <p:spPr>
          <a:xfrm>
            <a:off x="531567" y="1200551"/>
            <a:ext cx="5165720"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is a wide range of work available for school and college leavers. For those going straight into work from school or college there is also a National Minimum Wage.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varies according to your age, and the rates change every April. For 2020 this was: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Under 18 </a:t>
            </a:r>
            <a:r>
              <a:rPr lang="en-GB" dirty="0">
                <a:solidFill>
                  <a:srgbClr val="002F3B"/>
                </a:solidFill>
                <a:effectLst/>
                <a:latin typeface="Futura" panose="020B0602020204020303" pitchFamily="34" charset="-79"/>
                <a:cs typeface="Futura" panose="020B0602020204020303" pitchFamily="34" charset="-79"/>
              </a:rPr>
              <a:t>– £4.55 per hour</a:t>
            </a:r>
          </a:p>
          <a:p>
            <a:r>
              <a:rPr lang="en-GB" b="1" i="0" dirty="0">
                <a:solidFill>
                  <a:srgbClr val="002F3B"/>
                </a:solidFill>
                <a:effectLst/>
                <a:latin typeface="Futura" panose="020B0602020204020303" pitchFamily="34" charset="-79"/>
                <a:cs typeface="Futura" panose="020B0602020204020303" pitchFamily="34" charset="-79"/>
              </a:rPr>
              <a:t>18-20</a:t>
            </a:r>
            <a:r>
              <a:rPr lang="en-GB" dirty="0">
                <a:solidFill>
                  <a:srgbClr val="002F3B"/>
                </a:solidFill>
                <a:effectLst/>
                <a:latin typeface="Futura" panose="020B0602020204020303" pitchFamily="34" charset="-79"/>
                <a:cs typeface="Futura" panose="020B0602020204020303" pitchFamily="34" charset="-79"/>
              </a:rPr>
              <a:t> – £6.45 per hour</a:t>
            </a:r>
          </a:p>
          <a:p>
            <a:r>
              <a:rPr lang="en-GB" b="1" i="0" dirty="0">
                <a:solidFill>
                  <a:srgbClr val="002F3B"/>
                </a:solidFill>
                <a:effectLst/>
                <a:latin typeface="Futura" panose="020B0602020204020303" pitchFamily="34" charset="-79"/>
                <a:cs typeface="Futura" panose="020B0602020204020303" pitchFamily="34" charset="-79"/>
              </a:rPr>
              <a:t>21-24</a:t>
            </a:r>
            <a:r>
              <a:rPr lang="en-GB" dirty="0">
                <a:solidFill>
                  <a:srgbClr val="002F3B"/>
                </a:solidFill>
                <a:effectLst/>
                <a:latin typeface="Futura" panose="020B0602020204020303" pitchFamily="34" charset="-79"/>
                <a:cs typeface="Futura" panose="020B0602020204020303" pitchFamily="34" charset="-79"/>
              </a:rPr>
              <a:t> – £8.20 per hour</a:t>
            </a:r>
          </a:p>
          <a:p>
            <a:r>
              <a:rPr lang="en-GB" b="1" i="0" dirty="0">
                <a:solidFill>
                  <a:srgbClr val="002F3B"/>
                </a:solidFill>
                <a:effectLst/>
                <a:latin typeface="Futura" panose="020B0602020204020303" pitchFamily="34" charset="-79"/>
                <a:cs typeface="Futura" panose="020B0602020204020303" pitchFamily="34" charset="-79"/>
              </a:rPr>
              <a:t>Over 25 </a:t>
            </a:r>
            <a:r>
              <a:rPr lang="en-GB" dirty="0">
                <a:solidFill>
                  <a:srgbClr val="002F3B"/>
                </a:solidFill>
                <a:effectLst/>
                <a:latin typeface="Futura" panose="020B0602020204020303" pitchFamily="34" charset="-79"/>
                <a:cs typeface="Futura" panose="020B0602020204020303" pitchFamily="34" charset="-79"/>
              </a:rPr>
              <a:t>– £8.72 per hour</a:t>
            </a:r>
            <a:br>
              <a:rPr lang="en-GB" dirty="0">
                <a:solidFill>
                  <a:srgbClr val="002F3B"/>
                </a:solidFill>
                <a:effectLst/>
                <a:latin typeface="Futura" panose="020B0602020204020303" pitchFamily="34" charset="-79"/>
                <a:cs typeface="Futura" panose="020B0602020204020303" pitchFamily="34" charset="-79"/>
              </a:rPr>
            </a:br>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14" name="Rectangle 13">
            <a:extLst>
              <a:ext uri="{FF2B5EF4-FFF2-40B4-BE49-F238E27FC236}">
                <a16:creationId xmlns:a16="http://schemas.microsoft.com/office/drawing/2014/main" id="{813EC9D2-DF86-2E44-9D1C-98E321277F3E}"/>
              </a:ext>
            </a:extLst>
          </p:cNvPr>
          <p:cNvSpPr/>
          <p:nvPr userDrawn="1"/>
        </p:nvSpPr>
        <p:spPr>
          <a:xfrm>
            <a:off x="6096000" y="1200551"/>
            <a:ext cx="5421891"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National Minimum Wage is exactly that – it’s the minimum an employer can pay. Employers can choose to pay more than this but must pay at least the National Minimum Wage for the age of person they employ. The amount paid by employers is determined by a number of factors, including:</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level of responsibility within the role.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skills required to do the role.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level of experience they are looking for.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choose to work for yourself (be self-employed) then the minimum wage does not apply.</a:t>
            </a:r>
          </a:p>
        </p:txBody>
      </p:sp>
      <p:sp>
        <p:nvSpPr>
          <p:cNvPr id="17" name="TextBox 16">
            <a:extLst>
              <a:ext uri="{FF2B5EF4-FFF2-40B4-BE49-F238E27FC236}">
                <a16:creationId xmlns:a16="http://schemas.microsoft.com/office/drawing/2014/main" id="{3BE9A314-D7BD-1245-89C2-4A7C8E17045A}"/>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942756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85EE59-9924-7A46-AF28-95DBDB6BABB5}"/>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37946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PENSIONS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4EF3183C-329C-FD47-B1B2-81B899DA8DC8}"/>
              </a:ext>
            </a:extLst>
          </p:cNvPr>
          <p:cNvSpPr/>
          <p:nvPr userDrawn="1"/>
        </p:nvSpPr>
        <p:spPr>
          <a:xfrm>
            <a:off x="462454" y="1143723"/>
            <a:ext cx="5192911"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pension is a specific type of long-term savings plan that you build up during your working life to fund your retirement (when you stop working in later life). It is intended to provide money for people to live on once they no longer receive an income from work.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Most people will pay into a pension scheme and these payments will appear on your payslip in the deductions section. Putting money into a pension scheme is like having a savings account, but unlike normal savings you cannot use your money until you reach retirement age. </a:t>
            </a:r>
          </a:p>
          <a:p>
            <a:r>
              <a:rPr lang="en-GB" dirty="0">
                <a:solidFill>
                  <a:srgbClr val="00303C"/>
                </a:solidFill>
                <a:effectLst/>
                <a:latin typeface="Futura" panose="020B0602020204020303" pitchFamily="34" charset="-79"/>
                <a:cs typeface="Futura" panose="020B0602020204020303" pitchFamily="34" charset="-79"/>
              </a:rPr>
              <a:t>There are two main types of pension:</a:t>
            </a:r>
          </a:p>
        </p:txBody>
      </p:sp>
      <p:sp>
        <p:nvSpPr>
          <p:cNvPr id="8" name="Rectangle 7">
            <a:extLst>
              <a:ext uri="{FF2B5EF4-FFF2-40B4-BE49-F238E27FC236}">
                <a16:creationId xmlns:a16="http://schemas.microsoft.com/office/drawing/2014/main" id="{C2A1397D-BAA9-DC48-8FBA-E0ABEF7064A6}"/>
              </a:ext>
            </a:extLst>
          </p:cNvPr>
          <p:cNvSpPr/>
          <p:nvPr userDrawn="1"/>
        </p:nvSpPr>
        <p:spPr>
          <a:xfrm>
            <a:off x="6047960" y="1153662"/>
            <a:ext cx="5716211"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is paid by the government. To qualify for the state pension, you must have paid National Insurance (NI) contributions for a certain number of years.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number of years you have paid National Insurance contributions will affect the amount of state pension that you receive. To qualify for the maximum state pension, you would need to pay NI contributions for a minimum of 35 years. This would mean you would currently receive approximately £175 per week (2020) from your state retirement age. The state retirement age has changed in recent years, but for most people it will eventually be 68 for both men and women. However, this age is regularly reviewed by the government as advances in healthcare enable people to work and live longer. </a:t>
            </a: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41519" y="5299851"/>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THE STATE PENSION</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35846" y="5721971"/>
            <a:ext cx="334609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51445" y="5249082"/>
            <a:ext cx="613265" cy="602958"/>
          </a:xfrm>
          <a:prstGeom prst="rect">
            <a:avLst/>
          </a:prstGeom>
        </p:spPr>
      </p:pic>
    </p:spTree>
    <p:extLst>
      <p:ext uri="{BB962C8B-B14F-4D97-AF65-F5344CB8AC3E}">
        <p14:creationId xmlns:p14="http://schemas.microsoft.com/office/powerpoint/2010/main" val="112633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WORKPLACE PENSIONS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393250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14" name="Rectangle 13">
            <a:extLst>
              <a:ext uri="{FF2B5EF4-FFF2-40B4-BE49-F238E27FC236}">
                <a16:creationId xmlns:a16="http://schemas.microsoft.com/office/drawing/2014/main" id="{F6EC83BB-B3D8-C54F-882B-0F33CD80B747}"/>
              </a:ext>
            </a:extLst>
          </p:cNvPr>
          <p:cNvSpPr/>
          <p:nvPr userDrawn="1"/>
        </p:nvSpPr>
        <p:spPr>
          <a:xfrm>
            <a:off x="533399" y="1118981"/>
            <a:ext cx="8183218"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These are set up by your employer. You will pay a percentage of your monthly income into the pension. This is taken off your gross income before it is taxed. This means your pension contribution is tax free.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Another huge benefit of a workplace pension is that your employer will also contribute to it. This is additional to your income and is also tax free.</a:t>
            </a:r>
          </a:p>
          <a:p>
            <a:r>
              <a:rPr lang="en-GB" dirty="0">
                <a:solidFill>
                  <a:srgbClr val="00303C"/>
                </a:solidFill>
                <a:effectLst/>
                <a:latin typeface="Futura" panose="020B0602020204020303" pitchFamily="34" charset="-79"/>
                <a:cs typeface="Futura" panose="020B0602020204020303" pitchFamily="34" charset="-79"/>
              </a:rPr>
              <a:t>The money paid in by you and/or your employer is put into investments (see the ‘Risk and reward’ chapter) by your pension provider. The amount you get when you come to withdraw from your pension depends on how much was paid in and how well the investments have done.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pension provider is the company or organisation that looks after your pension for you. They may be chosen for you by your employer, or you may be able to choose your own. It is very important to know who your pension provider is and what they intend to do with your money as the value of your pension pot can go up or down depending on your investments. </a:t>
            </a:r>
          </a:p>
        </p:txBody>
      </p:sp>
      <p:pic>
        <p:nvPicPr>
          <p:cNvPr id="15" name="Picture 14">
            <a:extLst>
              <a:ext uri="{FF2B5EF4-FFF2-40B4-BE49-F238E27FC236}">
                <a16:creationId xmlns:a16="http://schemas.microsoft.com/office/drawing/2014/main" id="{3A84A051-254F-D749-B923-E571221CB5BE}"/>
              </a:ext>
            </a:extLst>
          </p:cNvPr>
          <p:cNvPicPr>
            <a:picLocks noChangeAspect="1"/>
          </p:cNvPicPr>
          <p:nvPr userDrawn="1"/>
        </p:nvPicPr>
        <p:blipFill rotWithShape="1">
          <a:blip r:embed="rId3"/>
          <a:srcRect l="49828" r="16037"/>
          <a:stretch/>
        </p:blipFill>
        <p:spPr>
          <a:xfrm>
            <a:off x="8984974" y="-12635"/>
            <a:ext cx="3207026" cy="6263255"/>
          </a:xfrm>
          <a:prstGeom prst="rect">
            <a:avLst/>
          </a:prstGeom>
        </p:spPr>
      </p:pic>
    </p:spTree>
    <p:extLst>
      <p:ext uri="{BB962C8B-B14F-4D97-AF65-F5344CB8AC3E}">
        <p14:creationId xmlns:p14="http://schemas.microsoft.com/office/powerpoint/2010/main" val="3736364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AUTOMATIC ENROLMENT INTO WORKPLACE PENSIONS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83057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3" name="Rectangle 2">
            <a:extLst>
              <a:ext uri="{FF2B5EF4-FFF2-40B4-BE49-F238E27FC236}">
                <a16:creationId xmlns:a16="http://schemas.microsoft.com/office/drawing/2014/main" id="{356CA232-B6D0-E244-97A2-26E16B90F5E8}"/>
              </a:ext>
            </a:extLst>
          </p:cNvPr>
          <p:cNvSpPr/>
          <p:nvPr userDrawn="1"/>
        </p:nvSpPr>
        <p:spPr>
          <a:xfrm>
            <a:off x="533400" y="1172677"/>
            <a:ext cx="5251174"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Since February 2018 all existing and new employers must automatically enrol any eligible members of staff into a workplace pension scheme. This means the vast majority of people will start a pension from the beginning of their working life. Auto-enrolment applies to employees between the age of 22 and their state retirement age, who earn over £10,000 a year and work in the UK.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There are minimum amounts that must be contributed, and by 2019 the employee had to contribute a minimum of 5% of their pay and the employer had to contribute a minimum of 3%. Both employees and employers can decide how much to contribute to the pension scheme. </a:t>
            </a:r>
          </a:p>
        </p:txBody>
      </p:sp>
      <p:sp>
        <p:nvSpPr>
          <p:cNvPr id="7" name="Rectangle 6">
            <a:extLst>
              <a:ext uri="{FF2B5EF4-FFF2-40B4-BE49-F238E27FC236}">
                <a16:creationId xmlns:a16="http://schemas.microsoft.com/office/drawing/2014/main" id="{DAA24D62-6C90-4042-B9F1-743A84AC9B8A}"/>
              </a:ext>
            </a:extLst>
          </p:cNvPr>
          <p:cNvSpPr/>
          <p:nvPr userDrawn="1"/>
        </p:nvSpPr>
        <p:spPr>
          <a:xfrm>
            <a:off x="5980959" y="1172677"/>
            <a:ext cx="5372841"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more that goes in, the bigger the amount of money there will be when the worker retires.</a:t>
            </a:r>
          </a:p>
          <a:p>
            <a:r>
              <a:rPr lang="en-GB" dirty="0">
                <a:solidFill>
                  <a:srgbClr val="00303C"/>
                </a:solidFill>
                <a:effectLst/>
                <a:latin typeface="Futura" panose="020B0602020204020303" pitchFamily="34" charset="-79"/>
                <a:cs typeface="Futura" panose="020B0602020204020303" pitchFamily="34" charset="-79"/>
              </a:rPr>
              <a:t>Along with the state pension, self-employed individuals can also set up their own private pension with a pension provider. These operate similarly to workplace pensions but obviously there is no employer to choose a scheme for you and no employer contributions.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People may also choose other ways of building up a retirement fund, for example by investing in a stocks and shares ISA or property. But remember that anyone opting out of a workplace pension scheme would lose their employer’s contributions.</a:t>
            </a:r>
          </a:p>
        </p:txBody>
      </p:sp>
    </p:spTree>
    <p:extLst>
      <p:ext uri="{BB962C8B-B14F-4D97-AF65-F5344CB8AC3E}">
        <p14:creationId xmlns:p14="http://schemas.microsoft.com/office/powerpoint/2010/main" val="2416719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9492"/>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BE0F1F-958C-874C-8635-11B26438C091}"/>
              </a:ext>
            </a:extLst>
          </p:cNvPr>
          <p:cNvPicPr>
            <a:picLocks noChangeAspect="1"/>
          </p:cNvPicPr>
          <p:nvPr userDrawn="1"/>
        </p:nvPicPr>
        <p:blipFill rotWithShape="1">
          <a:blip r:embed="rId2"/>
          <a:srcRect l="24636" r="31955"/>
          <a:stretch/>
        </p:blipFill>
        <p:spPr>
          <a:xfrm>
            <a:off x="7728988" y="-9492"/>
            <a:ext cx="446301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D704B0E-5BF1-B244-B11E-1CA188349894}"/>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118563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208172"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1477328"/>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Explain the difference between the state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pension and a workplace pension scheme.</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 </a:t>
            </a:r>
            <a:r>
              <a:rPr lang="en-GB" sz="1800" kern="1200" dirty="0">
                <a:solidFill>
                  <a:srgbClr val="188785"/>
                </a:solidFill>
                <a:effectLst/>
                <a:latin typeface="Futura Medium" panose="020B0602020204020303" pitchFamily="34" charset="-79"/>
                <a:ea typeface="+mn-ea"/>
                <a:cs typeface="Futura Medium" panose="020B0602020204020303" pitchFamily="34" charset="-79"/>
              </a:rPr>
              <a:t>What is the benefit to younger people </a:t>
            </a:r>
            <a:br>
              <a:rPr lang="en-GB" sz="1800" kern="1200" dirty="0">
                <a:solidFill>
                  <a:srgbClr val="188785"/>
                </a:solidFill>
                <a:effectLst/>
                <a:latin typeface="Futura Medium" panose="020B0602020204020303" pitchFamily="34" charset="-79"/>
                <a:ea typeface="+mn-ea"/>
                <a:cs typeface="Futura Medium" panose="020B0602020204020303" pitchFamily="34" charset="-79"/>
              </a:rPr>
            </a:br>
            <a:r>
              <a:rPr lang="en-GB" sz="1800" kern="1200" dirty="0">
                <a:solidFill>
                  <a:srgbClr val="188785"/>
                </a:solidFill>
                <a:effectLst/>
                <a:latin typeface="Futura Medium" panose="020B0602020204020303" pitchFamily="34" charset="-79"/>
                <a:ea typeface="+mn-ea"/>
                <a:cs typeface="Futura Medium" panose="020B0602020204020303" pitchFamily="34" charset="-79"/>
              </a:rPr>
              <a:t>     of auto enrolment?</a:t>
            </a:r>
          </a:p>
        </p:txBody>
      </p:sp>
      <p:sp>
        <p:nvSpPr>
          <p:cNvPr id="16" name="TextBox 15">
            <a:extLst>
              <a:ext uri="{FF2B5EF4-FFF2-40B4-BE49-F238E27FC236}">
                <a16:creationId xmlns:a16="http://schemas.microsoft.com/office/drawing/2014/main" id="{B83BC4A0-6A26-834C-9DB9-6EF60922D000}"/>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541505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C7CA56-4BC8-8A4B-BE65-2B2F2FE76391}"/>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E8E1BD2C-5C20-EB40-9B4C-1F5ACCDF1F83}"/>
              </a:ext>
            </a:extLst>
          </p:cNvPr>
          <p:cNvSpPr/>
          <p:nvPr userDrawn="1"/>
        </p:nvSpPr>
        <p:spPr>
          <a:xfrm>
            <a:off x="485204" y="1166629"/>
            <a:ext cx="11312544"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The average pensioner in the UK</a:t>
            </a:r>
          </a:p>
          <a:p>
            <a:r>
              <a:rPr lang="en-GB" dirty="0">
                <a:solidFill>
                  <a:srgbClr val="00303C"/>
                </a:solidFill>
                <a:effectLst/>
                <a:latin typeface="Futura" panose="020B0602020204020303" pitchFamily="34" charset="-79"/>
                <a:cs typeface="Futura" panose="020B0602020204020303" pitchFamily="34" charset="-79"/>
              </a:rPr>
              <a:t>In 2017, a typical pensioner needed a minimum annual income of approximately £10,850 in order to cover basic living costs. The breakdown was as follows: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£1,600 Recreation and culture (TV subscriptions and equipment, hobbies, etc.) </a:t>
            </a:r>
          </a:p>
          <a:p>
            <a:r>
              <a:rPr lang="en-GB" dirty="0">
                <a:solidFill>
                  <a:srgbClr val="00303C"/>
                </a:solidFill>
                <a:effectLst/>
                <a:latin typeface="Futura" panose="020B0602020204020303" pitchFamily="34" charset="-79"/>
                <a:cs typeface="Futura" panose="020B0602020204020303" pitchFamily="34" charset="-79"/>
              </a:rPr>
              <a:t>£1,550 Food and non-alcoholic drink </a:t>
            </a:r>
          </a:p>
          <a:p>
            <a:r>
              <a:rPr lang="en-GB" dirty="0">
                <a:solidFill>
                  <a:srgbClr val="00303C"/>
                </a:solidFill>
                <a:effectLst/>
                <a:latin typeface="Futura" panose="020B0602020204020303" pitchFamily="34" charset="-79"/>
                <a:cs typeface="Futura" panose="020B0602020204020303" pitchFamily="34" charset="-79"/>
              </a:rPr>
              <a:t>£1,500 Housing, fuel and power (rent and maintenance, but not mortgages) </a:t>
            </a:r>
          </a:p>
          <a:p>
            <a:r>
              <a:rPr lang="en-GB" dirty="0">
                <a:solidFill>
                  <a:srgbClr val="00303C"/>
                </a:solidFill>
                <a:effectLst/>
                <a:latin typeface="Futura" panose="020B0602020204020303" pitchFamily="34" charset="-79"/>
                <a:cs typeface="Futura" panose="020B0602020204020303" pitchFamily="34" charset="-79"/>
              </a:rPr>
              <a:t>£1,250 Transport (rail fares, cars, etc.) </a:t>
            </a:r>
          </a:p>
          <a:p>
            <a:r>
              <a:rPr lang="en-GB" dirty="0">
                <a:solidFill>
                  <a:srgbClr val="00303C"/>
                </a:solidFill>
                <a:effectLst/>
                <a:latin typeface="Futura" panose="020B0602020204020303" pitchFamily="34" charset="-79"/>
                <a:cs typeface="Futura" panose="020B0602020204020303" pitchFamily="34" charset="-79"/>
              </a:rPr>
              <a:t>£850 Household goods and services (furniture, appliances, etc.) </a:t>
            </a:r>
          </a:p>
          <a:p>
            <a:r>
              <a:rPr lang="en-GB" dirty="0">
                <a:solidFill>
                  <a:srgbClr val="00303C"/>
                </a:solidFill>
                <a:effectLst/>
                <a:latin typeface="Futura" panose="020B0602020204020303" pitchFamily="34" charset="-79"/>
                <a:cs typeface="Futura" panose="020B0602020204020303" pitchFamily="34" charset="-79"/>
              </a:rPr>
              <a:t>£800 Restaurants and hotels </a:t>
            </a:r>
          </a:p>
          <a:p>
            <a:r>
              <a:rPr lang="en-GB" dirty="0">
                <a:solidFill>
                  <a:srgbClr val="00303C"/>
                </a:solidFill>
                <a:effectLst/>
                <a:latin typeface="Futura" panose="020B0602020204020303" pitchFamily="34" charset="-79"/>
                <a:cs typeface="Futura" panose="020B0602020204020303" pitchFamily="34" charset="-79"/>
              </a:rPr>
              <a:t>£400 Clothing and footwear </a:t>
            </a:r>
          </a:p>
          <a:p>
            <a:r>
              <a:rPr lang="en-GB" dirty="0">
                <a:solidFill>
                  <a:srgbClr val="00303C"/>
                </a:solidFill>
                <a:effectLst/>
                <a:latin typeface="Futura" panose="020B0602020204020303" pitchFamily="34" charset="-79"/>
                <a:cs typeface="Futura" panose="020B0602020204020303" pitchFamily="34" charset="-79"/>
              </a:rPr>
              <a:t>£250 Alcohol and tobacco </a:t>
            </a:r>
          </a:p>
          <a:p>
            <a:r>
              <a:rPr lang="en-GB" dirty="0">
                <a:solidFill>
                  <a:srgbClr val="00303C"/>
                </a:solidFill>
                <a:effectLst/>
                <a:latin typeface="Futura" panose="020B0602020204020303" pitchFamily="34" charset="-79"/>
                <a:cs typeface="Futura" panose="020B0602020204020303" pitchFamily="34" charset="-79"/>
              </a:rPr>
              <a:t>£200 Health </a:t>
            </a:r>
          </a:p>
          <a:p>
            <a:r>
              <a:rPr lang="en-GB" dirty="0">
                <a:solidFill>
                  <a:srgbClr val="00303C"/>
                </a:solidFill>
                <a:effectLst/>
                <a:latin typeface="Futura" panose="020B0602020204020303" pitchFamily="34" charset="-79"/>
                <a:cs typeface="Futura" panose="020B0602020204020303" pitchFamily="34" charset="-79"/>
              </a:rPr>
              <a:t>£350 Communication (phones, stamps, broadband, etc.) </a:t>
            </a:r>
          </a:p>
          <a:p>
            <a:r>
              <a:rPr lang="en-GB" dirty="0">
                <a:solidFill>
                  <a:srgbClr val="00303C"/>
                </a:solidFill>
                <a:effectLst/>
                <a:latin typeface="Futura" panose="020B0602020204020303" pitchFamily="34" charset="-79"/>
                <a:cs typeface="Futura" panose="020B0602020204020303" pitchFamily="34" charset="-79"/>
              </a:rPr>
              <a:t>£850 Miscellaneous goods and services (personal care, insurance, bank charges, etc.)</a:t>
            </a:r>
          </a:p>
          <a:p>
            <a:r>
              <a:rPr lang="en-GB" dirty="0">
                <a:solidFill>
                  <a:srgbClr val="00303C"/>
                </a:solidFill>
                <a:effectLst/>
                <a:latin typeface="Futura" panose="020B0602020204020303" pitchFamily="34" charset="-79"/>
                <a:cs typeface="Futura" panose="020B0602020204020303" pitchFamily="34" charset="-79"/>
              </a:rPr>
              <a:t>£1,250 Other expenditure items (mortgages, council tax, interest on credit cards, payments to</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children, etc.)</a:t>
            </a:r>
          </a:p>
        </p:txBody>
      </p:sp>
      <p:sp>
        <p:nvSpPr>
          <p:cNvPr id="11" name="Rectangle 10">
            <a:extLst>
              <a:ext uri="{FF2B5EF4-FFF2-40B4-BE49-F238E27FC236}">
                <a16:creationId xmlns:a16="http://schemas.microsoft.com/office/drawing/2014/main" id="{27E827DC-754D-D944-9522-59AF5BA34F07}"/>
              </a:ext>
            </a:extLst>
          </p:cNvPr>
          <p:cNvSpPr/>
          <p:nvPr userDrawn="1"/>
        </p:nvSpPr>
        <p:spPr>
          <a:xfrm>
            <a:off x="9478126" y="3429000"/>
            <a:ext cx="1851789" cy="369332"/>
          </a:xfrm>
          <a:prstGeom prst="rect">
            <a:avLst/>
          </a:prstGeom>
        </p:spPr>
        <p:txBody>
          <a:bodyPr wrap="none">
            <a:spAutoFit/>
          </a:bodyPr>
          <a:lstStyle/>
          <a:p>
            <a:r>
              <a:rPr lang="en-GB" b="1" i="0" dirty="0">
                <a:solidFill>
                  <a:srgbClr val="00303C"/>
                </a:solidFill>
                <a:effectLst/>
                <a:latin typeface="Futura" panose="020B0602020204020303" pitchFamily="34" charset="-79"/>
                <a:cs typeface="Futura" panose="020B0602020204020303" pitchFamily="34" charset="-79"/>
              </a:rPr>
              <a:t>Total: £10,850</a:t>
            </a:r>
          </a:p>
        </p:txBody>
      </p:sp>
      <p:sp>
        <p:nvSpPr>
          <p:cNvPr id="14" name="Rectangle 13">
            <a:extLst>
              <a:ext uri="{FF2B5EF4-FFF2-40B4-BE49-F238E27FC236}">
                <a16:creationId xmlns:a16="http://schemas.microsoft.com/office/drawing/2014/main" id="{612CCC08-7D86-8642-AD3B-8750BF2D40A8}"/>
              </a:ext>
            </a:extLst>
          </p:cNvPr>
          <p:cNvSpPr/>
          <p:nvPr userDrawn="1"/>
        </p:nvSpPr>
        <p:spPr>
          <a:xfrm>
            <a:off x="9352722" y="3240157"/>
            <a:ext cx="2110510" cy="755373"/>
          </a:xfrm>
          <a:prstGeom prst="rect">
            <a:avLst/>
          </a:prstGeom>
          <a:noFill/>
          <a:ln w="38100">
            <a:solidFill>
              <a:srgbClr val="F9D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450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D41B14-04EC-9841-A60D-83EDB7B1BAA4}"/>
              </a:ext>
            </a:extLst>
          </p:cNvPr>
          <p:cNvPicPr>
            <a:picLocks noChangeAspect="1"/>
          </p:cNvPicPr>
          <p:nvPr userDrawn="1"/>
        </p:nvPicPr>
        <p:blipFill>
          <a:blip r:embed="rId2"/>
          <a:stretch>
            <a:fillRect/>
          </a:stretch>
        </p:blipFill>
        <p:spPr>
          <a:xfrm>
            <a:off x="3707296" y="0"/>
            <a:ext cx="8484704" cy="645669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C7CA56-4BC8-8A4B-BE65-2B2F2FE76391}"/>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F2181C5A-4B65-DE4F-ACA4-589C89BA41DA}"/>
              </a:ext>
            </a:extLst>
          </p:cNvPr>
          <p:cNvSpPr/>
          <p:nvPr userDrawn="1"/>
        </p:nvSpPr>
        <p:spPr>
          <a:xfrm>
            <a:off x="453888" y="436099"/>
            <a:ext cx="3014870"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Using the information on the previous slide, and what you know about the size of the state pension, what advice would you give to someone planning for their retirement?</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i="1" dirty="0">
                <a:solidFill>
                  <a:srgbClr val="00303C"/>
                </a:solidFill>
                <a:effectLst/>
                <a:latin typeface="Futura Medium" panose="020B0602020204020303" pitchFamily="34" charset="-79"/>
                <a:cs typeface="Futura Medium" panose="020B0602020204020303" pitchFamily="34" charset="-79"/>
              </a:rPr>
              <a:t>Source: Adapted from research by Key Retirement based on family spending data from the Office for </a:t>
            </a:r>
            <a:br>
              <a:rPr lang="en-GB" i="1" dirty="0">
                <a:solidFill>
                  <a:srgbClr val="00303C"/>
                </a:solidFill>
                <a:effectLst/>
                <a:latin typeface="Futura Medium" panose="020B0602020204020303" pitchFamily="34" charset="-79"/>
                <a:cs typeface="Futura Medium" panose="020B0602020204020303" pitchFamily="34" charset="-79"/>
              </a:rPr>
            </a:br>
            <a:r>
              <a:rPr lang="en-GB" i="1" dirty="0">
                <a:solidFill>
                  <a:srgbClr val="00303C"/>
                </a:solidFill>
                <a:effectLst/>
                <a:latin typeface="Futura Medium" panose="020B0602020204020303" pitchFamily="34" charset="-79"/>
                <a:cs typeface="Futura Medium" panose="020B0602020204020303" pitchFamily="34" charset="-79"/>
              </a:rPr>
              <a:t>National Statistics.</a:t>
            </a:r>
            <a:endParaRPr lang="en-GB" dirty="0">
              <a:solidFill>
                <a:srgbClr val="00303C"/>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698518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108913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HELP FOR PEOPLE ON LOW INCOMES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2792896" y="6289627"/>
            <a:ext cx="97216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FOR PEOPLE ON LOW INCOMES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1211681"/>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THE NATIONAL MINIMUM WAGE AND NATIONAL LIVING WAGE </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1633801"/>
            <a:ext cx="9577928"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1160912"/>
            <a:ext cx="613265" cy="602958"/>
          </a:xfrm>
          <a:prstGeom prst="rect">
            <a:avLst/>
          </a:prstGeom>
        </p:spPr>
      </p:pic>
      <p:sp>
        <p:nvSpPr>
          <p:cNvPr id="9" name="Rectangle 8">
            <a:extLst>
              <a:ext uri="{FF2B5EF4-FFF2-40B4-BE49-F238E27FC236}">
                <a16:creationId xmlns:a16="http://schemas.microsoft.com/office/drawing/2014/main" id="{B24DFE3F-8586-0E42-8EE4-28DC3C777D13}"/>
              </a:ext>
            </a:extLst>
          </p:cNvPr>
          <p:cNvSpPr/>
          <p:nvPr userDrawn="1"/>
        </p:nvSpPr>
        <p:spPr>
          <a:xfrm>
            <a:off x="533400" y="1873475"/>
            <a:ext cx="5562600"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the UK, a National Minimum Wage was created by the National Minimum Wage Act 1998. It was introduced to prevent workers under the age of 25 on low pay being exploited by employers.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2016, the Act was amended, and a National Living Wage was introduced for workers who are 25 and over.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rates for both the National Minimum Wage (NMW) and National Living Wage (NLW) are reviewed each year. In 2020, the NMW for an 18 year old was £6.45 per hour and the NLW was £8.72 per hour.</a:t>
            </a:r>
          </a:p>
        </p:txBody>
      </p:sp>
      <p:sp>
        <p:nvSpPr>
          <p:cNvPr id="14" name="Rectangle 13">
            <a:extLst>
              <a:ext uri="{FF2B5EF4-FFF2-40B4-BE49-F238E27FC236}">
                <a16:creationId xmlns:a16="http://schemas.microsoft.com/office/drawing/2014/main" id="{9208757A-0BDD-7342-8C11-A5E58C5E2DE6}"/>
              </a:ext>
            </a:extLst>
          </p:cNvPr>
          <p:cNvSpPr/>
          <p:nvPr userDrawn="1"/>
        </p:nvSpPr>
        <p:spPr>
          <a:xfrm>
            <a:off x="6391036" y="1873475"/>
            <a:ext cx="5267563"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addition to these laws, over 3,500 employers are also committed to paying the UK Voluntary Living Wage Rate, which is set by the Living Wage Foundation campaign group.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is independently calculated and designed to reflect the “real cost of living in the UK and London”. It tends to be higher than the NLW but is not enforceable by law.</a:t>
            </a:r>
          </a:p>
        </p:txBody>
      </p:sp>
    </p:spTree>
    <p:extLst>
      <p:ext uri="{BB962C8B-B14F-4D97-AF65-F5344CB8AC3E}">
        <p14:creationId xmlns:p14="http://schemas.microsoft.com/office/powerpoint/2010/main" val="1713082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2414DF-B8EB-5045-A91E-F6685D8917EC}"/>
              </a:ext>
            </a:extLst>
          </p:cNvPr>
          <p:cNvSpPr/>
          <p:nvPr userDrawn="1"/>
        </p:nvSpPr>
        <p:spPr>
          <a:xfrm>
            <a:off x="7285383" y="0"/>
            <a:ext cx="49066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2792896" y="6289627"/>
            <a:ext cx="97216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FOR PEOPLE ON LOW INCOMES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3474" y="462018"/>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WELFARE SYSTEM</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7801" y="884138"/>
            <a:ext cx="25907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3400" y="411249"/>
            <a:ext cx="613265" cy="602958"/>
          </a:xfrm>
          <a:prstGeom prst="rect">
            <a:avLst/>
          </a:prstGeom>
        </p:spPr>
      </p:pic>
      <p:sp>
        <p:nvSpPr>
          <p:cNvPr id="3" name="Rectangle 2">
            <a:extLst>
              <a:ext uri="{FF2B5EF4-FFF2-40B4-BE49-F238E27FC236}">
                <a16:creationId xmlns:a16="http://schemas.microsoft.com/office/drawing/2014/main" id="{AE9662AC-325A-F943-9C64-0EE2146321F2}"/>
              </a:ext>
            </a:extLst>
          </p:cNvPr>
          <p:cNvSpPr/>
          <p:nvPr userDrawn="1"/>
        </p:nvSpPr>
        <p:spPr>
          <a:xfrm>
            <a:off x="526774" y="1166842"/>
            <a:ext cx="6460435"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the section on the history of Income Tax and why we pay it, we saw that some of the Income Tax collected by the government is used to support those on low levels of income.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People on low incomes, or people who have no income, may be entitled to claim benefits to help them pay for essential living expenses. Since 2013, a new system has gradually been introduced called Universal Credit.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Universal Credit replaces a range of benefits such as Income Support, Housing Support, Working Tax Credit and Child Tax Credit. Therefore, people entitled to claim Universal Credit will receive one type of support. If your income goes up because you can work more or earn more, the intention is that the level of Universal Credit will gradually reduce.</a:t>
            </a:r>
          </a:p>
        </p:txBody>
      </p:sp>
      <p:pic>
        <p:nvPicPr>
          <p:cNvPr id="24" name="Picture 23">
            <a:extLst>
              <a:ext uri="{FF2B5EF4-FFF2-40B4-BE49-F238E27FC236}">
                <a16:creationId xmlns:a16="http://schemas.microsoft.com/office/drawing/2014/main" id="{C13D78F3-0709-114A-8250-7286B1BE5F72}"/>
              </a:ext>
            </a:extLst>
          </p:cNvPr>
          <p:cNvPicPr>
            <a:picLocks noChangeAspect="1"/>
          </p:cNvPicPr>
          <p:nvPr userDrawn="1"/>
        </p:nvPicPr>
        <p:blipFill rotWithShape="1">
          <a:blip r:embed="rId3"/>
          <a:srcRect t="18359" b="5147"/>
          <a:stretch/>
        </p:blipFill>
        <p:spPr>
          <a:xfrm>
            <a:off x="7285383" y="3709446"/>
            <a:ext cx="4912595" cy="2505226"/>
          </a:xfrm>
          <a:prstGeom prst="rect">
            <a:avLst/>
          </a:prstGeom>
        </p:spPr>
      </p:pic>
    </p:spTree>
    <p:extLst>
      <p:ext uri="{BB962C8B-B14F-4D97-AF65-F5344CB8AC3E}">
        <p14:creationId xmlns:p14="http://schemas.microsoft.com/office/powerpoint/2010/main" val="335247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Ways you can be paid</a:t>
            </a:r>
          </a:p>
        </p:txBody>
      </p:sp>
      <p:sp>
        <p:nvSpPr>
          <p:cNvPr id="2" name="Rectangle 1">
            <a:extLst>
              <a:ext uri="{FF2B5EF4-FFF2-40B4-BE49-F238E27FC236}">
                <a16:creationId xmlns:a16="http://schemas.microsoft.com/office/drawing/2014/main" id="{47054817-FD54-7643-A5B2-2F2073915BAF}"/>
              </a:ext>
            </a:extLst>
          </p:cNvPr>
          <p:cNvSpPr/>
          <p:nvPr userDrawn="1"/>
        </p:nvSpPr>
        <p:spPr>
          <a:xfrm>
            <a:off x="584927" y="1001038"/>
            <a:ext cx="11033915"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ways people are paid for the work that they do:</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Salary</a:t>
            </a:r>
            <a:r>
              <a:rPr lang="en-GB" dirty="0">
                <a:solidFill>
                  <a:srgbClr val="002F3B"/>
                </a:solidFill>
                <a:effectLst/>
                <a:latin typeface="Futura" panose="020B0602020204020303" pitchFamily="34" charset="-79"/>
                <a:cs typeface="Futura" panose="020B0602020204020303" pitchFamily="34" charset="-79"/>
              </a:rPr>
              <a:t> – A set amount of money paid once a month. This is based upon an agreed amount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 would earn in one year.</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Hourly rate </a:t>
            </a:r>
            <a:r>
              <a:rPr lang="en-GB" dirty="0">
                <a:solidFill>
                  <a:srgbClr val="002F3B"/>
                </a:solidFill>
                <a:effectLst/>
                <a:latin typeface="Futura" panose="020B0602020204020303" pitchFamily="34" charset="-79"/>
                <a:cs typeface="Futura" panose="020B0602020204020303" pitchFamily="34" charset="-79"/>
              </a:rPr>
              <a:t>– You are paid a set amount for every hour you work. The more hours you do,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the more you are paid. This is usually paid to you weekly or monthly.</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Piece work </a:t>
            </a:r>
            <a:r>
              <a:rPr lang="en-GB" dirty="0">
                <a:solidFill>
                  <a:srgbClr val="002F3B"/>
                </a:solidFill>
                <a:effectLst/>
                <a:latin typeface="Futura" panose="020B0602020204020303" pitchFamily="34" charset="-79"/>
                <a:cs typeface="Futura" panose="020B0602020204020303" pitchFamily="34" charset="-79"/>
              </a:rPr>
              <a:t>– You are paid a set amount for every unit you produce (e.g. picking a full punnet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of raspberries). The more units you produce the more you are paid. This can be paid daily, weekly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or monthly.</a:t>
            </a:r>
          </a:p>
          <a:p>
            <a:endParaRPr lang="en-GB" b="1" i="0"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Commission </a:t>
            </a:r>
            <a:r>
              <a:rPr lang="en-GB" dirty="0">
                <a:solidFill>
                  <a:srgbClr val="002F3B"/>
                </a:solidFill>
                <a:effectLst/>
                <a:latin typeface="Futura" panose="020B0602020204020303" pitchFamily="34" charset="-79"/>
                <a:cs typeface="Futura" panose="020B0602020204020303" pitchFamily="34" charset="-79"/>
              </a:rPr>
              <a:t>– Often linked to a salary in sales related jobs. For example, you may receive a share of the sales you make. This is paid in addition to a monthly salary.</a:t>
            </a:r>
          </a:p>
          <a:p>
            <a:r>
              <a:rPr lang="en-GB" dirty="0">
                <a:solidFill>
                  <a:srgbClr val="002F3B"/>
                </a:solidFill>
                <a:effectLst/>
                <a:latin typeface="Futura" panose="020B0602020204020303" pitchFamily="34" charset="-79"/>
                <a:cs typeface="Futura" panose="020B0602020204020303" pitchFamily="34" charset="-79"/>
              </a:rPr>
              <a:t>You will explore even more ways you can be paid later on in the chapter.</a:t>
            </a:r>
          </a:p>
        </p:txBody>
      </p:sp>
      <p:sp>
        <p:nvSpPr>
          <p:cNvPr id="16" name="TextBox 15">
            <a:extLst>
              <a:ext uri="{FF2B5EF4-FFF2-40B4-BE49-F238E27FC236}">
                <a16:creationId xmlns:a16="http://schemas.microsoft.com/office/drawing/2014/main" id="{FB0ED9E7-F908-3748-8AB2-85A5007AEE1B}"/>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782492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FF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188785"/>
                </a:solidFill>
                <a:latin typeface="Futura Medium" panose="020B0602020204020303" pitchFamily="34" charset="-79"/>
                <a:cs typeface="Futura Medium" panose="020B0602020204020303" pitchFamily="34" charset="-79"/>
              </a:rPr>
              <a:t>WHAT HAVE </a:t>
            </a:r>
            <a:r>
              <a:rPr lang="en-US" sz="4000" b="1" i="0" dirty="0">
                <a:solidFill>
                  <a:srgbClr val="FFE34C"/>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188785"/>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3" name="Picture 2">
            <a:extLst>
              <a:ext uri="{FF2B5EF4-FFF2-40B4-BE49-F238E27FC236}">
                <a16:creationId xmlns:a16="http://schemas.microsoft.com/office/drawing/2014/main" id="{7EF7FCAC-8DEF-8C48-99CB-E2217FB6456D}"/>
              </a:ext>
            </a:extLst>
          </p:cNvPr>
          <p:cNvPicPr>
            <a:picLocks noChangeAspect="1"/>
          </p:cNvPicPr>
          <p:nvPr userDrawn="1"/>
        </p:nvPicPr>
        <p:blipFill>
          <a:blip r:embed="rId2"/>
          <a:stretch>
            <a:fillRect/>
          </a:stretch>
        </p:blipFill>
        <p:spPr>
          <a:xfrm>
            <a:off x="436766" y="314095"/>
            <a:ext cx="732813" cy="732813"/>
          </a:xfrm>
          <a:prstGeom prst="rect">
            <a:avLst/>
          </a:prstGeom>
        </p:spPr>
      </p:pic>
      <p:pic>
        <p:nvPicPr>
          <p:cNvPr id="19" name="Picture 18">
            <a:extLst>
              <a:ext uri="{FF2B5EF4-FFF2-40B4-BE49-F238E27FC236}">
                <a16:creationId xmlns:a16="http://schemas.microsoft.com/office/drawing/2014/main" id="{AAB10D5A-6F5B-DF47-BFCF-44067C685770}"/>
              </a:ext>
            </a:extLst>
          </p:cNvPr>
          <p:cNvPicPr>
            <a:picLocks noChangeAspect="1"/>
          </p:cNvPicPr>
          <p:nvPr userDrawn="1"/>
        </p:nvPicPr>
        <p:blipFill>
          <a:blip r:embed="rId3"/>
          <a:stretch>
            <a:fillRect/>
          </a:stretch>
        </p:blipFill>
        <p:spPr>
          <a:xfrm>
            <a:off x="4636283" y="1699736"/>
            <a:ext cx="589707" cy="582687"/>
          </a:xfrm>
          <a:prstGeom prst="rect">
            <a:avLst/>
          </a:prstGeom>
        </p:spPr>
      </p:pic>
      <p:sp>
        <p:nvSpPr>
          <p:cNvPr id="21" name="TextBox 20">
            <a:extLst>
              <a:ext uri="{FF2B5EF4-FFF2-40B4-BE49-F238E27FC236}">
                <a16:creationId xmlns:a16="http://schemas.microsoft.com/office/drawing/2014/main" id="{316B6297-A2A7-1C48-88FC-67E836A5E190}"/>
              </a:ext>
            </a:extLst>
          </p:cNvPr>
          <p:cNvSpPr txBox="1"/>
          <p:nvPr userDrawn="1"/>
        </p:nvSpPr>
        <p:spPr>
          <a:xfrm>
            <a:off x="5239242" y="177038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22" name="Straight Connector 21">
            <a:extLst>
              <a:ext uri="{FF2B5EF4-FFF2-40B4-BE49-F238E27FC236}">
                <a16:creationId xmlns:a16="http://schemas.microsoft.com/office/drawing/2014/main" id="{3EADB07E-944A-CA49-BE89-0D91B8293B7D}"/>
              </a:ext>
            </a:extLst>
          </p:cNvPr>
          <p:cNvCxnSpPr>
            <a:cxnSpLocks/>
          </p:cNvCxnSpPr>
          <p:nvPr userDrawn="1"/>
        </p:nvCxnSpPr>
        <p:spPr>
          <a:xfrm>
            <a:off x="5333569" y="2192504"/>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08A43DD2-8739-9444-BC7B-F2DB8D43734D}"/>
              </a:ext>
            </a:extLst>
          </p:cNvPr>
          <p:cNvSpPr/>
          <p:nvPr userDrawn="1"/>
        </p:nvSpPr>
        <p:spPr>
          <a:xfrm>
            <a:off x="4575751" y="2360436"/>
            <a:ext cx="7092788"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Daisy is 18 and has recently left school to pursue a career in jewellery design. She is unsure about which career direction to take and is looking at the following options:</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Study a degree in Jewellery Design</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Undertake an advanced apprenticeship in Art and Design</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Find a job in jewellery design</a:t>
            </a:r>
          </a:p>
          <a:p>
            <a:r>
              <a:rPr lang="en-GB" b="1" dirty="0">
                <a:solidFill>
                  <a:srgbClr val="00303C"/>
                </a:solidFill>
                <a:effectLst/>
                <a:latin typeface="Swiss 721 SWA" panose="020B0504020202020204" pitchFamily="34" charset="0"/>
                <a:cs typeface="Futura" panose="020B0602020204020303" pitchFamily="34" charset="-79"/>
              </a:rPr>
              <a:t>d)</a:t>
            </a:r>
            <a:r>
              <a:rPr lang="en-GB" dirty="0">
                <a:solidFill>
                  <a:srgbClr val="00303C"/>
                </a:solidFill>
                <a:effectLst/>
                <a:latin typeface="Futura" panose="020B0602020204020303" pitchFamily="34" charset="-79"/>
                <a:cs typeface="Futura" panose="020B0602020204020303" pitchFamily="34" charset="-79"/>
              </a:rPr>
              <a:t> Set up her own jewellery design business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What financial considerations would Daisy need to make for  </a:t>
            </a:r>
          </a:p>
          <a:p>
            <a:r>
              <a:rPr lang="en-GB" dirty="0">
                <a:solidFill>
                  <a:srgbClr val="00303C"/>
                </a:solidFill>
                <a:effectLst/>
                <a:latin typeface="Futura" panose="020B0602020204020303" pitchFamily="34" charset="-79"/>
                <a:cs typeface="Futura" panose="020B0602020204020303" pitchFamily="34" charset="-79"/>
              </a:rPr>
              <a:t>    each option?</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Discuss the financial benefits and risks of each option.</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In your opinion, what advice would you give to Daisy?</a:t>
            </a:r>
          </a:p>
        </p:txBody>
      </p:sp>
      <p:sp>
        <p:nvSpPr>
          <p:cNvPr id="23" name="Rectangle 22">
            <a:extLst>
              <a:ext uri="{FF2B5EF4-FFF2-40B4-BE49-F238E27FC236}">
                <a16:creationId xmlns:a16="http://schemas.microsoft.com/office/drawing/2014/main" id="{A0F276CC-3AA7-2343-9B25-45ABFE811CF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A64A5C0-6C8A-684D-B5DC-11DF6D46EBBC}"/>
              </a:ext>
            </a:extLst>
          </p:cNvPr>
          <p:cNvSpPr txBox="1"/>
          <p:nvPr userDrawn="1"/>
        </p:nvSpPr>
        <p:spPr>
          <a:xfrm>
            <a:off x="4419600" y="6289627"/>
            <a:ext cx="8094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72345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TAX BANDS</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8" name="Rectangle 7">
            <a:extLst>
              <a:ext uri="{FF2B5EF4-FFF2-40B4-BE49-F238E27FC236}">
                <a16:creationId xmlns:a16="http://schemas.microsoft.com/office/drawing/2014/main" id="{1E956041-41AA-784C-A764-8183B66174E9}"/>
              </a:ext>
            </a:extLst>
          </p:cNvPr>
          <p:cNvSpPr/>
          <p:nvPr userDrawn="1"/>
        </p:nvSpPr>
        <p:spPr>
          <a:xfrm>
            <a:off x="449548" y="2008729"/>
            <a:ext cx="5410200"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Jamie graduated in Digital Media and got her first full-time job as a social media assistant working for a leading leisure company. Her starting salary was £25,350 per year, and for the next 3 years she received an annual pay rise of £3,250. Recently she has been promoted to social media manager and has received a further pay increase of £8,875.</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Based on 2020/2021 tax bands, how much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 will she pay?</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How much does Jamie have left after Income     </a:t>
            </a:r>
          </a:p>
          <a:p>
            <a:r>
              <a:rPr lang="en-GB" dirty="0">
                <a:solidFill>
                  <a:srgbClr val="00303C"/>
                </a:solidFill>
                <a:effectLst/>
                <a:latin typeface="Futura" panose="020B0602020204020303" pitchFamily="34" charset="-79"/>
                <a:cs typeface="Futura" panose="020B0602020204020303" pitchFamily="34" charset="-79"/>
              </a:rPr>
              <a:t>    Tax has been deducted?</a:t>
            </a:r>
          </a:p>
        </p:txBody>
      </p:sp>
      <p:sp>
        <p:nvSpPr>
          <p:cNvPr id="12" name="Rectangle 11">
            <a:extLst>
              <a:ext uri="{FF2B5EF4-FFF2-40B4-BE49-F238E27FC236}">
                <a16:creationId xmlns:a16="http://schemas.microsoft.com/office/drawing/2014/main" id="{A2C5F635-6459-A142-A8FF-BC34865D62AF}"/>
              </a:ext>
            </a:extLst>
          </p:cNvPr>
          <p:cNvSpPr/>
          <p:nvPr userDrawn="1"/>
        </p:nvSpPr>
        <p:spPr>
          <a:xfrm>
            <a:off x="6270540" y="1479117"/>
            <a:ext cx="5410200" cy="4247317"/>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What proportion (%) of her current salary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Last month, Jamie performed really well, and her boss rewarded her with a one-off bonus of £5,000 paid through her salary.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Again, based on 2020/21 tax bands, how  </a:t>
            </a:r>
          </a:p>
          <a:p>
            <a:r>
              <a:rPr lang="en-GB" dirty="0">
                <a:solidFill>
                  <a:srgbClr val="00303C"/>
                </a:solidFill>
                <a:effectLst/>
                <a:latin typeface="Futura" panose="020B0602020204020303" pitchFamily="34" charset="-79"/>
                <a:cs typeface="Futura" panose="020B0602020204020303" pitchFamily="34" charset="-79"/>
              </a:rPr>
              <a:t>    much Income Tax will Jamie pay now?</a:t>
            </a: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What proportion (%) of her salary is now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a:t>
            </a: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As a result of the bonus payment, how much   </a:t>
            </a:r>
          </a:p>
          <a:p>
            <a:r>
              <a:rPr lang="en-GB" dirty="0">
                <a:solidFill>
                  <a:srgbClr val="00303C"/>
                </a:solidFill>
                <a:effectLst/>
                <a:latin typeface="Futura" panose="020B0602020204020303" pitchFamily="34" charset="-79"/>
                <a:cs typeface="Futura" panose="020B0602020204020303" pitchFamily="34" charset="-79"/>
              </a:rPr>
              <a:t>    extra tax will she pay?</a:t>
            </a: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In pairs, discuss what impact this bonus will  </a:t>
            </a:r>
          </a:p>
          <a:p>
            <a:r>
              <a:rPr lang="en-GB" dirty="0">
                <a:solidFill>
                  <a:srgbClr val="00303C"/>
                </a:solidFill>
                <a:effectLst/>
                <a:latin typeface="Futura" panose="020B0602020204020303" pitchFamily="34" charset="-79"/>
                <a:cs typeface="Futura" panose="020B0602020204020303" pitchFamily="34" charset="-79"/>
              </a:rPr>
              <a:t>    have on her income.</a:t>
            </a: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388175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PENSION CONTRIBUTIONS</a:t>
            </a:r>
          </a:p>
        </p:txBody>
      </p:sp>
      <p:sp>
        <p:nvSpPr>
          <p:cNvPr id="8" name="Rectangle 7">
            <a:extLst>
              <a:ext uri="{FF2B5EF4-FFF2-40B4-BE49-F238E27FC236}">
                <a16:creationId xmlns:a16="http://schemas.microsoft.com/office/drawing/2014/main" id="{1E956041-41AA-784C-A764-8183B66174E9}"/>
              </a:ext>
            </a:extLst>
          </p:cNvPr>
          <p:cNvSpPr/>
          <p:nvPr userDrawn="1"/>
        </p:nvSpPr>
        <p:spPr>
          <a:xfrm>
            <a:off x="439609" y="1004877"/>
            <a:ext cx="5410200" cy="3139321"/>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Question 1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Hebron has been automatically enrolled into his employer’s workplace pension scheme, and has decided not to opt out of the scheme. His employer, JW Garden Design Ltd, has issued the following information to staff about how much they intend to contribute and how much the employees will be expected to contribute per year. Both contributions are worked out as a percentage of each employee’s basic salary.</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F88F54A-BE81-2048-B2BE-493B3AF30185}"/>
              </a:ext>
            </a:extLst>
          </p:cNvPr>
          <p:cNvSpPr/>
          <p:nvPr userDrawn="1"/>
        </p:nvSpPr>
        <p:spPr>
          <a:xfrm>
            <a:off x="6102625" y="366702"/>
            <a:ext cx="5635487"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(£45 per month) and he would contribute £900 per year (£75 per month). </a:t>
            </a:r>
          </a:p>
          <a:p>
            <a:endParaRPr lang="en-GB" b="1"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Imagine Hebron’s salary is £24,000 and, using the data, calculate the pension contributions that would be made by Hebron and his employer. </a:t>
            </a:r>
          </a:p>
          <a:p>
            <a:r>
              <a:rPr lang="en-GB" dirty="0">
                <a:solidFill>
                  <a:srgbClr val="00303C"/>
                </a:solidFill>
                <a:effectLst/>
                <a:latin typeface="Futura" panose="020B0602020204020303" pitchFamily="34" charset="-79"/>
                <a:cs typeface="Futura" panose="020B0602020204020303" pitchFamily="34" charset="-79"/>
              </a:rPr>
              <a:t>Hebron’s employer plans on increasing the pension contributions. These are:</a:t>
            </a:r>
          </a:p>
        </p:txBody>
      </p:sp>
      <p:sp>
        <p:nvSpPr>
          <p:cNvPr id="9" name="Rectangle 8">
            <a:extLst>
              <a:ext uri="{FF2B5EF4-FFF2-40B4-BE49-F238E27FC236}">
                <a16:creationId xmlns:a16="http://schemas.microsoft.com/office/drawing/2014/main" id="{5D98B701-58F4-6F4C-B8B6-703C15CB9E1B}"/>
              </a:ext>
            </a:extLst>
          </p:cNvPr>
          <p:cNvSpPr/>
          <p:nvPr userDrawn="1"/>
        </p:nvSpPr>
        <p:spPr>
          <a:xfrm>
            <a:off x="6102625" y="3788861"/>
            <a:ext cx="5635487" cy="2031325"/>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If his salary remains the same, calculate the pension contributions that would be made by Hebron and his employer.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c) </a:t>
            </a:r>
            <a:r>
              <a:rPr lang="en-GB" dirty="0">
                <a:solidFill>
                  <a:srgbClr val="00303C"/>
                </a:solidFill>
                <a:effectLst/>
                <a:latin typeface="Futura" panose="020B0602020204020303" pitchFamily="34" charset="-79"/>
                <a:cs typeface="Futura" panose="020B0602020204020303" pitchFamily="34" charset="-79"/>
              </a:rPr>
              <a:t>Does this increase in contributions mean he will receive a larger pension when he retires? Explain your answer.</a:t>
            </a:r>
          </a:p>
        </p:txBody>
      </p:sp>
      <p:sp>
        <p:nvSpPr>
          <p:cNvPr id="10" name="Rectangle 9">
            <a:extLst>
              <a:ext uri="{FF2B5EF4-FFF2-40B4-BE49-F238E27FC236}">
                <a16:creationId xmlns:a16="http://schemas.microsoft.com/office/drawing/2014/main" id="{E8B6DEAD-9282-6F4D-A8FA-4D61B0AB726D}"/>
              </a:ext>
            </a:extLst>
          </p:cNvPr>
          <p:cNvSpPr/>
          <p:nvPr userDrawn="1"/>
        </p:nvSpPr>
        <p:spPr>
          <a:xfrm>
            <a:off x="439609" y="5173855"/>
            <a:ext cx="5146182"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Hebron earned £18,000 per year his employer would contribute £540 per year</a:t>
            </a:r>
          </a:p>
        </p:txBody>
      </p:sp>
      <p:pic>
        <p:nvPicPr>
          <p:cNvPr id="11" name="Picture 10">
            <a:extLst>
              <a:ext uri="{FF2B5EF4-FFF2-40B4-BE49-F238E27FC236}">
                <a16:creationId xmlns:a16="http://schemas.microsoft.com/office/drawing/2014/main" id="{78B95CBA-FE46-EA4C-96D5-26E0A66C783E}"/>
              </a:ext>
            </a:extLst>
          </p:cNvPr>
          <p:cNvPicPr>
            <a:picLocks noChangeAspect="1"/>
          </p:cNvPicPr>
          <p:nvPr userDrawn="1"/>
        </p:nvPicPr>
        <p:blipFill>
          <a:blip r:embed="rId2"/>
          <a:stretch>
            <a:fillRect/>
          </a:stretch>
        </p:blipFill>
        <p:spPr>
          <a:xfrm>
            <a:off x="745236" y="3984594"/>
            <a:ext cx="4276313" cy="957384"/>
          </a:xfrm>
          <a:prstGeom prst="rect">
            <a:avLst/>
          </a:prstGeom>
        </p:spPr>
      </p:pic>
      <p:pic>
        <p:nvPicPr>
          <p:cNvPr id="13" name="Picture 12">
            <a:extLst>
              <a:ext uri="{FF2B5EF4-FFF2-40B4-BE49-F238E27FC236}">
                <a16:creationId xmlns:a16="http://schemas.microsoft.com/office/drawing/2014/main" id="{4026DF58-E08D-BC43-A96A-34B8A2EC2D67}"/>
              </a:ext>
            </a:extLst>
          </p:cNvPr>
          <p:cNvPicPr>
            <a:picLocks noChangeAspect="1"/>
          </p:cNvPicPr>
          <p:nvPr userDrawn="1"/>
        </p:nvPicPr>
        <p:blipFill>
          <a:blip r:embed="rId3"/>
          <a:stretch>
            <a:fillRect/>
          </a:stretch>
        </p:blipFill>
        <p:spPr>
          <a:xfrm>
            <a:off x="6822514" y="2724768"/>
            <a:ext cx="4275219" cy="957385"/>
          </a:xfrm>
          <a:prstGeom prst="rect">
            <a:avLst/>
          </a:prstGeom>
        </p:spPr>
      </p:pic>
    </p:spTree>
    <p:extLst>
      <p:ext uri="{BB962C8B-B14F-4D97-AF65-F5344CB8AC3E}">
        <p14:creationId xmlns:p14="http://schemas.microsoft.com/office/powerpoint/2010/main" val="908544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4E21F2DF-EB02-6D4F-92DE-0104026CCA19}"/>
              </a:ext>
            </a:extLst>
          </p:cNvPr>
          <p:cNvSpPr/>
          <p:nvPr userDrawn="1"/>
        </p:nvSpPr>
        <p:spPr>
          <a:xfrm>
            <a:off x="453887" y="436099"/>
            <a:ext cx="5340626" cy="286232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Question 2</a:t>
            </a:r>
          </a:p>
          <a:p>
            <a:r>
              <a:rPr lang="en-GB" dirty="0">
                <a:solidFill>
                  <a:srgbClr val="00303C"/>
                </a:solidFill>
                <a:effectLst/>
                <a:latin typeface="Futura" panose="020B0602020204020303" pitchFamily="34" charset="-79"/>
                <a:cs typeface="Futura" panose="020B0602020204020303" pitchFamily="34" charset="-79"/>
              </a:rPr>
              <a:t>Many public-sector pension employee contribution rates are staggered so that those on the lowest salaries pay the least amount and those who earn the most, pay more. The following information shows the pension contributions made in the Fire Service if a firefighter joined the pension scheme after 2015.</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Employee contribution rates</a:t>
            </a:r>
          </a:p>
        </p:txBody>
      </p:sp>
      <p:sp>
        <p:nvSpPr>
          <p:cNvPr id="12" name="Rectangle 11">
            <a:extLst>
              <a:ext uri="{FF2B5EF4-FFF2-40B4-BE49-F238E27FC236}">
                <a16:creationId xmlns:a16="http://schemas.microsoft.com/office/drawing/2014/main" id="{567D151C-A6B3-624B-B9FF-BEEE662B8486}"/>
              </a:ext>
            </a:extLst>
          </p:cNvPr>
          <p:cNvSpPr/>
          <p:nvPr userDrawn="1"/>
        </p:nvSpPr>
        <p:spPr>
          <a:xfrm>
            <a:off x="6096000" y="436099"/>
            <a:ext cx="5340626"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Employer contribution rates – 28.8%</a:t>
            </a:r>
          </a:p>
          <a:p>
            <a:endParaRPr lang="en-GB" i="1" dirty="0">
              <a:solidFill>
                <a:srgbClr val="00303C"/>
              </a:solidFill>
              <a:effectLst/>
              <a:latin typeface="Futura" panose="020B0602020204020303" pitchFamily="34" charset="-79"/>
              <a:cs typeface="Futura" panose="020B0602020204020303" pitchFamily="34" charset="-79"/>
            </a:endParaRPr>
          </a:p>
          <a:p>
            <a:r>
              <a:rPr lang="en-GB" i="1" dirty="0">
                <a:solidFill>
                  <a:srgbClr val="00303C"/>
                </a:solidFill>
                <a:effectLst/>
                <a:latin typeface="Futura" panose="020B0602020204020303" pitchFamily="34" charset="-79"/>
                <a:cs typeface="Futura" panose="020B0602020204020303" pitchFamily="34" charset="-79"/>
              </a:rPr>
              <a:t>Source: Firefighters’ Pensions England and Northern Ireland</a:t>
            </a:r>
            <a:endParaRPr lang="en-GB" dirty="0">
              <a:solidFill>
                <a:srgbClr val="00303C"/>
              </a:solidFill>
              <a:effectLst/>
              <a:latin typeface="Futura" panose="020B0602020204020303" pitchFamily="34" charset="-79"/>
              <a:cs typeface="Futura" panose="020B0602020204020303" pitchFamily="34" charset="-79"/>
            </a:endParaRPr>
          </a:p>
          <a:p>
            <a:endParaRPr lang="en-GB" b="1" dirty="0">
              <a:solidFill>
                <a:srgbClr val="00303C"/>
              </a:solidFill>
              <a:effectLst/>
              <a:latin typeface="Swiss 721 SWA" panose="020B0504020202020204" pitchFamily="34" charset="0"/>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Calculate the employee and employer contributions per year if a firefighter earned a salary of:</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£16,120</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£32,500</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£68,750</a:t>
            </a:r>
          </a:p>
          <a:p>
            <a:endParaRPr lang="en-GB" b="1" dirty="0">
              <a:solidFill>
                <a:srgbClr val="00303C"/>
              </a:solidFill>
              <a:effectLst/>
              <a:latin typeface="Swiss 721 SWA" panose="020B0504020202020204" pitchFamily="34" charset="0"/>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In pairs, look at the range of employee contributions for firefighters in the table. In your opinion, do you think these are fair? Justify your answer.</a:t>
            </a:r>
          </a:p>
        </p:txBody>
      </p:sp>
      <p:pic>
        <p:nvPicPr>
          <p:cNvPr id="14" name="Picture 13">
            <a:extLst>
              <a:ext uri="{FF2B5EF4-FFF2-40B4-BE49-F238E27FC236}">
                <a16:creationId xmlns:a16="http://schemas.microsoft.com/office/drawing/2014/main" id="{B014E746-8D51-7643-9393-13CF14E4C02E}"/>
              </a:ext>
            </a:extLst>
          </p:cNvPr>
          <p:cNvPicPr>
            <a:picLocks noChangeAspect="1"/>
          </p:cNvPicPr>
          <p:nvPr userDrawn="1"/>
        </p:nvPicPr>
        <p:blipFill>
          <a:blip r:embed="rId2"/>
          <a:stretch>
            <a:fillRect/>
          </a:stretch>
        </p:blipFill>
        <p:spPr>
          <a:xfrm>
            <a:off x="563637" y="3357147"/>
            <a:ext cx="4177328" cy="2483190"/>
          </a:xfrm>
          <a:prstGeom prst="rect">
            <a:avLst/>
          </a:prstGeom>
        </p:spPr>
      </p:pic>
    </p:spTree>
    <p:extLst>
      <p:ext uri="{BB962C8B-B14F-4D97-AF65-F5344CB8AC3E}">
        <p14:creationId xmlns:p14="http://schemas.microsoft.com/office/powerpoint/2010/main" val="1553383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47EB6FD1-0C75-FA4A-9C07-15D4FBE4AA8F}"/>
              </a:ext>
            </a:extLst>
          </p:cNvPr>
          <p:cNvSpPr/>
          <p:nvPr userDrawn="1"/>
        </p:nvSpPr>
        <p:spPr>
          <a:xfrm>
            <a:off x="439610" y="1073455"/>
            <a:ext cx="5404599"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Self-employed people pay Income Tax on their business’s profits, rather than the total amount of income earned. To calculate profit, the business owner must subtract the business expenses from the business income. The formula for profit is:</a:t>
            </a:r>
          </a:p>
          <a:p>
            <a:r>
              <a:rPr lang="en-GB" b="1" i="0" dirty="0">
                <a:solidFill>
                  <a:srgbClr val="00303C"/>
                </a:solidFill>
                <a:effectLst/>
                <a:latin typeface="Futura" panose="020B0602020204020303" pitchFamily="34" charset="-79"/>
                <a:cs typeface="Futura" panose="020B0602020204020303" pitchFamily="34" charset="-79"/>
              </a:rPr>
              <a:t>Income – Expenses = Profit or Loss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For example, if a business sold 10 pens for £2 each the income would be £20. If it cost the business owner £8 to buy the pens, the business profits would be £12. Because there is no employer to take the Income Tax, self-employed people must submit a self-assessment form every year to HMRC. The business owner will indicate on their self-assessment form how much income they earned during the 12-month period and how much they spent on expenses. </a:t>
            </a:r>
          </a:p>
        </p:txBody>
      </p:sp>
      <p:sp>
        <p:nvSpPr>
          <p:cNvPr id="9" name="TextBox 8">
            <a:extLst>
              <a:ext uri="{FF2B5EF4-FFF2-40B4-BE49-F238E27FC236}">
                <a16:creationId xmlns:a16="http://schemas.microsoft.com/office/drawing/2014/main" id="{C305FE5A-69B3-5F4E-9D0D-3D9883676B2D}"/>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SELF-EMPLOYMENT</a:t>
            </a:r>
          </a:p>
        </p:txBody>
      </p:sp>
      <p:sp>
        <p:nvSpPr>
          <p:cNvPr id="7" name="Rectangle 6">
            <a:extLst>
              <a:ext uri="{FF2B5EF4-FFF2-40B4-BE49-F238E27FC236}">
                <a16:creationId xmlns:a16="http://schemas.microsoft.com/office/drawing/2014/main" id="{42BD110B-ED56-6A44-9458-FBD368FEC2B2}"/>
              </a:ext>
            </a:extLst>
          </p:cNvPr>
          <p:cNvSpPr/>
          <p:nvPr userDrawn="1"/>
        </p:nvSpPr>
        <p:spPr>
          <a:xfrm>
            <a:off x="6096000" y="377716"/>
            <a:ext cx="5393635"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Whatever the difference, will be the amount that is taxed. For example, Amira earned £29,362 as a self-employed caterer providing food for private parties during the last tax year and spent £16,019 on expenses (ingredients, utensils, etc.). </a:t>
            </a:r>
          </a:p>
          <a:p>
            <a:r>
              <a:rPr lang="en-GB" dirty="0">
                <a:solidFill>
                  <a:srgbClr val="00303C"/>
                </a:solidFill>
                <a:effectLst/>
                <a:latin typeface="Futura" panose="020B0602020204020303" pitchFamily="34" charset="-79"/>
                <a:cs typeface="Futura" panose="020B0602020204020303" pitchFamily="34" charset="-79"/>
              </a:rPr>
              <a:t>This means she made £13,343 profit. </a:t>
            </a:r>
          </a:p>
          <a:p>
            <a:r>
              <a:rPr lang="en-GB" b="1" i="0" dirty="0">
                <a:solidFill>
                  <a:srgbClr val="00303C"/>
                </a:solidFill>
                <a:effectLst/>
                <a:latin typeface="Futura" panose="020B0602020204020303" pitchFamily="34" charset="-79"/>
                <a:cs typeface="Futura" panose="020B0602020204020303" pitchFamily="34" charset="-79"/>
              </a:rPr>
              <a:t> £29,362 - £16,019 = £13,343 profit</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Just like employees, Amira also gets a personal tax allowance of £12,500 so she will only pay tax on the remaining £843. This will be charged at 20% so her tax bill will be £168.60.</a:t>
            </a:r>
          </a:p>
        </p:txBody>
      </p:sp>
      <p:pic>
        <p:nvPicPr>
          <p:cNvPr id="8" name="Picture 7">
            <a:extLst>
              <a:ext uri="{FF2B5EF4-FFF2-40B4-BE49-F238E27FC236}">
                <a16:creationId xmlns:a16="http://schemas.microsoft.com/office/drawing/2014/main" id="{509F00E4-5A2B-0743-B09D-02C093D397EA}"/>
              </a:ext>
            </a:extLst>
          </p:cNvPr>
          <p:cNvPicPr>
            <a:picLocks noChangeAspect="1"/>
          </p:cNvPicPr>
          <p:nvPr userDrawn="1"/>
        </p:nvPicPr>
        <p:blipFill>
          <a:blip r:embed="rId2"/>
          <a:stretch>
            <a:fillRect/>
          </a:stretch>
        </p:blipFill>
        <p:spPr>
          <a:xfrm>
            <a:off x="6441587" y="4010221"/>
            <a:ext cx="4872457" cy="1632792"/>
          </a:xfrm>
          <a:prstGeom prst="rect">
            <a:avLst/>
          </a:prstGeom>
        </p:spPr>
      </p:pic>
    </p:spTree>
    <p:extLst>
      <p:ext uri="{BB962C8B-B14F-4D97-AF65-F5344CB8AC3E}">
        <p14:creationId xmlns:p14="http://schemas.microsoft.com/office/powerpoint/2010/main" val="2368767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0" name="Rectangle 9">
            <a:extLst>
              <a:ext uri="{FF2B5EF4-FFF2-40B4-BE49-F238E27FC236}">
                <a16:creationId xmlns:a16="http://schemas.microsoft.com/office/drawing/2014/main" id="{7520ED0F-A727-8E4A-B65A-F0EAD61BA1F6}"/>
              </a:ext>
            </a:extLst>
          </p:cNvPr>
          <p:cNvSpPr/>
          <p:nvPr userDrawn="1"/>
        </p:nvSpPr>
        <p:spPr>
          <a:xfrm>
            <a:off x="384312" y="375167"/>
            <a:ext cx="11204713" cy="590931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it comes to paying Income Tax on business profits, the same tax bands apply as those of an employee. Alba, the self-employed plumber, has calculated the number of hours she has worked for each of the past 6 months and how much she spent on expenses (supplies, petrol, phone bills, etc).</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Complete the table above and calculate Alba’s profit over these 6 months.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Calculate her Income Tax payment for the 6 months from April to September.</a:t>
            </a:r>
          </a:p>
          <a:p>
            <a:endParaRPr lang="en-GB" dirty="0">
              <a:effectLst/>
              <a:latin typeface="Futura" panose="020B0602020204020303" pitchFamily="34" charset="-79"/>
              <a:cs typeface="Futura" panose="020B0602020204020303" pitchFamily="34" charset="-79"/>
            </a:endParaRPr>
          </a:p>
        </p:txBody>
      </p:sp>
      <p:pic>
        <p:nvPicPr>
          <p:cNvPr id="11" name="Picture 10">
            <a:extLst>
              <a:ext uri="{FF2B5EF4-FFF2-40B4-BE49-F238E27FC236}">
                <a16:creationId xmlns:a16="http://schemas.microsoft.com/office/drawing/2014/main" id="{40861B34-DC8D-FF45-9284-89B9DF85D33F}"/>
              </a:ext>
            </a:extLst>
          </p:cNvPr>
          <p:cNvPicPr>
            <a:picLocks noChangeAspect="1"/>
          </p:cNvPicPr>
          <p:nvPr userDrawn="1"/>
        </p:nvPicPr>
        <p:blipFill>
          <a:blip r:embed="rId2"/>
          <a:stretch>
            <a:fillRect/>
          </a:stretch>
        </p:blipFill>
        <p:spPr>
          <a:xfrm>
            <a:off x="1874354" y="1428592"/>
            <a:ext cx="8423414" cy="3669529"/>
          </a:xfrm>
          <a:prstGeom prst="rect">
            <a:avLst/>
          </a:prstGeom>
        </p:spPr>
      </p:pic>
    </p:spTree>
    <p:extLst>
      <p:ext uri="{BB962C8B-B14F-4D97-AF65-F5344CB8AC3E}">
        <p14:creationId xmlns:p14="http://schemas.microsoft.com/office/powerpoint/2010/main" val="299998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84DCCF-07FA-3245-9872-F80DAB003CE4}"/>
              </a:ext>
            </a:extLst>
          </p:cNvPr>
          <p:cNvPicPr>
            <a:picLocks noChangeAspect="1"/>
          </p:cNvPicPr>
          <p:nvPr userDrawn="1"/>
        </p:nvPicPr>
        <p:blipFill rotWithShape="1">
          <a:blip r:embed="rId2"/>
          <a:srcRect l="8486" t="35695" r="9069" b="31804"/>
          <a:stretch/>
        </p:blipFill>
        <p:spPr>
          <a:xfrm>
            <a:off x="0" y="2443691"/>
            <a:ext cx="12191999" cy="3776134"/>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The ‘gig’ economy</a:t>
            </a:r>
          </a:p>
        </p:txBody>
      </p:sp>
      <p:sp>
        <p:nvSpPr>
          <p:cNvPr id="3" name="Rectangle 2">
            <a:extLst>
              <a:ext uri="{FF2B5EF4-FFF2-40B4-BE49-F238E27FC236}">
                <a16:creationId xmlns:a16="http://schemas.microsoft.com/office/drawing/2014/main" id="{3A211A83-B9AE-0442-AD8B-DC723585FF21}"/>
              </a:ext>
            </a:extLst>
          </p:cNvPr>
          <p:cNvSpPr/>
          <p:nvPr userDrawn="1"/>
        </p:nvSpPr>
        <p:spPr>
          <a:xfrm>
            <a:off x="584928" y="1018336"/>
            <a:ext cx="11133307" cy="120032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gig economy is a term that is used to describe the growing trend towards short-term contracts compared to permanent employment. Many people involved in this form of work are actually self-employed – they work for themselves rather than being directly employed by an organisation. Workers get paid for each “gig” they complete, for example providing courier services or delivering food.</a:t>
            </a:r>
          </a:p>
        </p:txBody>
      </p:sp>
      <p:sp>
        <p:nvSpPr>
          <p:cNvPr id="12" name="TextBox 11">
            <a:extLst>
              <a:ext uri="{FF2B5EF4-FFF2-40B4-BE49-F238E27FC236}">
                <a16:creationId xmlns:a16="http://schemas.microsoft.com/office/drawing/2014/main" id="{2A81F61B-68C5-FE4B-82EA-48B20BA97A29}"/>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27804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Different types of employment</a:t>
            </a:r>
          </a:p>
        </p:txBody>
      </p:sp>
      <p:sp>
        <p:nvSpPr>
          <p:cNvPr id="3" name="Rectangle 2">
            <a:extLst>
              <a:ext uri="{FF2B5EF4-FFF2-40B4-BE49-F238E27FC236}">
                <a16:creationId xmlns:a16="http://schemas.microsoft.com/office/drawing/2014/main" id="{EBC652C4-63F2-CD44-95BD-8343C633A2BB}"/>
              </a:ext>
            </a:extLst>
          </p:cNvPr>
          <p:cNvSpPr/>
          <p:nvPr userDrawn="1"/>
        </p:nvSpPr>
        <p:spPr>
          <a:xfrm>
            <a:off x="584927" y="993125"/>
            <a:ext cx="11033916"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different ways that you can be employed in the UK. </a:t>
            </a:r>
          </a:p>
          <a:p>
            <a:r>
              <a:rPr lang="en-GB" dirty="0">
                <a:solidFill>
                  <a:srgbClr val="002F3B"/>
                </a:solidFill>
                <a:effectLst/>
                <a:latin typeface="Futura" panose="020B0602020204020303" pitchFamily="34" charset="-79"/>
                <a:cs typeface="Futura" panose="020B0602020204020303" pitchFamily="34" charset="-79"/>
              </a:rPr>
              <a:t>The most common ones include: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Full time </a:t>
            </a:r>
            <a:r>
              <a:rPr lang="en-GB" dirty="0">
                <a:solidFill>
                  <a:srgbClr val="002F3B"/>
                </a:solidFill>
                <a:effectLst/>
                <a:latin typeface="Futura" panose="020B0602020204020303" pitchFamily="34" charset="-79"/>
                <a:cs typeface="Futura" panose="020B0602020204020303" pitchFamily="34" charset="-79"/>
              </a:rPr>
              <a:t>– Usually working 35 hours or more a week, full-time workers are provided with a contract of employment and receive benefits such as holiday pay, sick pay and pension opportunities.</a:t>
            </a:r>
          </a:p>
          <a:p>
            <a:endParaRPr lang="en-GB" b="1" i="0"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Part time </a:t>
            </a:r>
            <a:r>
              <a:rPr lang="en-GB" dirty="0">
                <a:solidFill>
                  <a:srgbClr val="002F3B"/>
                </a:solidFill>
                <a:effectLst/>
                <a:latin typeface="Futura" panose="020B0602020204020303" pitchFamily="34" charset="-79"/>
                <a:cs typeface="Futura" panose="020B0602020204020303" pitchFamily="34" charset="-79"/>
              </a:rPr>
              <a:t>– Usually works fewer hours than a full-time worker but receives the same treatment and benefits (though these may be proportionate to the number of hours worked per week).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Short term contract </a:t>
            </a:r>
            <a:r>
              <a:rPr lang="en-GB" dirty="0">
                <a:solidFill>
                  <a:srgbClr val="002F3B"/>
                </a:solidFill>
                <a:effectLst/>
                <a:latin typeface="Futura" panose="020B0602020204020303" pitchFamily="34" charset="-79"/>
                <a:cs typeface="Futura" panose="020B0602020204020303" pitchFamily="34" charset="-79"/>
              </a:rPr>
              <a:t>– This can be on a full or part-time basis but is only for a fixed period of time.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Zero hours contracts </a:t>
            </a:r>
            <a:r>
              <a:rPr lang="en-GB" dirty="0">
                <a:solidFill>
                  <a:srgbClr val="002F3B"/>
                </a:solidFill>
                <a:effectLst/>
                <a:latin typeface="Futura" panose="020B0602020204020303" pitchFamily="34" charset="-79"/>
                <a:cs typeface="Futura" panose="020B0602020204020303" pitchFamily="34" charset="-79"/>
              </a:rPr>
              <a:t>– These are casual contracts that offer no guarantee of any work. They often benefit employers who require staff at short notice to meet a temporary, or increased, need and can benefit employees as they may allow flexible working around other commitments. People on zero hours contracts are entitled to the National Minimum Wage and holiday pay. However, with no guarantee of any work, and therefore income, zero hours contracts can make budgeting and planning your finances very difficult, as you don’t know what you will receive in income from one month to the next. </a:t>
            </a:r>
          </a:p>
        </p:txBody>
      </p:sp>
      <p:sp>
        <p:nvSpPr>
          <p:cNvPr id="12" name="TextBox 11">
            <a:extLst>
              <a:ext uri="{FF2B5EF4-FFF2-40B4-BE49-F238E27FC236}">
                <a16:creationId xmlns:a16="http://schemas.microsoft.com/office/drawing/2014/main" id="{B43A07FD-FD70-0943-8B50-097804E5ED14}"/>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97078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3467100" y="353857"/>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4438697"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3920987"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E3EAE9-0912-F943-A3AB-CEB0CCDF3AA6}"/>
              </a:ext>
            </a:extLst>
          </p:cNvPr>
          <p:cNvSpPr/>
          <p:nvPr userDrawn="1"/>
        </p:nvSpPr>
        <p:spPr>
          <a:xfrm>
            <a:off x="3838501" y="1458482"/>
            <a:ext cx="4630914" cy="1200329"/>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According to the University of Hertfordshire, 9.6% of the British adult population have worked in the gig economy - that’s nearly 5 million people.</a:t>
            </a:r>
            <a:endParaRPr lang="en-GB" dirty="0">
              <a:solidFill>
                <a:srgbClr val="FFFFFF"/>
              </a:solidFill>
              <a:effectLst/>
              <a:latin typeface="Futura Medium" panose="020B0602020204020303" pitchFamily="34" charset="-79"/>
              <a:cs typeface="Futura Medium" panose="020B0602020204020303" pitchFamily="34" charset="-79"/>
            </a:endParaRPr>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2"/>
          <a:stretch>
            <a:fillRect/>
          </a:stretch>
        </p:blipFill>
        <p:spPr>
          <a:xfrm>
            <a:off x="3848440" y="608228"/>
            <a:ext cx="620573" cy="615762"/>
          </a:xfrm>
          <a:prstGeom prst="rect">
            <a:avLst/>
          </a:prstGeom>
        </p:spPr>
      </p:pic>
      <p:sp>
        <p:nvSpPr>
          <p:cNvPr id="18" name="TextBox 17">
            <a:extLst>
              <a:ext uri="{FF2B5EF4-FFF2-40B4-BE49-F238E27FC236}">
                <a16:creationId xmlns:a16="http://schemas.microsoft.com/office/drawing/2014/main" id="{69BF5780-B4BB-5245-A06C-98539B962A18}"/>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50434767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863" r:id="rId2"/>
    <p:sldLayoutId id="2147483699" r:id="rId3"/>
    <p:sldLayoutId id="2147483751" r:id="rId4"/>
    <p:sldLayoutId id="2147483805" r:id="rId5"/>
    <p:sldLayoutId id="2147483806" r:id="rId6"/>
    <p:sldLayoutId id="2147483807" r:id="rId7"/>
    <p:sldLayoutId id="2147483808" r:id="rId8"/>
    <p:sldLayoutId id="2147483750" r:id="rId9"/>
    <p:sldLayoutId id="2147483809" r:id="rId10"/>
    <p:sldLayoutId id="2147483810" r:id="rId11"/>
    <p:sldLayoutId id="2147483812" r:id="rId12"/>
    <p:sldLayoutId id="2147483813" r:id="rId13"/>
    <p:sldLayoutId id="2147483820" r:id="rId14"/>
    <p:sldLayoutId id="2147483814" r:id="rId15"/>
    <p:sldLayoutId id="2147483815" r:id="rId16"/>
    <p:sldLayoutId id="2147483816" r:id="rId17"/>
    <p:sldLayoutId id="2147483761" r:id="rId18"/>
    <p:sldLayoutId id="2147483817" r:id="rId19"/>
    <p:sldLayoutId id="2147483818" r:id="rId20"/>
    <p:sldLayoutId id="2147483819"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798" r:id="rId60"/>
    <p:sldLayoutId id="2147483747" r:id="rId61"/>
    <p:sldLayoutId id="2147483859" r:id="rId62"/>
    <p:sldLayoutId id="2147483860" r:id="rId63"/>
    <p:sldLayoutId id="2147483861" r:id="rId64"/>
    <p:sldLayoutId id="2147483862"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4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CB512-3282-6E4C-86F0-E878B2C934DB}"/>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A1F72B8-081E-074C-B352-5C76903780F8}"/>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15FD6DE-A87C-244D-808C-65A5DAD39495}"/>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7FD4CAB-3503-5348-87F8-C5C8A02E5D4A}"/>
              </a:ext>
            </a:extLst>
          </p:cNvPr>
          <p:cNvSpPr/>
          <p:nvPr/>
        </p:nvSpPr>
        <p:spPr>
          <a:xfrm>
            <a:off x="522791" y="1209406"/>
            <a:ext cx="4575648" cy="2031325"/>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How much would a 19-year-old on National Minimum Wage earn over a 35-hour week? What about a 28-year-old?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Calculate how much the two people aside would earn in a year (hint: there are 52 weeks in a year).</a:t>
            </a:r>
          </a:p>
        </p:txBody>
      </p:sp>
    </p:spTree>
    <p:extLst>
      <p:ext uri="{BB962C8B-B14F-4D97-AF65-F5344CB8AC3E}">
        <p14:creationId xmlns:p14="http://schemas.microsoft.com/office/powerpoint/2010/main" val="378264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70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1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C2057E-B01E-4C48-9C5A-A2D6DCD4E70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919ED41F-A1D9-F441-B803-3560BFE138AB}"/>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DF8D386-8A03-B04E-8B3B-8626DC1A58C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DFC0B6B-1062-8A4A-AC84-99ED0749CBBF}"/>
              </a:ext>
            </a:extLst>
          </p:cNvPr>
          <p:cNvSpPr/>
          <p:nvPr/>
        </p:nvSpPr>
        <p:spPr>
          <a:xfrm>
            <a:off x="522791" y="1203265"/>
            <a:ext cx="5400931" cy="2308324"/>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a:t>
            </a:r>
            <a:r>
              <a:rPr lang="en-GB"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If a university in Northern Ireland charged the  </a:t>
            </a:r>
          </a:p>
          <a:p>
            <a:r>
              <a:rPr lang="en-GB" dirty="0">
                <a:solidFill>
                  <a:srgbClr val="00303C"/>
                </a:solidFill>
                <a:effectLst/>
                <a:latin typeface="Futura" panose="020B0602020204020303" pitchFamily="34" charset="-79"/>
                <a:cs typeface="Futura" panose="020B0602020204020303" pitchFamily="34" charset="-79"/>
              </a:rPr>
              <a:t>   maximum tuition fee for a 3-year degree, what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would the total tuition fee be, based on the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2020/21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a:t>
            </a:r>
            <a:r>
              <a:rPr lang="en-GB"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An average university year is based on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40 weeks. How much is the average cost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of living for a 3-year degree?</a:t>
            </a:r>
          </a:p>
        </p:txBody>
      </p:sp>
    </p:spTree>
    <p:extLst>
      <p:ext uri="{BB962C8B-B14F-4D97-AF65-F5344CB8AC3E}">
        <p14:creationId xmlns:p14="http://schemas.microsoft.com/office/powerpoint/2010/main" val="209671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69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572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1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76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3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4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72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737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34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94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1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855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470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1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9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01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888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804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434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220D6-FE44-3B4F-95EA-2A40D965F9F8}"/>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FDF8A4D-13BC-9948-88ED-E6C6103A06CF}"/>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D9094C2-3331-4D46-9DFB-7163BC59CB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4135177-F662-EA42-A857-0194441ACB41}"/>
              </a:ext>
            </a:extLst>
          </p:cNvPr>
          <p:cNvSpPr/>
          <p:nvPr/>
        </p:nvSpPr>
        <p:spPr>
          <a:xfrm>
            <a:off x="522791" y="1203265"/>
            <a:ext cx="6096000" cy="2031325"/>
          </a:xfrm>
          <a:prstGeom prst="rect">
            <a:avLst/>
          </a:prstGeom>
        </p:spPr>
        <p:txBody>
          <a:bodyPr>
            <a:spAutoFit/>
          </a:bodyPr>
          <a:lstStyle/>
          <a:p>
            <a:r>
              <a:rPr lang="en-GB" dirty="0">
                <a:solidFill>
                  <a:srgbClr val="00303C"/>
                </a:solidFill>
                <a:effectLst/>
                <a:latin typeface="Futura" panose="020B0602020204020303" pitchFamily="34" charset="-79"/>
                <a:cs typeface="Futura" panose="020B0602020204020303" pitchFamily="34" charset="-79"/>
              </a:rPr>
              <a:t>Work out how much tax would be paid by: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A part-time librarian earning £11,000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An engineer earning £55,000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 professional diver earning £83,000 per year.</a:t>
            </a:r>
          </a:p>
        </p:txBody>
      </p:sp>
    </p:spTree>
    <p:extLst>
      <p:ext uri="{BB962C8B-B14F-4D97-AF65-F5344CB8AC3E}">
        <p14:creationId xmlns:p14="http://schemas.microsoft.com/office/powerpoint/2010/main" val="2064653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36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74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B2D259-B82B-7341-B7AA-2B6D4CADF011}"/>
              </a:ext>
            </a:extLst>
          </p:cNvPr>
          <p:cNvSpPr txBox="1"/>
          <p:nvPr/>
        </p:nvSpPr>
        <p:spPr>
          <a:xfrm>
            <a:off x="1095932" y="49215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61B943A-3580-2C48-92D7-8667CB1A1142}"/>
              </a:ext>
            </a:extLst>
          </p:cNvPr>
          <p:cNvCxnSpPr>
            <a:cxnSpLocks/>
          </p:cNvCxnSpPr>
          <p:nvPr/>
        </p:nvCxnSpPr>
        <p:spPr>
          <a:xfrm>
            <a:off x="1190259" y="91427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B862E60-2082-E345-884C-8120A31AA8BC}"/>
              </a:ext>
            </a:extLst>
          </p:cNvPr>
          <p:cNvPicPr>
            <a:picLocks noChangeAspect="1"/>
          </p:cNvPicPr>
          <p:nvPr/>
        </p:nvPicPr>
        <p:blipFill>
          <a:blip r:embed="rId2"/>
          <a:stretch>
            <a:fillRect/>
          </a:stretch>
        </p:blipFill>
        <p:spPr>
          <a:xfrm>
            <a:off x="522791" y="402701"/>
            <a:ext cx="602958" cy="602958"/>
          </a:xfrm>
          <a:prstGeom prst="rect">
            <a:avLst/>
          </a:prstGeom>
        </p:spPr>
      </p:pic>
      <p:sp>
        <p:nvSpPr>
          <p:cNvPr id="5" name="Rectangle 4">
            <a:extLst>
              <a:ext uri="{FF2B5EF4-FFF2-40B4-BE49-F238E27FC236}">
                <a16:creationId xmlns:a16="http://schemas.microsoft.com/office/drawing/2014/main" id="{21C79941-3B87-CE43-9841-4C3E8157B94D}"/>
              </a:ext>
            </a:extLst>
          </p:cNvPr>
          <p:cNvSpPr/>
          <p:nvPr/>
        </p:nvSpPr>
        <p:spPr>
          <a:xfrm>
            <a:off x="522791" y="1239566"/>
            <a:ext cx="4496470"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Calculate how much National Insurance you would pay if you earned: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£10,000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£30,000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£100,000 per year.</a:t>
            </a:r>
          </a:p>
        </p:txBody>
      </p:sp>
    </p:spTree>
    <p:extLst>
      <p:ext uri="{BB962C8B-B14F-4D97-AF65-F5344CB8AC3E}">
        <p14:creationId xmlns:p14="http://schemas.microsoft.com/office/powerpoint/2010/main" val="3919441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89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15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64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30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DBE2C5-E45C-E241-AE18-79D292536FD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7E581974-D12E-1345-8CF8-568AD6838658}"/>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674F0E6-271E-C841-BF6C-BCB8BD50F72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0F58EA9-20EF-3F4D-9392-4F9B05F7DB8A}"/>
              </a:ext>
            </a:extLst>
          </p:cNvPr>
          <p:cNvSpPr/>
          <p:nvPr/>
        </p:nvSpPr>
        <p:spPr>
          <a:xfrm>
            <a:off x="522791" y="1268706"/>
            <a:ext cx="4566044" cy="1754326"/>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An average working week is 35 hours.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What is the minimum an apprentice can earn per week? </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Are there any costs you can think of which you might have to pay?</a:t>
            </a:r>
          </a:p>
        </p:txBody>
      </p:sp>
    </p:spTree>
    <p:extLst>
      <p:ext uri="{BB962C8B-B14F-4D97-AF65-F5344CB8AC3E}">
        <p14:creationId xmlns:p14="http://schemas.microsoft.com/office/powerpoint/2010/main" val="3688687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954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636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198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AF922-750D-484D-9A8E-F45BF43EAC5F}"/>
              </a:ext>
            </a:extLst>
          </p:cNvPr>
          <p:cNvSpPr txBox="1"/>
          <p:nvPr/>
        </p:nvSpPr>
        <p:spPr>
          <a:xfrm>
            <a:off x="7804845" y="50393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5280F32-8B29-2B40-B94A-C00591B5307C}"/>
              </a:ext>
            </a:extLst>
          </p:cNvPr>
          <p:cNvCxnSpPr>
            <a:cxnSpLocks/>
          </p:cNvCxnSpPr>
          <p:nvPr/>
        </p:nvCxnSpPr>
        <p:spPr>
          <a:xfrm>
            <a:off x="7899172" y="926057"/>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E01DFD0-7316-4344-B2D2-AF53F18BD6AE}"/>
              </a:ext>
            </a:extLst>
          </p:cNvPr>
          <p:cNvPicPr>
            <a:picLocks noChangeAspect="1"/>
          </p:cNvPicPr>
          <p:nvPr/>
        </p:nvPicPr>
        <p:blipFill>
          <a:blip r:embed="rId2"/>
          <a:stretch>
            <a:fillRect/>
          </a:stretch>
        </p:blipFill>
        <p:spPr>
          <a:xfrm>
            <a:off x="7231704" y="414486"/>
            <a:ext cx="602958" cy="602958"/>
          </a:xfrm>
          <a:prstGeom prst="rect">
            <a:avLst/>
          </a:prstGeom>
        </p:spPr>
      </p:pic>
      <p:sp>
        <p:nvSpPr>
          <p:cNvPr id="5" name="Rectangle 4">
            <a:extLst>
              <a:ext uri="{FF2B5EF4-FFF2-40B4-BE49-F238E27FC236}">
                <a16:creationId xmlns:a16="http://schemas.microsoft.com/office/drawing/2014/main" id="{B8B699F5-33E0-314B-BD97-C6ABA20BFB6B}"/>
              </a:ext>
            </a:extLst>
          </p:cNvPr>
          <p:cNvSpPr/>
          <p:nvPr/>
        </p:nvSpPr>
        <p:spPr>
          <a:xfrm>
            <a:off x="7231704" y="1212307"/>
            <a:ext cx="4426896" cy="2031325"/>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Work out how much tax would be paid by a self-employed electrician earning a profit of £28,000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Calculate how much National Insurance a self-employed gardener with £48,000 profit per year would pay.</a:t>
            </a:r>
          </a:p>
        </p:txBody>
      </p:sp>
    </p:spTree>
    <p:extLst>
      <p:ext uri="{BB962C8B-B14F-4D97-AF65-F5344CB8AC3E}">
        <p14:creationId xmlns:p14="http://schemas.microsoft.com/office/powerpoint/2010/main" val="2753805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741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102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088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44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89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FD414-E796-1E41-8A82-4D1D2DCF22E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6DEC82F-BD36-8B49-8F94-D6BC60F7DFF2}"/>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583A5E65-53D6-5340-A263-2B001BB277E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C19C9D62-1270-3F48-9471-8413C3B24959}"/>
              </a:ext>
            </a:extLst>
          </p:cNvPr>
          <p:cNvSpPr/>
          <p:nvPr/>
        </p:nvSpPr>
        <p:spPr>
          <a:xfrm>
            <a:off x="533400" y="1130174"/>
            <a:ext cx="11075504" cy="5078313"/>
          </a:xfrm>
          <a:prstGeom prst="rect">
            <a:avLst/>
          </a:prstGeom>
        </p:spPr>
        <p:txBody>
          <a:bodyPr wrap="square">
            <a:spAutoFit/>
          </a:bodyPr>
          <a:lstStyle/>
          <a:p>
            <a:r>
              <a:rPr lang="en-GB" dirty="0">
                <a:solidFill>
                  <a:srgbClr val="00303C"/>
                </a:solidFill>
                <a:effectLst/>
                <a:latin typeface="Futura Medium" panose="020B0602020204020303" pitchFamily="34" charset="-79"/>
                <a:cs typeface="Futura Medium" panose="020B0602020204020303" pitchFamily="34" charset="-79"/>
              </a:rPr>
              <a:t>What happens to our taxes? </a:t>
            </a:r>
          </a:p>
          <a:p>
            <a:r>
              <a:rPr lang="en-GB" dirty="0">
                <a:solidFill>
                  <a:srgbClr val="00303C"/>
                </a:solidFill>
                <a:effectLst/>
                <a:latin typeface="Futura Medium" panose="020B0602020204020303" pitchFamily="34" charset="-79"/>
                <a:cs typeface="Futura Medium" panose="020B0602020204020303" pitchFamily="34" charset="-79"/>
              </a:rPr>
              <a:t>The table below shows the money that was raised in the UK through taxation for 2019/20. As you can see, there are different ways the government collects taxation from individuals and businesses.</a:t>
            </a: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Identify which taxes may affect you in the future.</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effects will these have on you? Think about positives and negatives.</a:t>
            </a:r>
          </a:p>
          <a:p>
            <a:endParaRPr lang="en-GB" dirty="0">
              <a:effectLst/>
              <a:latin typeface="Futura Medium" panose="020B0602020204020303" pitchFamily="34" charset="-79"/>
              <a:cs typeface="Futura Medium" panose="020B0602020204020303" pitchFamily="34" charset="-79"/>
            </a:endParaRPr>
          </a:p>
        </p:txBody>
      </p:sp>
      <p:pic>
        <p:nvPicPr>
          <p:cNvPr id="6" name="Picture 5">
            <a:extLst>
              <a:ext uri="{FF2B5EF4-FFF2-40B4-BE49-F238E27FC236}">
                <a16:creationId xmlns:a16="http://schemas.microsoft.com/office/drawing/2014/main" id="{CE74B8F2-B5B6-0A46-BC36-A398694DE7A4}"/>
              </a:ext>
            </a:extLst>
          </p:cNvPr>
          <p:cNvPicPr>
            <a:picLocks noChangeAspect="1"/>
          </p:cNvPicPr>
          <p:nvPr/>
        </p:nvPicPr>
        <p:blipFill>
          <a:blip r:embed="rId3"/>
          <a:stretch>
            <a:fillRect/>
          </a:stretch>
        </p:blipFill>
        <p:spPr>
          <a:xfrm>
            <a:off x="1155566" y="2228850"/>
            <a:ext cx="9872041" cy="2814202"/>
          </a:xfrm>
          <a:prstGeom prst="rect">
            <a:avLst/>
          </a:prstGeom>
        </p:spPr>
      </p:pic>
    </p:spTree>
    <p:extLst>
      <p:ext uri="{BB962C8B-B14F-4D97-AF65-F5344CB8AC3E}">
        <p14:creationId xmlns:p14="http://schemas.microsoft.com/office/powerpoint/2010/main" val="333118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176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891799-A7CE-D945-B68C-503E48795CF3}"/>
              </a:ext>
            </a:extLst>
          </p:cNvPr>
          <p:cNvSpPr/>
          <p:nvPr/>
        </p:nvSpPr>
        <p:spPr>
          <a:xfrm>
            <a:off x="463826" y="428151"/>
            <a:ext cx="11075504" cy="563231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next table shows how this revenue was spent by the government in 2019/20.</a:t>
            </a:r>
          </a:p>
          <a:p>
            <a:r>
              <a:rPr lang="en-GB" sz="1800" i="1" kern="1200" dirty="0">
                <a:solidFill>
                  <a:srgbClr val="00303C"/>
                </a:solidFill>
                <a:effectLst/>
                <a:latin typeface="Futura Medium" panose="020B0602020204020303" pitchFamily="34" charset="-79"/>
                <a:ea typeface="+mn-ea"/>
                <a:cs typeface="Futura Medium" panose="020B0602020204020303" pitchFamily="34" charset="-79"/>
              </a:rPr>
              <a:t>Source: Office for Budget Responsibility 2019/20</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Which parts of the public sector receive the most funding?</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By looking at the totals it is clear to see that the government spends more than it raises in tax.</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Is this a problem?</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your opinion, do you think tax is a good thing?</a:t>
            </a:r>
          </a:p>
          <a:p>
            <a:endParaRPr lang="en-GB" dirty="0">
              <a:effectLst/>
              <a:latin typeface="Futura Medium" panose="020B0602020204020303" pitchFamily="34" charset="-79"/>
              <a:cs typeface="Futura Medium" panose="020B0602020204020303" pitchFamily="34" charset="-79"/>
            </a:endParaRPr>
          </a:p>
        </p:txBody>
      </p:sp>
      <p:pic>
        <p:nvPicPr>
          <p:cNvPr id="3" name="Picture 2">
            <a:extLst>
              <a:ext uri="{FF2B5EF4-FFF2-40B4-BE49-F238E27FC236}">
                <a16:creationId xmlns:a16="http://schemas.microsoft.com/office/drawing/2014/main" id="{F6CC48A7-8113-AB4B-A807-F96824ADDE98}"/>
              </a:ext>
            </a:extLst>
          </p:cNvPr>
          <p:cNvPicPr>
            <a:picLocks noChangeAspect="1"/>
          </p:cNvPicPr>
          <p:nvPr/>
        </p:nvPicPr>
        <p:blipFill>
          <a:blip r:embed="rId2"/>
          <a:stretch>
            <a:fillRect/>
          </a:stretch>
        </p:blipFill>
        <p:spPr>
          <a:xfrm>
            <a:off x="1497598" y="1183459"/>
            <a:ext cx="9316071" cy="3183235"/>
          </a:xfrm>
          <a:prstGeom prst="rect">
            <a:avLst/>
          </a:prstGeom>
        </p:spPr>
      </p:pic>
    </p:spTree>
    <p:extLst>
      <p:ext uri="{BB962C8B-B14F-4D97-AF65-F5344CB8AC3E}">
        <p14:creationId xmlns:p14="http://schemas.microsoft.com/office/powerpoint/2010/main" val="2042074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93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74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624679-B15C-3E4D-8C2D-C7E56A2068F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5D4F710-2A4F-4941-BE33-50683B2706B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4AFBE6E2-BD88-0547-90A3-AF99C8903521}"/>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04DC524-959D-1943-BE38-E95A756CEB1F}"/>
              </a:ext>
            </a:extLst>
          </p:cNvPr>
          <p:cNvSpPr/>
          <p:nvPr/>
        </p:nvSpPr>
        <p:spPr>
          <a:xfrm>
            <a:off x="522791" y="1118981"/>
            <a:ext cx="6971314" cy="4247317"/>
          </a:xfrm>
          <a:prstGeom prst="rect">
            <a:avLst/>
          </a:prstGeom>
        </p:spPr>
        <p:txBody>
          <a:bodyPr wrap="square">
            <a:spAutoFit/>
          </a:bodyPr>
          <a:lstStyle/>
          <a:p>
            <a:r>
              <a:rPr lang="en-GB" dirty="0">
                <a:effectLst/>
                <a:latin typeface="Futura Medium" panose="020B0602020204020303" pitchFamily="34" charset="-79"/>
                <a:cs typeface="Futura Medium" panose="020B0602020204020303" pitchFamily="34" charset="-79"/>
              </a:rPr>
              <a:t>Key facts about the ageing population in the UK:</a:t>
            </a:r>
          </a:p>
          <a:p>
            <a:r>
              <a:rPr lang="en-GB" dirty="0">
                <a:effectLst/>
                <a:latin typeface="Futura Medium" panose="020B0602020204020303" pitchFamily="34" charset="-79"/>
                <a:cs typeface="Futura Medium" panose="020B0602020204020303" pitchFamily="34" charset="-79"/>
              </a:rPr>
              <a:t>In 1901, the life expectancy for women was 45, and 49 for men</a:t>
            </a:r>
          </a:p>
          <a:p>
            <a:r>
              <a:rPr lang="en-GB" dirty="0">
                <a:effectLst/>
                <a:latin typeface="Futura Medium" panose="020B0602020204020303" pitchFamily="34" charset="-79"/>
                <a:cs typeface="Futura Medium" panose="020B0602020204020303" pitchFamily="34" charset="-79"/>
              </a:rPr>
              <a:t>In 1961, the life expectancy for women was 76, and 71 for men</a:t>
            </a:r>
          </a:p>
          <a:p>
            <a:r>
              <a:rPr lang="en-GB" dirty="0">
                <a:effectLst/>
                <a:latin typeface="Futura Medium" panose="020B0602020204020303" pitchFamily="34" charset="-79"/>
                <a:cs typeface="Futura Medium" panose="020B0602020204020303" pitchFamily="34" charset="-79"/>
              </a:rPr>
              <a:t>In 1998, the life expectancy for women was 80, and 75 for men</a:t>
            </a:r>
          </a:p>
          <a:p>
            <a:r>
              <a:rPr lang="en-GB" dirty="0">
                <a:effectLst/>
                <a:latin typeface="Futura Medium" panose="020B0602020204020303" pitchFamily="34" charset="-79"/>
                <a:cs typeface="Futura Medium" panose="020B0602020204020303" pitchFamily="34" charset="-79"/>
              </a:rPr>
              <a:t>In 2017, the life expectancy for women was 83, and 79 for men.</a:t>
            </a:r>
          </a:p>
          <a:p>
            <a:endParaRPr lang="en-GB" dirty="0">
              <a:effectLst/>
              <a:latin typeface="Futura Medium" panose="020B0602020204020303" pitchFamily="34" charset="-79"/>
              <a:cs typeface="Futura Medium" panose="020B0602020204020303" pitchFamily="34" charset="-79"/>
            </a:endParaRPr>
          </a:p>
          <a:p>
            <a:r>
              <a:rPr lang="en-GB" dirty="0">
                <a:effectLst/>
                <a:latin typeface="Futura Medium" panose="020B0602020204020303" pitchFamily="34" charset="-79"/>
                <a:cs typeface="Futura Medium" panose="020B0602020204020303" pitchFamily="34" charset="-79"/>
              </a:rPr>
              <a:t>Using the above figures:</a:t>
            </a:r>
          </a:p>
          <a:p>
            <a:r>
              <a:rPr lang="en-GB" b="1" dirty="0">
                <a:effectLst/>
                <a:latin typeface="FUTURA MEDIUM" panose="020B0602020204020303" pitchFamily="34" charset="-79"/>
                <a:cs typeface="FUTURA MEDIUM" panose="020B0602020204020303" pitchFamily="34" charset="-79"/>
              </a:rPr>
              <a:t>1.</a:t>
            </a:r>
            <a:r>
              <a:rPr lang="en-GB" dirty="0">
                <a:effectLst/>
                <a:latin typeface="Futura Medium" panose="020B0602020204020303" pitchFamily="34" charset="-79"/>
                <a:cs typeface="Futura Medium" panose="020B0602020204020303" pitchFamily="34" charset="-79"/>
              </a:rPr>
              <a:t> What trends are occurring in life expectancy in the UK?</a:t>
            </a:r>
          </a:p>
          <a:p>
            <a:r>
              <a:rPr lang="en-GB" b="1" dirty="0">
                <a:effectLst/>
                <a:latin typeface="FUTURA MEDIUM" panose="020B0602020204020303" pitchFamily="34" charset="-79"/>
                <a:cs typeface="FUTURA MEDIUM" panose="020B0602020204020303" pitchFamily="34" charset="-79"/>
              </a:rPr>
              <a:t>2.</a:t>
            </a:r>
            <a:r>
              <a:rPr lang="en-GB" dirty="0">
                <a:effectLst/>
                <a:latin typeface="Futura Medium" panose="020B0602020204020303" pitchFamily="34" charset="-79"/>
                <a:cs typeface="Futura Medium" panose="020B0602020204020303" pitchFamily="34" charset="-79"/>
              </a:rPr>
              <a:t> What do you think is happening to the proportion of  </a:t>
            </a:r>
          </a:p>
          <a:p>
            <a:r>
              <a:rPr lang="en-GB" dirty="0">
                <a:effectLst/>
                <a:latin typeface="Futura Medium" panose="020B0602020204020303" pitchFamily="34" charset="-79"/>
                <a:cs typeface="Futura Medium" panose="020B0602020204020303" pitchFamily="34" charset="-79"/>
              </a:rPr>
              <a:t>    someone’s life which is spent working?</a:t>
            </a:r>
          </a:p>
          <a:p>
            <a:r>
              <a:rPr lang="en-GB" b="1" dirty="0">
                <a:effectLst/>
                <a:latin typeface="FUTURA MEDIUM" panose="020B0602020204020303" pitchFamily="34" charset="-79"/>
                <a:cs typeface="FUTURA MEDIUM" panose="020B0602020204020303" pitchFamily="34" charset="-79"/>
              </a:rPr>
              <a:t>3.</a:t>
            </a:r>
            <a:r>
              <a:rPr lang="en-GB" dirty="0">
                <a:effectLst/>
                <a:latin typeface="Futura Medium" panose="020B0602020204020303" pitchFamily="34" charset="-79"/>
                <a:cs typeface="Futura Medium" panose="020B0602020204020303" pitchFamily="34" charset="-79"/>
              </a:rPr>
              <a:t> What are the financial implications of these trends for each of  </a:t>
            </a:r>
          </a:p>
          <a:p>
            <a:r>
              <a:rPr lang="en-GB" dirty="0">
                <a:effectLst/>
                <a:latin typeface="Futura Medium" panose="020B0602020204020303" pitchFamily="34" charset="-79"/>
                <a:cs typeface="Futura Medium" panose="020B0602020204020303" pitchFamily="34" charset="-79"/>
              </a:rPr>
              <a:t>    the groups below: </a:t>
            </a:r>
          </a:p>
          <a:p>
            <a:r>
              <a:rPr lang="en-GB" dirty="0">
                <a:effectLst/>
                <a:latin typeface="Futura Medium" panose="020B0602020204020303" pitchFamily="34" charset="-79"/>
                <a:cs typeface="Futura Medium" panose="020B0602020204020303" pitchFamily="34" charset="-79"/>
              </a:rPr>
              <a:t>• The government</a:t>
            </a:r>
          </a:p>
          <a:p>
            <a:r>
              <a:rPr lang="en-GB" dirty="0">
                <a:effectLst/>
                <a:latin typeface="Futura Medium" panose="020B0602020204020303" pitchFamily="34" charset="-79"/>
                <a:cs typeface="Futura Medium" panose="020B0602020204020303" pitchFamily="34" charset="-79"/>
              </a:rPr>
              <a:t>• People who are still working</a:t>
            </a:r>
          </a:p>
          <a:p>
            <a:r>
              <a:rPr lang="en-GB" dirty="0">
                <a:effectLst/>
                <a:latin typeface="Futura Medium" panose="020B0602020204020303" pitchFamily="34" charset="-79"/>
                <a:cs typeface="Futura Medium" panose="020B0602020204020303" pitchFamily="34" charset="-79"/>
              </a:rPr>
              <a:t>• People who are retired</a:t>
            </a:r>
          </a:p>
        </p:txBody>
      </p:sp>
    </p:spTree>
    <p:extLst>
      <p:ext uri="{BB962C8B-B14F-4D97-AF65-F5344CB8AC3E}">
        <p14:creationId xmlns:p14="http://schemas.microsoft.com/office/powerpoint/2010/main" val="2050121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862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59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930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192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C0595-DF11-7645-BF87-CAC467BE64EA}"/>
              </a:ext>
            </a:extLst>
          </p:cNvPr>
          <p:cNvSpPr txBox="1"/>
          <p:nvPr/>
        </p:nvSpPr>
        <p:spPr>
          <a:xfrm>
            <a:off x="8271190" y="50070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DDEA047-3BB3-5849-A9D7-2525F016FA28}"/>
              </a:ext>
            </a:extLst>
          </p:cNvPr>
          <p:cNvCxnSpPr>
            <a:cxnSpLocks/>
          </p:cNvCxnSpPr>
          <p:nvPr/>
        </p:nvCxnSpPr>
        <p:spPr>
          <a:xfrm>
            <a:off x="8365517" y="922820"/>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E453128-5335-7241-A152-1A3F2547156B}"/>
              </a:ext>
            </a:extLst>
          </p:cNvPr>
          <p:cNvPicPr>
            <a:picLocks noChangeAspect="1"/>
          </p:cNvPicPr>
          <p:nvPr/>
        </p:nvPicPr>
        <p:blipFill>
          <a:blip r:embed="rId2"/>
          <a:stretch>
            <a:fillRect/>
          </a:stretch>
        </p:blipFill>
        <p:spPr>
          <a:xfrm>
            <a:off x="7698049" y="411249"/>
            <a:ext cx="602958" cy="602958"/>
          </a:xfrm>
          <a:prstGeom prst="rect">
            <a:avLst/>
          </a:prstGeom>
        </p:spPr>
      </p:pic>
      <p:sp>
        <p:nvSpPr>
          <p:cNvPr id="5" name="Rectangle 4">
            <a:extLst>
              <a:ext uri="{FF2B5EF4-FFF2-40B4-BE49-F238E27FC236}">
                <a16:creationId xmlns:a16="http://schemas.microsoft.com/office/drawing/2014/main" id="{EC9F0515-8D57-C241-A043-B53C5C6D71EB}"/>
              </a:ext>
            </a:extLst>
          </p:cNvPr>
          <p:cNvSpPr/>
          <p:nvPr/>
        </p:nvSpPr>
        <p:spPr>
          <a:xfrm>
            <a:off x="7653736" y="1166842"/>
            <a:ext cx="4008530"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Find out what the current rates are for the NMW, NLW and UK Voluntary Living Wage.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pairs or small groups, discuss why you think the government has not made the NLW the same as the Voluntary Living Wage.</a:t>
            </a:r>
          </a:p>
        </p:txBody>
      </p:sp>
    </p:spTree>
    <p:extLst>
      <p:ext uri="{BB962C8B-B14F-4D97-AF65-F5344CB8AC3E}">
        <p14:creationId xmlns:p14="http://schemas.microsoft.com/office/powerpoint/2010/main" val="2278057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98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E56D7-1290-484C-9A2C-CE5129A34100}"/>
              </a:ext>
            </a:extLst>
          </p:cNvPr>
          <p:cNvSpPr txBox="1"/>
          <p:nvPr/>
        </p:nvSpPr>
        <p:spPr>
          <a:xfrm>
            <a:off x="1076054" y="178918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F8FD9773-A1A4-3B4F-937A-B7D1FC5F568C}"/>
              </a:ext>
            </a:extLst>
          </p:cNvPr>
          <p:cNvCxnSpPr>
            <a:cxnSpLocks/>
          </p:cNvCxnSpPr>
          <p:nvPr/>
        </p:nvCxnSpPr>
        <p:spPr>
          <a:xfrm>
            <a:off x="1170381" y="2211307"/>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E0031D5-F891-604A-A87E-FB7D95A037C4}"/>
              </a:ext>
            </a:extLst>
          </p:cNvPr>
          <p:cNvPicPr>
            <a:picLocks noChangeAspect="1"/>
          </p:cNvPicPr>
          <p:nvPr/>
        </p:nvPicPr>
        <p:blipFill>
          <a:blip r:embed="rId2"/>
          <a:stretch>
            <a:fillRect/>
          </a:stretch>
        </p:blipFill>
        <p:spPr>
          <a:xfrm>
            <a:off x="502913" y="1699736"/>
            <a:ext cx="602958" cy="602958"/>
          </a:xfrm>
          <a:prstGeom prst="rect">
            <a:avLst/>
          </a:prstGeom>
        </p:spPr>
      </p:pic>
      <p:sp>
        <p:nvSpPr>
          <p:cNvPr id="5" name="Rectangle 4">
            <a:extLst>
              <a:ext uri="{FF2B5EF4-FFF2-40B4-BE49-F238E27FC236}">
                <a16:creationId xmlns:a16="http://schemas.microsoft.com/office/drawing/2014/main" id="{52391D29-3D31-FB4F-A3AD-F697B8155EFC}"/>
              </a:ext>
            </a:extLst>
          </p:cNvPr>
          <p:cNvSpPr/>
          <p:nvPr/>
        </p:nvSpPr>
        <p:spPr>
          <a:xfrm>
            <a:off x="436766" y="2392145"/>
            <a:ext cx="3817182"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Create an online blog (or film a vlog) for a young person who has recently got their first full-time job.</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Summarise: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deductions that will be made from their income.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Where these deductions go and how they are then spent.</a:t>
            </a:r>
          </a:p>
        </p:txBody>
      </p:sp>
    </p:spTree>
    <p:extLst>
      <p:ext uri="{BB962C8B-B14F-4D97-AF65-F5344CB8AC3E}">
        <p14:creationId xmlns:p14="http://schemas.microsoft.com/office/powerpoint/2010/main" val="3991248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638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019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254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791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28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48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45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14" ma:contentTypeDescription="Create a new document." ma:contentTypeScope="" ma:versionID="0172bc570f70b2872d8682bdb1b6542f">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7da3292db72a042dbbf3872fec84df71"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2.xml><?xml version="1.0" encoding="utf-8"?>
<ds:datastoreItem xmlns:ds="http://schemas.openxmlformats.org/officeDocument/2006/customXml" ds:itemID="{882BEDE4-0827-4AE3-8E37-B09D42B3DA0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3ECC7DB-4E93-4DEF-BA1E-99067589E826}"/>
</file>

<file path=docProps/app.xml><?xml version="1.0" encoding="utf-8"?>
<Properties xmlns="http://schemas.openxmlformats.org/officeDocument/2006/extended-properties" xmlns:vt="http://schemas.openxmlformats.org/officeDocument/2006/docPropsVTypes">
  <TotalTime>1686</TotalTime>
  <Words>652</Words>
  <Application>Microsoft Office PowerPoint</Application>
  <PresentationFormat>Widescreen</PresentationFormat>
  <Paragraphs>96</Paragraphs>
  <Slides>65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135</cp:revision>
  <dcterms:created xsi:type="dcterms:W3CDTF">2020-11-11T10:55:19Z</dcterms:created>
  <dcterms:modified xsi:type="dcterms:W3CDTF">2021-01-15T14:19:08Z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0x01010042D29380DE8FB84D96CC72BEA12CEB81</vt:lpwstr>
  </property>
</Properties>
</file>