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313"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Jayne Turner" initials="ET" lastIdx="21" clrIdx="0">
    <p:extLst>
      <p:ext uri="{19B8F6BF-5375-455C-9EA6-DF929625EA0E}">
        <p15:presenceInfo xmlns:p15="http://schemas.microsoft.com/office/powerpoint/2012/main" userId="S::emma-jayne.turner@y-e.org.uk::d94aec55-1b1a-4682-8672-433cac33ce79" providerId="AD"/>
      </p:ext>
    </p:extLst>
  </p:cmAuthor>
  <p:cmAuthor id="2" name="Chloe Shuttlewood" initials="CS" lastIdx="6" clrIdx="1">
    <p:extLst>
      <p:ext uri="{19B8F6BF-5375-455C-9EA6-DF929625EA0E}">
        <p15:presenceInfo xmlns:p15="http://schemas.microsoft.com/office/powerpoint/2012/main" userId="S::chloe.shuttlewood@y-e.org.uk::d54142b5-145a-4f78-a2be-2b3db04d1597" providerId="AD"/>
      </p:ext>
    </p:extLst>
  </p:cmAuthor>
  <p:cmAuthor id="3" name="Jennifer Craven" initials="JC" lastIdx="27" clrIdx="2">
    <p:extLst>
      <p:ext uri="{19B8F6BF-5375-455C-9EA6-DF929625EA0E}">
        <p15:presenceInfo xmlns:p15="http://schemas.microsoft.com/office/powerpoint/2012/main" userId="S::jennifer.craven@salfordcc.ac.uk::5aace934-d1f4-464a-bfcb-5a37b96fa6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1A3E"/>
    <a:srgbClr val="FADECD"/>
    <a:srgbClr val="FFF6D8"/>
    <a:srgbClr val="F0BA9D"/>
    <a:srgbClr val="E0774A"/>
    <a:srgbClr val="00303C"/>
    <a:srgbClr val="D7A4A6"/>
    <a:srgbClr val="D84E1D"/>
    <a:srgbClr val="188785"/>
    <a:srgbClr val="FFE3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12" autoAdjust="0"/>
    <p:restoredTop sz="96327"/>
  </p:normalViewPr>
  <p:slideViewPr>
    <p:cSldViewPr snapToGrid="0" snapToObjects="1">
      <p:cViewPr varScale="1">
        <p:scale>
          <a:sx n="86" d="100"/>
          <a:sy n="86" d="100"/>
        </p:scale>
        <p:origin x="869" y="4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e Shuttlewood" userId="d54142b5-145a-4f78-a2be-2b3db04d1597" providerId="ADAL" clId="{B34EAB48-5E1C-4E7D-A1F2-4189C6E3D96B}"/>
    <pc:docChg chg="custSel">
      <pc:chgData name="Chloe Shuttlewood" userId="d54142b5-145a-4f78-a2be-2b3db04d1597" providerId="ADAL" clId="{B34EAB48-5E1C-4E7D-A1F2-4189C6E3D96B}" dt="2021-01-15T14:19:34.872" v="0" actId="1592"/>
      <pc:docMkLst>
        <pc:docMk/>
      </pc:docMkLst>
      <pc:sldChg chg="delCm">
        <pc:chgData name="Chloe Shuttlewood" userId="d54142b5-145a-4f78-a2be-2b3db04d1597" providerId="ADAL" clId="{B34EAB48-5E1C-4E7D-A1F2-4189C6E3D96B}" dt="2021-01-15T14:19:34.872" v="0" actId="1592"/>
        <pc:sldMkLst>
          <pc:docMk/>
          <pc:sldMk cId="2465707666" sldId="268"/>
        </pc:sldMkLst>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33.xml"/><Relationship Id="rId3" Type="http://schemas.openxmlformats.org/officeDocument/2006/relationships/slide" Target="../slides/slide8.xml"/><Relationship Id="rId7" Type="http://schemas.openxmlformats.org/officeDocument/2006/relationships/slide" Target="../slides/slide27.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17.xml"/><Relationship Id="rId11" Type="http://schemas.openxmlformats.org/officeDocument/2006/relationships/slide" Target="../slides/slide49.xml"/><Relationship Id="rId5" Type="http://schemas.openxmlformats.org/officeDocument/2006/relationships/slide" Target="../slides/slide11.xml"/><Relationship Id="rId10" Type="http://schemas.openxmlformats.org/officeDocument/2006/relationships/slide" Target="../slides/slide47.xml"/><Relationship Id="rId4" Type="http://schemas.openxmlformats.org/officeDocument/2006/relationships/slide" Target="../slides/slide10.xml"/><Relationship Id="rId9" Type="http://schemas.openxmlformats.org/officeDocument/2006/relationships/slide" Target="../slides/slide4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1B0665-F412-E142-B3FF-660B49DD37BC}"/>
              </a:ext>
            </a:extLst>
          </p:cNvPr>
          <p:cNvSpPr/>
          <p:nvPr userDrawn="1"/>
        </p:nvSpPr>
        <p:spPr>
          <a:xfrm>
            <a:off x="0" y="-8211"/>
            <a:ext cx="12192001" cy="6219825"/>
          </a:xfrm>
          <a:prstGeom prst="rect">
            <a:avLst/>
          </a:prstGeom>
          <a:solidFill>
            <a:srgbClr val="F0BA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024BB25-D97D-1A4F-A085-62C89EA1A5F9}"/>
              </a:ext>
            </a:extLst>
          </p:cNvPr>
          <p:cNvSpPr/>
          <p:nvPr userDrawn="1"/>
        </p:nvSpPr>
        <p:spPr>
          <a:xfrm>
            <a:off x="466744" y="-9808"/>
            <a:ext cx="6046891" cy="3139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708607" y="108592"/>
            <a:ext cx="6343353" cy="1384995"/>
          </a:xfrm>
          <a:prstGeom prst="rect">
            <a:avLst/>
          </a:prstGeom>
          <a:noFill/>
        </p:spPr>
        <p:txBody>
          <a:bodyPr wrap="square" rtlCol="0">
            <a:spAutoFit/>
          </a:bodyPr>
          <a:lstStyle/>
          <a:p>
            <a:r>
              <a:rPr lang="en-GB" sz="6600" b="1" dirty="0">
                <a:solidFill>
                  <a:srgbClr val="D84E1D"/>
                </a:solidFill>
                <a:latin typeface="Futura" panose="020B0602020204020303" pitchFamily="34" charset="-79"/>
                <a:cs typeface="Futura" panose="020B0602020204020303" pitchFamily="34" charset="-79"/>
              </a:rPr>
              <a:t>RISK AND </a:t>
            </a:r>
          </a:p>
          <a:p>
            <a:endParaRPr lang="en-US" dirty="0"/>
          </a:p>
        </p:txBody>
      </p:sp>
      <p:sp>
        <p:nvSpPr>
          <p:cNvPr id="8" name="Rectangle 7">
            <a:extLst>
              <a:ext uri="{FF2B5EF4-FFF2-40B4-BE49-F238E27FC236}">
                <a16:creationId xmlns:a16="http://schemas.microsoft.com/office/drawing/2014/main" id="{67CA7545-F5C7-EF4F-BDF4-7F87A6F51527}"/>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A4F97B2-CE41-CC48-9939-75C7E1A0A369}"/>
              </a:ext>
            </a:extLst>
          </p:cNvPr>
          <p:cNvSpPr/>
          <p:nvPr userDrawn="1"/>
        </p:nvSpPr>
        <p:spPr>
          <a:xfrm>
            <a:off x="-436111" y="3507724"/>
            <a:ext cx="5892693" cy="2286000"/>
          </a:xfrm>
          <a:prstGeom prst="roundRect">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CBFC95-C3AF-FB44-97BE-8A401B9A6973}"/>
              </a:ext>
            </a:extLst>
          </p:cNvPr>
          <p:cNvSpPr/>
          <p:nvPr userDrawn="1"/>
        </p:nvSpPr>
        <p:spPr>
          <a:xfrm>
            <a:off x="951166" y="3708743"/>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sp>
        <p:nvSpPr>
          <p:cNvPr id="12" name="Rectangle 11">
            <a:extLst>
              <a:ext uri="{FF2B5EF4-FFF2-40B4-BE49-F238E27FC236}">
                <a16:creationId xmlns:a16="http://schemas.microsoft.com/office/drawing/2014/main" id="{1FBCC6F7-8AA3-B845-B5EC-9FC99121D75B}"/>
              </a:ext>
            </a:extLst>
          </p:cNvPr>
          <p:cNvSpPr/>
          <p:nvPr userDrawn="1"/>
        </p:nvSpPr>
        <p:spPr>
          <a:xfrm>
            <a:off x="332349" y="4404629"/>
            <a:ext cx="5034456" cy="1200329"/>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Risk taking causes changes in the brain as it releases adrenaline, causing an intense feeling of pleasure. This is why some risk taking, like gambling, can become addictive.</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cxnSp>
        <p:nvCxnSpPr>
          <p:cNvPr id="13" name="Straight Connector 12">
            <a:extLst>
              <a:ext uri="{FF2B5EF4-FFF2-40B4-BE49-F238E27FC236}">
                <a16:creationId xmlns:a16="http://schemas.microsoft.com/office/drawing/2014/main" id="{87C00237-8129-A849-AA35-2C7099191AB7}"/>
              </a:ext>
            </a:extLst>
          </p:cNvPr>
          <p:cNvCxnSpPr/>
          <p:nvPr userDrawn="1"/>
        </p:nvCxnSpPr>
        <p:spPr>
          <a:xfrm>
            <a:off x="433456" y="4327082"/>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sp>
        <p:nvSpPr>
          <p:cNvPr id="17" name="TextBox 16">
            <a:extLst>
              <a:ext uri="{FF2B5EF4-FFF2-40B4-BE49-F238E27FC236}">
                <a16:creationId xmlns:a16="http://schemas.microsoft.com/office/drawing/2014/main" id="{C7CF9A89-3179-EC45-AD8E-65F6F9E26AEE}"/>
              </a:ext>
            </a:extLst>
          </p:cNvPr>
          <p:cNvSpPr txBox="1"/>
          <p:nvPr userDrawn="1"/>
        </p:nvSpPr>
        <p:spPr>
          <a:xfrm>
            <a:off x="8965095" y="6289627"/>
            <a:ext cx="354948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a:t>
            </a:r>
          </a:p>
        </p:txBody>
      </p:sp>
      <p:sp>
        <p:nvSpPr>
          <p:cNvPr id="3" name="TextBox 2">
            <a:extLst>
              <a:ext uri="{FF2B5EF4-FFF2-40B4-BE49-F238E27FC236}">
                <a16:creationId xmlns:a16="http://schemas.microsoft.com/office/drawing/2014/main" id="{E4AC0881-78C6-7244-88F1-28FCD1F46732}"/>
              </a:ext>
            </a:extLst>
          </p:cNvPr>
          <p:cNvSpPr txBox="1"/>
          <p:nvPr userDrawn="1"/>
        </p:nvSpPr>
        <p:spPr>
          <a:xfrm>
            <a:off x="6858000" y="240305"/>
            <a:ext cx="4970938" cy="3416320"/>
          </a:xfrm>
          <a:prstGeom prst="rect">
            <a:avLst/>
          </a:prstGeom>
          <a:noFill/>
        </p:spPr>
        <p:txBody>
          <a:bodyPr wrap="square" rtlCol="0">
            <a:spAutoFit/>
          </a:bodyPr>
          <a:lstStyle/>
          <a:p>
            <a:r>
              <a:rPr lang="en-GB" sz="1800" kern="1200" dirty="0">
                <a:solidFill>
                  <a:schemeClr val="tx1"/>
                </a:solidFill>
                <a:effectLst/>
                <a:latin typeface="Futura Medium" panose="020B0602020204020303" pitchFamily="34" charset="-79"/>
                <a:ea typeface="+mn-ea"/>
                <a:cs typeface="Futura Medium" panose="020B0602020204020303" pitchFamily="34" charset="-79"/>
              </a:rPr>
              <a:t>In this chapter you will explore what is meant by financial risk and reward. You will think about the financial decisions you could be faced with, and the level of risk involved in these. You’ll explore the reasons that people take risks with money, and the link between risk and reward. You will also find out how you can protect yourself against financial risks and where you can go to get help if the risk you have taken turns out to be a bad decision.</a:t>
            </a:r>
          </a:p>
          <a:p>
            <a:endParaRPr lang="en-US" dirty="0"/>
          </a:p>
        </p:txBody>
      </p:sp>
      <p:sp>
        <p:nvSpPr>
          <p:cNvPr id="2" name="Rectangle 1">
            <a:extLst>
              <a:ext uri="{FF2B5EF4-FFF2-40B4-BE49-F238E27FC236}">
                <a16:creationId xmlns:a16="http://schemas.microsoft.com/office/drawing/2014/main" id="{BC4E1E98-87C3-924D-A1AE-BFC2EDD4DEA6}"/>
              </a:ext>
            </a:extLst>
          </p:cNvPr>
          <p:cNvSpPr/>
          <p:nvPr userDrawn="1"/>
        </p:nvSpPr>
        <p:spPr>
          <a:xfrm>
            <a:off x="708607" y="850872"/>
            <a:ext cx="3831498" cy="1107996"/>
          </a:xfrm>
          <a:prstGeom prst="rect">
            <a:avLst/>
          </a:prstGeom>
        </p:spPr>
        <p:txBody>
          <a:bodyPr wrap="none">
            <a:spAutoFit/>
          </a:bodyPr>
          <a:lstStyle/>
          <a:p>
            <a:r>
              <a:rPr lang="en-GB" sz="6600" b="1" dirty="0">
                <a:solidFill>
                  <a:srgbClr val="D84E1D"/>
                </a:solidFill>
                <a:latin typeface="Futura" panose="020B0602020204020303" pitchFamily="34" charset="-79"/>
                <a:cs typeface="Futura" panose="020B0602020204020303" pitchFamily="34" charset="-79"/>
              </a:rPr>
              <a:t>REWARD</a:t>
            </a:r>
            <a:endParaRPr lang="en-GB" sz="8000" b="1" dirty="0">
              <a:solidFill>
                <a:srgbClr val="D84E1D"/>
              </a:solidFill>
              <a:latin typeface="Futura" panose="020B0602020204020303" pitchFamily="34" charset="-79"/>
              <a:cs typeface="Futura" panose="020B0602020204020303" pitchFamily="34" charset="-79"/>
            </a:endParaRPr>
          </a:p>
        </p:txBody>
      </p:sp>
      <p:sp>
        <p:nvSpPr>
          <p:cNvPr id="9" name="Rectangle 8">
            <a:extLst>
              <a:ext uri="{FF2B5EF4-FFF2-40B4-BE49-F238E27FC236}">
                <a16:creationId xmlns:a16="http://schemas.microsoft.com/office/drawing/2014/main" id="{6D158564-109C-934E-970D-EB3FCD4A71DF}"/>
              </a:ext>
            </a:extLst>
          </p:cNvPr>
          <p:cNvSpPr/>
          <p:nvPr userDrawn="1"/>
        </p:nvSpPr>
        <p:spPr>
          <a:xfrm>
            <a:off x="762000" y="1773401"/>
            <a:ext cx="6096000" cy="1077218"/>
          </a:xfrm>
          <a:prstGeom prst="rect">
            <a:avLst/>
          </a:prstGeom>
        </p:spPr>
        <p:txBody>
          <a:bodyPr>
            <a:spAutoFit/>
          </a:bodyPr>
          <a:lstStyle/>
          <a:p>
            <a:r>
              <a:rPr lang="en-GB" sz="3200" dirty="0">
                <a:solidFill>
                  <a:srgbClr val="A41A3E"/>
                </a:solidFill>
                <a:latin typeface="Futura Medium" panose="020B0602020204020303" pitchFamily="34" charset="-79"/>
                <a:cs typeface="Futura Medium" panose="020B0602020204020303" pitchFamily="34" charset="-79"/>
              </a:rPr>
              <a:t>WHY DO SOME PEOPLE </a:t>
            </a:r>
          </a:p>
          <a:p>
            <a:r>
              <a:rPr lang="en-GB" sz="3200" dirty="0">
                <a:solidFill>
                  <a:srgbClr val="A41A3E"/>
                </a:solidFill>
                <a:latin typeface="Futura Medium" panose="020B0602020204020303" pitchFamily="34" charset="-79"/>
                <a:cs typeface="Futura Medium" panose="020B0602020204020303" pitchFamily="34" charset="-79"/>
              </a:rPr>
              <a:t>TAKE RISKS WITH MONEY?</a:t>
            </a:r>
          </a:p>
        </p:txBody>
      </p:sp>
      <p:pic>
        <p:nvPicPr>
          <p:cNvPr id="19" name="Picture 18">
            <a:extLst>
              <a:ext uri="{FF2B5EF4-FFF2-40B4-BE49-F238E27FC236}">
                <a16:creationId xmlns:a16="http://schemas.microsoft.com/office/drawing/2014/main" id="{AAAD09D4-98F2-6E48-A64F-3CC56A947CD6}"/>
              </a:ext>
            </a:extLst>
          </p:cNvPr>
          <p:cNvPicPr>
            <a:picLocks noChangeAspect="1"/>
          </p:cNvPicPr>
          <p:nvPr userDrawn="1"/>
        </p:nvPicPr>
        <p:blipFill>
          <a:blip r:embed="rId2"/>
          <a:stretch>
            <a:fillRect/>
          </a:stretch>
        </p:blipFill>
        <p:spPr>
          <a:xfrm>
            <a:off x="377293" y="3638952"/>
            <a:ext cx="620937" cy="615763"/>
          </a:xfrm>
          <a:prstGeom prst="rect">
            <a:avLst/>
          </a:prstGeom>
        </p:spPr>
      </p:pic>
      <p:pic>
        <p:nvPicPr>
          <p:cNvPr id="22" name="Picture 21">
            <a:extLst>
              <a:ext uri="{FF2B5EF4-FFF2-40B4-BE49-F238E27FC236}">
                <a16:creationId xmlns:a16="http://schemas.microsoft.com/office/drawing/2014/main" id="{ED6048FB-73C2-9648-955F-269F44188C7D}"/>
              </a:ext>
            </a:extLst>
          </p:cNvPr>
          <p:cNvPicPr>
            <a:picLocks noChangeAspect="1"/>
          </p:cNvPicPr>
          <p:nvPr userDrawn="1"/>
        </p:nvPicPr>
        <p:blipFill rotWithShape="1">
          <a:blip r:embed="rId3"/>
          <a:srcRect r="42595" b="62589"/>
          <a:stretch/>
        </p:blipFill>
        <p:spPr>
          <a:xfrm>
            <a:off x="4842473" y="3173422"/>
            <a:ext cx="6398362" cy="3031314"/>
          </a:xfrm>
          <a:prstGeom prst="rect">
            <a:avLst/>
          </a:prstGeom>
        </p:spPr>
      </p:pic>
    </p:spTree>
    <p:extLst>
      <p:ext uri="{BB962C8B-B14F-4D97-AF65-F5344CB8AC3E}">
        <p14:creationId xmlns:p14="http://schemas.microsoft.com/office/powerpoint/2010/main" val="981082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430617" y="6289627"/>
            <a:ext cx="6083959"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ASSESSING RISK</a:t>
            </a:r>
          </a:p>
        </p:txBody>
      </p:sp>
    </p:spTree>
    <p:extLst>
      <p:ext uri="{BB962C8B-B14F-4D97-AF65-F5344CB8AC3E}">
        <p14:creationId xmlns:p14="http://schemas.microsoft.com/office/powerpoint/2010/main" val="619884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10013389" cy="984885"/>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INVESTMENTS</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INVESTMENTS</a:t>
            </a:r>
          </a:p>
        </p:txBody>
      </p:sp>
      <p:sp>
        <p:nvSpPr>
          <p:cNvPr id="3" name="Rectangle 2">
            <a:extLst>
              <a:ext uri="{FF2B5EF4-FFF2-40B4-BE49-F238E27FC236}">
                <a16:creationId xmlns:a16="http://schemas.microsoft.com/office/drawing/2014/main" id="{F77D73B4-5985-5F41-B288-D0FD22E94359}"/>
              </a:ext>
            </a:extLst>
          </p:cNvPr>
          <p:cNvSpPr/>
          <p:nvPr userDrawn="1"/>
        </p:nvSpPr>
        <p:spPr>
          <a:xfrm>
            <a:off x="462453" y="1171382"/>
            <a:ext cx="11345234" cy="92333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All investments have the potential to grow in value, but they can also decrease in value, meaning you begin to lose money. This is different to a savings account, where your money is protected, and grows according to the interest rate you receive. Some common forms of investment include:</a:t>
            </a:r>
          </a:p>
        </p:txBody>
      </p:sp>
      <p:sp>
        <p:nvSpPr>
          <p:cNvPr id="11" name="TextBox 10">
            <a:extLst>
              <a:ext uri="{FF2B5EF4-FFF2-40B4-BE49-F238E27FC236}">
                <a16:creationId xmlns:a16="http://schemas.microsoft.com/office/drawing/2014/main" id="{252E5FC8-AF68-E24E-B6BE-917CD4D0FBB5}"/>
              </a:ext>
            </a:extLst>
          </p:cNvPr>
          <p:cNvSpPr txBox="1"/>
          <p:nvPr userDrawn="1"/>
        </p:nvSpPr>
        <p:spPr>
          <a:xfrm>
            <a:off x="1118290" y="2304741"/>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SHARES</a:t>
            </a:r>
          </a:p>
        </p:txBody>
      </p:sp>
      <p:cxnSp>
        <p:nvCxnSpPr>
          <p:cNvPr id="12" name="Straight Connector 11">
            <a:extLst>
              <a:ext uri="{FF2B5EF4-FFF2-40B4-BE49-F238E27FC236}">
                <a16:creationId xmlns:a16="http://schemas.microsoft.com/office/drawing/2014/main" id="{EEBC5768-F4CB-0F4B-9A3F-46E5D7A8ACBD}"/>
              </a:ext>
            </a:extLst>
          </p:cNvPr>
          <p:cNvCxnSpPr>
            <a:cxnSpLocks/>
          </p:cNvCxnSpPr>
          <p:nvPr userDrawn="1"/>
        </p:nvCxnSpPr>
        <p:spPr>
          <a:xfrm>
            <a:off x="1225908" y="2735843"/>
            <a:ext cx="1149545"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B33E69F5-6A72-5B46-BFBE-DEB0C8507040}"/>
              </a:ext>
            </a:extLst>
          </p:cNvPr>
          <p:cNvPicPr>
            <a:picLocks noChangeAspect="1"/>
          </p:cNvPicPr>
          <p:nvPr userDrawn="1"/>
        </p:nvPicPr>
        <p:blipFill>
          <a:blip r:embed="rId2"/>
          <a:stretch>
            <a:fillRect/>
          </a:stretch>
        </p:blipFill>
        <p:spPr>
          <a:xfrm>
            <a:off x="538231" y="2239448"/>
            <a:ext cx="599937" cy="595357"/>
          </a:xfrm>
          <a:prstGeom prst="rect">
            <a:avLst/>
          </a:prstGeom>
        </p:spPr>
      </p:pic>
      <p:sp>
        <p:nvSpPr>
          <p:cNvPr id="10" name="Rectangle 9">
            <a:extLst>
              <a:ext uri="{FF2B5EF4-FFF2-40B4-BE49-F238E27FC236}">
                <a16:creationId xmlns:a16="http://schemas.microsoft.com/office/drawing/2014/main" id="{404C3448-94FB-D74C-9F3F-D5120EF782DD}"/>
              </a:ext>
            </a:extLst>
          </p:cNvPr>
          <p:cNvSpPr/>
          <p:nvPr userDrawn="1"/>
        </p:nvSpPr>
        <p:spPr>
          <a:xfrm>
            <a:off x="538231" y="2900098"/>
            <a:ext cx="6717334" cy="286232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 share is a unit of ownership in a company; if you buy a share in a company then you own part of it. Companies raise the money that they need in order to operate and grow by selling shares. If a company performs well its share value will rise and any shares you have in that company will increase in value. You could then sell them at a profit. For example, you buy 100 shares at £1 per share therefore spending £100. After 3 years you decide to sell them all as they are now worth £2 per share, meaning that you will receive £200 for your 100 shares, making a profit of £100.</a:t>
            </a:r>
          </a:p>
        </p:txBody>
      </p:sp>
      <p:pic>
        <p:nvPicPr>
          <p:cNvPr id="20" name="Picture 19">
            <a:extLst>
              <a:ext uri="{FF2B5EF4-FFF2-40B4-BE49-F238E27FC236}">
                <a16:creationId xmlns:a16="http://schemas.microsoft.com/office/drawing/2014/main" id="{E50A578E-79F4-764A-943C-FADD636BA763}"/>
              </a:ext>
            </a:extLst>
          </p:cNvPr>
          <p:cNvPicPr>
            <a:picLocks noChangeAspect="1"/>
          </p:cNvPicPr>
          <p:nvPr userDrawn="1"/>
        </p:nvPicPr>
        <p:blipFill rotWithShape="1">
          <a:blip r:embed="rId3"/>
          <a:srcRect l="5420" r="23724"/>
          <a:stretch/>
        </p:blipFill>
        <p:spPr>
          <a:xfrm>
            <a:off x="7454348" y="2355212"/>
            <a:ext cx="4303644" cy="3417147"/>
          </a:xfrm>
          <a:prstGeom prst="rect">
            <a:avLst/>
          </a:prstGeom>
        </p:spPr>
      </p:pic>
    </p:spTree>
    <p:extLst>
      <p:ext uri="{BB962C8B-B14F-4D97-AF65-F5344CB8AC3E}">
        <p14:creationId xmlns:p14="http://schemas.microsoft.com/office/powerpoint/2010/main" val="1350115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INVESTMENTS</a:t>
            </a:r>
          </a:p>
        </p:txBody>
      </p:sp>
      <p:sp>
        <p:nvSpPr>
          <p:cNvPr id="2" name="Rectangle 1">
            <a:extLst>
              <a:ext uri="{FF2B5EF4-FFF2-40B4-BE49-F238E27FC236}">
                <a16:creationId xmlns:a16="http://schemas.microsoft.com/office/drawing/2014/main" id="{47CCD9A0-AC46-B547-A793-809EC44EFEEA}"/>
              </a:ext>
            </a:extLst>
          </p:cNvPr>
          <p:cNvSpPr/>
          <p:nvPr userDrawn="1"/>
        </p:nvSpPr>
        <p:spPr>
          <a:xfrm>
            <a:off x="463826" y="440638"/>
            <a:ext cx="5151783" cy="535531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However, shares can also go down in value if a company does not do as well as expected and share prices can vary greatly from day to day. For example, the 100 shares that you bought at £1 per share are now valued at 80p per share, meaning that if you sold all of your shares you would only receive £80, making a loss of £20. </a:t>
            </a:r>
          </a:p>
          <a:p>
            <a:r>
              <a:rPr lang="en-GB" dirty="0">
                <a:solidFill>
                  <a:srgbClr val="002F3B"/>
                </a:solidFill>
                <a:effectLst/>
                <a:latin typeface="Futura" panose="020B0602020204020303" pitchFamily="34" charset="-79"/>
                <a:cs typeface="Futura" panose="020B0602020204020303" pitchFamily="34" charset="-79"/>
              </a:rPr>
              <a:t> </a:t>
            </a:r>
          </a:p>
          <a:p>
            <a:r>
              <a:rPr lang="en-GB" dirty="0">
                <a:solidFill>
                  <a:srgbClr val="002F3B"/>
                </a:solidFill>
                <a:effectLst/>
                <a:latin typeface="Futura" panose="020B0602020204020303" pitchFamily="34" charset="-79"/>
                <a:cs typeface="Futura" panose="020B0602020204020303" pitchFamily="34" charset="-79"/>
              </a:rPr>
              <a:t>If you own shares you may also receive income from dividends, which are a portion of the company’s profits paid out to shareholders.</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This type of investment carries more risk than collective investments (see the next column) and is considered to be a longer-term investment. </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rPr>
              <a:t>More information on buying shares can be found in the ‘Further your knowledge’ section. </a:t>
            </a:r>
            <a:endParaRPr lang="en-GB" dirty="0">
              <a:solidFill>
                <a:srgbClr val="002F3B"/>
              </a:solidFill>
              <a:effectLst/>
              <a:latin typeface="Swiss 721 SWA" panose="020B0504020202020204" pitchFamily="34" charset="0"/>
            </a:endParaRPr>
          </a:p>
        </p:txBody>
      </p:sp>
      <p:sp>
        <p:nvSpPr>
          <p:cNvPr id="15" name="TextBox 14">
            <a:extLst>
              <a:ext uri="{FF2B5EF4-FFF2-40B4-BE49-F238E27FC236}">
                <a16:creationId xmlns:a16="http://schemas.microsoft.com/office/drawing/2014/main" id="{92BB49ED-C2D2-3D4B-9A23-84AC9F7BDC44}"/>
              </a:ext>
            </a:extLst>
          </p:cNvPr>
          <p:cNvSpPr txBox="1"/>
          <p:nvPr userDrawn="1"/>
        </p:nvSpPr>
        <p:spPr>
          <a:xfrm>
            <a:off x="6676059" y="505931"/>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COLLECTIVE INVESTMENTS</a:t>
            </a:r>
          </a:p>
        </p:txBody>
      </p:sp>
      <p:cxnSp>
        <p:nvCxnSpPr>
          <p:cNvPr id="17" name="Straight Connector 16">
            <a:extLst>
              <a:ext uri="{FF2B5EF4-FFF2-40B4-BE49-F238E27FC236}">
                <a16:creationId xmlns:a16="http://schemas.microsoft.com/office/drawing/2014/main" id="{1B3AEAB6-A2E7-F546-85CD-A85384113FF4}"/>
              </a:ext>
            </a:extLst>
          </p:cNvPr>
          <p:cNvCxnSpPr>
            <a:cxnSpLocks/>
          </p:cNvCxnSpPr>
          <p:nvPr userDrawn="1"/>
        </p:nvCxnSpPr>
        <p:spPr>
          <a:xfrm>
            <a:off x="6783677" y="937033"/>
            <a:ext cx="3960523"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8" name="Picture 17">
            <a:extLst>
              <a:ext uri="{FF2B5EF4-FFF2-40B4-BE49-F238E27FC236}">
                <a16:creationId xmlns:a16="http://schemas.microsoft.com/office/drawing/2014/main" id="{ED59593D-86A9-E146-8A76-D7E26A406905}"/>
              </a:ext>
            </a:extLst>
          </p:cNvPr>
          <p:cNvPicPr>
            <a:picLocks noChangeAspect="1"/>
          </p:cNvPicPr>
          <p:nvPr userDrawn="1"/>
        </p:nvPicPr>
        <p:blipFill>
          <a:blip r:embed="rId2"/>
          <a:stretch>
            <a:fillRect/>
          </a:stretch>
        </p:blipFill>
        <p:spPr>
          <a:xfrm>
            <a:off x="6096000" y="440638"/>
            <a:ext cx="599937" cy="595357"/>
          </a:xfrm>
          <a:prstGeom prst="rect">
            <a:avLst/>
          </a:prstGeom>
        </p:spPr>
      </p:pic>
      <p:sp>
        <p:nvSpPr>
          <p:cNvPr id="19" name="Rectangle 18">
            <a:extLst>
              <a:ext uri="{FF2B5EF4-FFF2-40B4-BE49-F238E27FC236}">
                <a16:creationId xmlns:a16="http://schemas.microsoft.com/office/drawing/2014/main" id="{84DCF76E-609B-9D46-8AB4-803D728E4C49}"/>
              </a:ext>
            </a:extLst>
          </p:cNvPr>
          <p:cNvSpPr/>
          <p:nvPr userDrawn="1"/>
        </p:nvSpPr>
        <p:spPr>
          <a:xfrm>
            <a:off x="6096000" y="1099673"/>
            <a:ext cx="5493026" cy="452431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Many investors are not experts in investing. </a:t>
            </a:r>
          </a:p>
          <a:p>
            <a:r>
              <a:rPr lang="en-GB" dirty="0">
                <a:solidFill>
                  <a:srgbClr val="002F3B"/>
                </a:solidFill>
                <a:effectLst/>
                <a:latin typeface="Futura" panose="020B0602020204020303" pitchFamily="34" charset="-79"/>
                <a:cs typeface="Futura" panose="020B0602020204020303" pitchFamily="34" charset="-79"/>
              </a:rPr>
              <a:t>They may also be worried about taking a risk by investing too much of their money into one or just a few companies, which could perform badly and see their share price fall. One option is to invest in a unit trust which is run by people who are experts. These trusts may well invest in shares and commodities (such as property and gold) in order to spread the risk for an investor. The combination of the different areas of investment is known as the portfolio. Even if one area of the portfolio begins to fall in value, this may not impact the unit trust too much and may be balanced by growth in other areas of the portfolio. Even so, it’s important to realise that collective investments can still fall in value. </a:t>
            </a:r>
          </a:p>
        </p:txBody>
      </p:sp>
    </p:spTree>
    <p:extLst>
      <p:ext uri="{BB962C8B-B14F-4D97-AF65-F5344CB8AC3E}">
        <p14:creationId xmlns:p14="http://schemas.microsoft.com/office/powerpoint/2010/main" val="519488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INVESTMENTS</a:t>
            </a:r>
          </a:p>
        </p:txBody>
      </p:sp>
      <p:sp>
        <p:nvSpPr>
          <p:cNvPr id="15" name="TextBox 14">
            <a:extLst>
              <a:ext uri="{FF2B5EF4-FFF2-40B4-BE49-F238E27FC236}">
                <a16:creationId xmlns:a16="http://schemas.microsoft.com/office/drawing/2014/main" id="{92BB49ED-C2D2-3D4B-9A23-84AC9F7BDC44}"/>
              </a:ext>
            </a:extLst>
          </p:cNvPr>
          <p:cNvSpPr txBox="1"/>
          <p:nvPr userDrawn="1"/>
        </p:nvSpPr>
        <p:spPr>
          <a:xfrm>
            <a:off x="1048716" y="416479"/>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PROPERTY AND </a:t>
            </a:r>
          </a:p>
          <a:p>
            <a:r>
              <a:rPr lang="en-US" sz="2400" dirty="0">
                <a:solidFill>
                  <a:srgbClr val="A41A3E"/>
                </a:solidFill>
                <a:latin typeface="Futura Medium" panose="020B0602020204020303" pitchFamily="34" charset="-79"/>
                <a:cs typeface="Futura Medium" panose="020B0602020204020303" pitchFamily="34" charset="-79"/>
              </a:rPr>
              <a:t>OTHER COMMODITIES</a:t>
            </a:r>
          </a:p>
        </p:txBody>
      </p:sp>
      <p:cxnSp>
        <p:nvCxnSpPr>
          <p:cNvPr id="17" name="Straight Connector 16">
            <a:extLst>
              <a:ext uri="{FF2B5EF4-FFF2-40B4-BE49-F238E27FC236}">
                <a16:creationId xmlns:a16="http://schemas.microsoft.com/office/drawing/2014/main" id="{1B3AEAB6-A2E7-F546-85CD-A85384113FF4}"/>
              </a:ext>
            </a:extLst>
          </p:cNvPr>
          <p:cNvCxnSpPr>
            <a:cxnSpLocks/>
          </p:cNvCxnSpPr>
          <p:nvPr userDrawn="1"/>
        </p:nvCxnSpPr>
        <p:spPr>
          <a:xfrm>
            <a:off x="1156334" y="1247476"/>
            <a:ext cx="3316275"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8" name="Picture 17">
            <a:extLst>
              <a:ext uri="{FF2B5EF4-FFF2-40B4-BE49-F238E27FC236}">
                <a16:creationId xmlns:a16="http://schemas.microsoft.com/office/drawing/2014/main" id="{ED59593D-86A9-E146-8A76-D7E26A406905}"/>
              </a:ext>
            </a:extLst>
          </p:cNvPr>
          <p:cNvPicPr>
            <a:picLocks noChangeAspect="1"/>
          </p:cNvPicPr>
          <p:nvPr userDrawn="1"/>
        </p:nvPicPr>
        <p:blipFill>
          <a:blip r:embed="rId2"/>
          <a:stretch>
            <a:fillRect/>
          </a:stretch>
        </p:blipFill>
        <p:spPr>
          <a:xfrm>
            <a:off x="468657" y="534298"/>
            <a:ext cx="599937" cy="595357"/>
          </a:xfrm>
          <a:prstGeom prst="rect">
            <a:avLst/>
          </a:prstGeom>
        </p:spPr>
      </p:pic>
      <p:sp>
        <p:nvSpPr>
          <p:cNvPr id="7" name="Rectangle 6">
            <a:extLst>
              <a:ext uri="{FF2B5EF4-FFF2-40B4-BE49-F238E27FC236}">
                <a16:creationId xmlns:a16="http://schemas.microsoft.com/office/drawing/2014/main" id="{33507AB9-F66C-584F-9ABC-FEA4135E307A}"/>
              </a:ext>
            </a:extLst>
          </p:cNvPr>
          <p:cNvSpPr/>
          <p:nvPr userDrawn="1"/>
        </p:nvSpPr>
        <p:spPr>
          <a:xfrm>
            <a:off x="468657" y="1392212"/>
            <a:ext cx="5087317" cy="4247317"/>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Some people prefer to invest in actual products like gold and houses. As with shares, the value of these can go down as well as up. For example, you buy a house worth £100,000 but in 12 months the house is revalued at £98,000, meaning that you have lost £2,000 off the value of the property and the amount you paid for it.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Five years later, the house is revalued again and is now worth £115,000, meaning that if you were to sell you could make £15,000 profit. One issue with these is that they can be difficult to sell quickly, so are not good if you might need your money in a hurry.</a:t>
            </a:r>
          </a:p>
        </p:txBody>
      </p:sp>
      <p:sp>
        <p:nvSpPr>
          <p:cNvPr id="20" name="TextBox 19">
            <a:extLst>
              <a:ext uri="{FF2B5EF4-FFF2-40B4-BE49-F238E27FC236}">
                <a16:creationId xmlns:a16="http://schemas.microsoft.com/office/drawing/2014/main" id="{CFE52E1C-136B-C84C-8BB1-71792AE5B470}"/>
              </a:ext>
            </a:extLst>
          </p:cNvPr>
          <p:cNvSpPr txBox="1"/>
          <p:nvPr userDrawn="1"/>
        </p:nvSpPr>
        <p:spPr>
          <a:xfrm>
            <a:off x="6696214" y="416479"/>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ART, ANTIQUES, WINE</a:t>
            </a:r>
          </a:p>
          <a:p>
            <a:r>
              <a:rPr lang="en-US" sz="2400" dirty="0">
                <a:solidFill>
                  <a:srgbClr val="A41A3E"/>
                </a:solidFill>
                <a:latin typeface="Futura Medium" panose="020B0602020204020303" pitchFamily="34" charset="-79"/>
                <a:cs typeface="Futura Medium" panose="020B0602020204020303" pitchFamily="34" charset="-79"/>
              </a:rPr>
              <a:t>AND CLASSIC CARS</a:t>
            </a:r>
          </a:p>
        </p:txBody>
      </p:sp>
      <p:cxnSp>
        <p:nvCxnSpPr>
          <p:cNvPr id="21" name="Straight Connector 20">
            <a:extLst>
              <a:ext uri="{FF2B5EF4-FFF2-40B4-BE49-F238E27FC236}">
                <a16:creationId xmlns:a16="http://schemas.microsoft.com/office/drawing/2014/main" id="{D2DAE1FB-4C96-284E-BFC7-CE092D571A91}"/>
              </a:ext>
            </a:extLst>
          </p:cNvPr>
          <p:cNvCxnSpPr>
            <a:cxnSpLocks/>
          </p:cNvCxnSpPr>
          <p:nvPr userDrawn="1"/>
        </p:nvCxnSpPr>
        <p:spPr>
          <a:xfrm>
            <a:off x="6803832" y="1247476"/>
            <a:ext cx="3316275"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2" name="Picture 21">
            <a:extLst>
              <a:ext uri="{FF2B5EF4-FFF2-40B4-BE49-F238E27FC236}">
                <a16:creationId xmlns:a16="http://schemas.microsoft.com/office/drawing/2014/main" id="{B2F3CC22-6A92-7943-90FC-F2315141F343}"/>
              </a:ext>
            </a:extLst>
          </p:cNvPr>
          <p:cNvPicPr>
            <a:picLocks noChangeAspect="1"/>
          </p:cNvPicPr>
          <p:nvPr userDrawn="1"/>
        </p:nvPicPr>
        <p:blipFill>
          <a:blip r:embed="rId2"/>
          <a:stretch>
            <a:fillRect/>
          </a:stretch>
        </p:blipFill>
        <p:spPr>
          <a:xfrm>
            <a:off x="6116155" y="534298"/>
            <a:ext cx="599937" cy="595357"/>
          </a:xfrm>
          <a:prstGeom prst="rect">
            <a:avLst/>
          </a:prstGeom>
        </p:spPr>
      </p:pic>
      <p:sp>
        <p:nvSpPr>
          <p:cNvPr id="8" name="Rectangle 7">
            <a:extLst>
              <a:ext uri="{FF2B5EF4-FFF2-40B4-BE49-F238E27FC236}">
                <a16:creationId xmlns:a16="http://schemas.microsoft.com/office/drawing/2014/main" id="{91F87D30-EC4A-0E41-AA44-7384DB689E3A}"/>
              </a:ext>
            </a:extLst>
          </p:cNvPr>
          <p:cNvSpPr/>
          <p:nvPr userDrawn="1"/>
        </p:nvSpPr>
        <p:spPr>
          <a:xfrm>
            <a:off x="6096000" y="1397675"/>
            <a:ext cx="5443330" cy="2585323"/>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Not the most conventional way to invest but, provided you know the market, they can provide a good return on your investment.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For example, an art collector bought a painting in 2011 for £500, and six years later it was sold at auction for nearly £8,000. However, these types of investments can be very risky and also fall in value, particularly if they go out of fashion. </a:t>
            </a:r>
          </a:p>
        </p:txBody>
      </p:sp>
    </p:spTree>
    <p:extLst>
      <p:ext uri="{BB962C8B-B14F-4D97-AF65-F5344CB8AC3E}">
        <p14:creationId xmlns:p14="http://schemas.microsoft.com/office/powerpoint/2010/main" val="470365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INVESTMENTS</a:t>
            </a:r>
          </a:p>
        </p:txBody>
      </p:sp>
      <p:sp>
        <p:nvSpPr>
          <p:cNvPr id="19" name="Rounded Rectangle 18">
            <a:extLst>
              <a:ext uri="{FF2B5EF4-FFF2-40B4-BE49-F238E27FC236}">
                <a16:creationId xmlns:a16="http://schemas.microsoft.com/office/drawing/2014/main" id="{FB8F5323-DCF7-E04C-9C65-CA14B872CE46}"/>
              </a:ext>
            </a:extLst>
          </p:cNvPr>
          <p:cNvSpPr/>
          <p:nvPr userDrawn="1"/>
        </p:nvSpPr>
        <p:spPr>
          <a:xfrm>
            <a:off x="2479525" y="396775"/>
            <a:ext cx="6910033"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2C827BD-33EC-DD49-A7E5-9950CA4714C8}"/>
              </a:ext>
            </a:extLst>
          </p:cNvPr>
          <p:cNvSpPr/>
          <p:nvPr userDrawn="1"/>
        </p:nvSpPr>
        <p:spPr>
          <a:xfrm>
            <a:off x="3376314" y="67730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4" name="Straight Connector 23">
            <a:extLst>
              <a:ext uri="{FF2B5EF4-FFF2-40B4-BE49-F238E27FC236}">
                <a16:creationId xmlns:a16="http://schemas.microsoft.com/office/drawing/2014/main" id="{62AAA80E-03A5-6047-89C4-83FD3684FCBF}"/>
              </a:ext>
            </a:extLst>
          </p:cNvPr>
          <p:cNvCxnSpPr/>
          <p:nvPr userDrawn="1"/>
        </p:nvCxnSpPr>
        <p:spPr>
          <a:xfrm>
            <a:off x="2858604" y="1295646"/>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pic>
        <p:nvPicPr>
          <p:cNvPr id="25" name="Picture 24">
            <a:extLst>
              <a:ext uri="{FF2B5EF4-FFF2-40B4-BE49-F238E27FC236}">
                <a16:creationId xmlns:a16="http://schemas.microsoft.com/office/drawing/2014/main" id="{9E885D4E-155A-9643-80E8-B751B0FF542C}"/>
              </a:ext>
            </a:extLst>
          </p:cNvPr>
          <p:cNvPicPr>
            <a:picLocks noChangeAspect="1"/>
          </p:cNvPicPr>
          <p:nvPr userDrawn="1"/>
        </p:nvPicPr>
        <p:blipFill>
          <a:blip r:embed="rId2"/>
          <a:stretch>
            <a:fillRect/>
          </a:stretch>
        </p:blipFill>
        <p:spPr>
          <a:xfrm>
            <a:off x="2802441" y="607516"/>
            <a:ext cx="620937" cy="615763"/>
          </a:xfrm>
          <a:prstGeom prst="rect">
            <a:avLst/>
          </a:prstGeom>
        </p:spPr>
      </p:pic>
      <p:sp>
        <p:nvSpPr>
          <p:cNvPr id="2" name="Rectangle 1">
            <a:extLst>
              <a:ext uri="{FF2B5EF4-FFF2-40B4-BE49-F238E27FC236}">
                <a16:creationId xmlns:a16="http://schemas.microsoft.com/office/drawing/2014/main" id="{AF8BE26E-5B00-1A47-B068-BAEE80B66DE2}"/>
              </a:ext>
            </a:extLst>
          </p:cNvPr>
          <p:cNvSpPr/>
          <p:nvPr userDrawn="1"/>
        </p:nvSpPr>
        <p:spPr>
          <a:xfrm>
            <a:off x="2802441" y="1503811"/>
            <a:ext cx="6096000" cy="2862322"/>
          </a:xfrm>
          <a:prstGeom prst="rect">
            <a:avLst/>
          </a:prstGeom>
        </p:spPr>
        <p:txBody>
          <a:bodyPr>
            <a:spAutoFit/>
          </a:bodyPr>
          <a:lstStyle/>
          <a:p>
            <a:r>
              <a:rPr lang="en-GB" b="1" dirty="0">
                <a:solidFill>
                  <a:srgbClr val="FFFFFF"/>
                </a:solidFill>
                <a:effectLst/>
                <a:latin typeface="FUTURA MEDIUM" panose="020B0602020204020303" pitchFamily="34" charset="-79"/>
                <a:cs typeface="FUTURA MEDIUM" panose="020B0602020204020303" pitchFamily="34" charset="-79"/>
              </a:rPr>
              <a:t>Some investors do not want to put money into certain types of business for ethical reasons. You can now invest in “ethical” funds. These will avoid investing in companies involved in, say, making cigarettes, alcohol, weapons or nuclear products. </a:t>
            </a:r>
          </a:p>
          <a:p>
            <a:endParaRPr lang="en-GB" b="1" dirty="0">
              <a:solidFill>
                <a:srgbClr val="FFFFFF"/>
              </a:solidFill>
              <a:effectLst/>
              <a:latin typeface="FUTURA MEDIUM" panose="020B0602020204020303" pitchFamily="34" charset="-79"/>
              <a:cs typeface="FUTURA MEDIUM" panose="020B0602020204020303" pitchFamily="34" charset="-79"/>
            </a:endParaRPr>
          </a:p>
          <a:p>
            <a:r>
              <a:rPr lang="en-GB" b="1" dirty="0">
                <a:solidFill>
                  <a:srgbClr val="FFFFFF"/>
                </a:solidFill>
                <a:effectLst/>
                <a:latin typeface="FUTURA MEDIUM" panose="020B0602020204020303" pitchFamily="34" charset="-79"/>
                <a:cs typeface="FUTURA MEDIUM" panose="020B0602020204020303" pitchFamily="34" charset="-79"/>
              </a:rPr>
              <a:t>Others invest in companies that are developing renewable energy techniques or recycling. There are even funds that invest in vegan companies, which avoid anything to do with meat or animal products.</a:t>
            </a:r>
            <a:endParaRPr lang="en-GB" dirty="0">
              <a:solidFill>
                <a:srgbClr val="FFFFFF"/>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112122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134B1E7-A31B-E140-84DE-B19F90A06622}"/>
              </a:ext>
            </a:extLst>
          </p:cNvPr>
          <p:cNvPicPr>
            <a:picLocks noChangeAspect="1"/>
          </p:cNvPicPr>
          <p:nvPr userDrawn="1"/>
        </p:nvPicPr>
        <p:blipFill>
          <a:blip r:embed="rId2"/>
          <a:stretch>
            <a:fillRect/>
          </a:stretch>
        </p:blipFill>
        <p:spPr>
          <a:xfrm>
            <a:off x="2706025" y="106708"/>
            <a:ext cx="6550615" cy="5918686"/>
          </a:xfrm>
          <a:prstGeom prst="rect">
            <a:avLst/>
          </a:prstGeom>
        </p:spPr>
      </p:pic>
      <p:pic>
        <p:nvPicPr>
          <p:cNvPr id="7" name="Picture 6">
            <a:extLst>
              <a:ext uri="{FF2B5EF4-FFF2-40B4-BE49-F238E27FC236}">
                <a16:creationId xmlns:a16="http://schemas.microsoft.com/office/drawing/2014/main" id="{6B42CD64-3B11-FC4A-9282-DA74AB99838C}"/>
              </a:ext>
            </a:extLst>
          </p:cNvPr>
          <p:cNvPicPr>
            <a:picLocks noChangeAspect="1"/>
          </p:cNvPicPr>
          <p:nvPr userDrawn="1"/>
        </p:nvPicPr>
        <p:blipFill>
          <a:blip r:embed="rId3"/>
          <a:stretch>
            <a:fillRect/>
          </a:stretch>
        </p:blipFill>
        <p:spPr>
          <a:xfrm>
            <a:off x="2270537" y="991981"/>
            <a:ext cx="1238850" cy="1224445"/>
          </a:xfrm>
          <a:prstGeom prst="rect">
            <a:avLst/>
          </a:prstGeom>
        </p:spPr>
      </p:pic>
      <p:sp>
        <p:nvSpPr>
          <p:cNvPr id="20" name="TextBox 19">
            <a:extLst>
              <a:ext uri="{FF2B5EF4-FFF2-40B4-BE49-F238E27FC236}">
                <a16:creationId xmlns:a16="http://schemas.microsoft.com/office/drawing/2014/main" id="{4FDA1664-C995-904A-9499-24B03680C7E5}"/>
              </a:ext>
            </a:extLst>
          </p:cNvPr>
          <p:cNvSpPr txBox="1"/>
          <p:nvPr userDrawn="1"/>
        </p:nvSpPr>
        <p:spPr>
          <a:xfrm>
            <a:off x="3588027" y="793518"/>
            <a:ext cx="4601818" cy="523220"/>
          </a:xfrm>
          <a:prstGeom prst="rect">
            <a:avLst/>
          </a:prstGeom>
          <a:noFill/>
        </p:spPr>
        <p:txBody>
          <a:bodyPr wrap="square" rtlCol="0">
            <a:spAutoFit/>
          </a:bodyPr>
          <a:lstStyle/>
          <a:p>
            <a:r>
              <a:rPr lang="en-US" sz="2800" dirty="0">
                <a:solidFill>
                  <a:srgbClr val="A41A3E"/>
                </a:solidFill>
                <a:latin typeface="Futura Medium" panose="020B0602020204020303" pitchFamily="34" charset="-79"/>
                <a:cs typeface="Futura Medium" panose="020B0602020204020303" pitchFamily="34" charset="-79"/>
              </a:rPr>
              <a:t>QUESTIONS</a:t>
            </a:r>
          </a:p>
        </p:txBody>
      </p:sp>
      <p:cxnSp>
        <p:nvCxnSpPr>
          <p:cNvPr id="21" name="Straight Connector 20">
            <a:extLst>
              <a:ext uri="{FF2B5EF4-FFF2-40B4-BE49-F238E27FC236}">
                <a16:creationId xmlns:a16="http://schemas.microsoft.com/office/drawing/2014/main" id="{A878453D-8B13-C541-BBBF-02B1F41B8DDF}"/>
              </a:ext>
            </a:extLst>
          </p:cNvPr>
          <p:cNvCxnSpPr>
            <a:cxnSpLocks/>
          </p:cNvCxnSpPr>
          <p:nvPr userDrawn="1"/>
        </p:nvCxnSpPr>
        <p:spPr>
          <a:xfrm>
            <a:off x="3682353" y="1307078"/>
            <a:ext cx="211481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sp>
        <p:nvSpPr>
          <p:cNvPr id="12" name="TextBox 11">
            <a:extLst>
              <a:ext uri="{FF2B5EF4-FFF2-40B4-BE49-F238E27FC236}">
                <a16:creationId xmlns:a16="http://schemas.microsoft.com/office/drawing/2014/main" id="{5FD2364D-66F8-B547-9159-C8F0234C0B33}"/>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INVESTMENTS</a:t>
            </a:r>
          </a:p>
        </p:txBody>
      </p:sp>
      <p:sp>
        <p:nvSpPr>
          <p:cNvPr id="2" name="Rectangle 1">
            <a:extLst>
              <a:ext uri="{FF2B5EF4-FFF2-40B4-BE49-F238E27FC236}">
                <a16:creationId xmlns:a16="http://schemas.microsoft.com/office/drawing/2014/main" id="{6A04D07D-E653-5A45-B383-0A55E74D3FAB}"/>
              </a:ext>
            </a:extLst>
          </p:cNvPr>
          <p:cNvSpPr/>
          <p:nvPr userDrawn="1"/>
        </p:nvSpPr>
        <p:spPr>
          <a:xfrm>
            <a:off x="3588027" y="1394751"/>
            <a:ext cx="5094588" cy="3970318"/>
          </a:xfrm>
          <a:prstGeom prst="rect">
            <a:avLst/>
          </a:prstGeom>
        </p:spPr>
        <p:txBody>
          <a:bodyPr wrap="square">
            <a:spAutoFit/>
          </a:bodyPr>
          <a:lstStyle/>
          <a:p>
            <a:r>
              <a:rPr lang="en-GB" b="1" dirty="0">
                <a:solidFill>
                  <a:srgbClr val="A41A3D"/>
                </a:solidFill>
                <a:effectLst/>
                <a:latin typeface="Swiss 721 SWA" panose="020B0504020202020204" pitchFamily="34" charset="0"/>
                <a:cs typeface="Futura" panose="020B0602020204020303" pitchFamily="34" charset="-79"/>
              </a:rPr>
              <a:t>1.</a:t>
            </a:r>
            <a:r>
              <a:rPr lang="en-GB" dirty="0">
                <a:solidFill>
                  <a:srgbClr val="A41A3D"/>
                </a:solidFill>
                <a:effectLst/>
                <a:latin typeface="Futura" panose="020B0602020204020303" pitchFamily="34" charset="-79"/>
                <a:cs typeface="Futura" panose="020B0602020204020303" pitchFamily="34" charset="-79"/>
              </a:rPr>
              <a:t> Explain why some people decide to take  </a:t>
            </a:r>
          </a:p>
          <a:p>
            <a:r>
              <a:rPr lang="en-GB" dirty="0">
                <a:solidFill>
                  <a:srgbClr val="A41A3D"/>
                </a:solidFill>
                <a:effectLst/>
                <a:latin typeface="Futura" panose="020B0602020204020303" pitchFamily="34" charset="-79"/>
                <a:cs typeface="Futura" panose="020B0602020204020303" pitchFamily="34" charset="-79"/>
              </a:rPr>
              <a:t>    the risk of investing, instead of keeping </a:t>
            </a:r>
            <a:br>
              <a:rPr lang="en-GB" dirty="0">
                <a:solidFill>
                  <a:srgbClr val="A41A3D"/>
                </a:solidFill>
                <a:effectLst/>
                <a:latin typeface="Futura" panose="020B0602020204020303" pitchFamily="34" charset="-79"/>
                <a:cs typeface="Futura" panose="020B0602020204020303" pitchFamily="34" charset="-79"/>
              </a:rPr>
            </a:br>
            <a:r>
              <a:rPr lang="en-GB" dirty="0">
                <a:solidFill>
                  <a:srgbClr val="A41A3D"/>
                </a:solidFill>
                <a:effectLst/>
                <a:latin typeface="Futura" panose="020B0602020204020303" pitchFamily="34" charset="-79"/>
                <a:cs typeface="Futura" panose="020B0602020204020303" pitchFamily="34" charset="-79"/>
              </a:rPr>
              <a:t>    all their money in a savings account.</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Swiss 721 SWA" panose="020B0504020202020204" pitchFamily="34" charset="0"/>
                <a:cs typeface="Futura" panose="020B0602020204020303" pitchFamily="34" charset="-79"/>
              </a:rPr>
              <a:t>2. </a:t>
            </a:r>
            <a:r>
              <a:rPr lang="en-GB" dirty="0">
                <a:solidFill>
                  <a:srgbClr val="A41A3D"/>
                </a:solidFill>
                <a:effectLst/>
                <a:latin typeface="Futura" panose="020B0602020204020303" pitchFamily="34" charset="-79"/>
                <a:cs typeface="Futura" panose="020B0602020204020303" pitchFamily="34" charset="-79"/>
              </a:rPr>
              <a:t>How do collective investments attempt </a:t>
            </a:r>
            <a:br>
              <a:rPr lang="en-GB" dirty="0">
                <a:solidFill>
                  <a:srgbClr val="A41A3D"/>
                </a:solidFill>
                <a:effectLst/>
                <a:latin typeface="Futura" panose="020B0602020204020303" pitchFamily="34" charset="-79"/>
                <a:cs typeface="Futura" panose="020B0602020204020303" pitchFamily="34" charset="-79"/>
              </a:rPr>
            </a:br>
            <a:r>
              <a:rPr lang="en-GB" dirty="0">
                <a:solidFill>
                  <a:srgbClr val="A41A3D"/>
                </a:solidFill>
                <a:effectLst/>
                <a:latin typeface="Futura" panose="020B0602020204020303" pitchFamily="34" charset="-79"/>
                <a:cs typeface="Futura" panose="020B0602020204020303" pitchFamily="34" charset="-79"/>
              </a:rPr>
              <a:t>    to reduce risk for investors?</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Swiss 721 SWA" panose="020B0504020202020204" pitchFamily="34" charset="0"/>
                <a:cs typeface="Futura" panose="020B0602020204020303" pitchFamily="34" charset="-79"/>
              </a:rPr>
              <a:t>3. </a:t>
            </a:r>
            <a:r>
              <a:rPr lang="en-GB" dirty="0">
                <a:solidFill>
                  <a:srgbClr val="A41A3D"/>
                </a:solidFill>
                <a:effectLst/>
                <a:latin typeface="Futura" panose="020B0602020204020303" pitchFamily="34" charset="-79"/>
                <a:cs typeface="Futura" panose="020B0602020204020303" pitchFamily="34" charset="-79"/>
              </a:rPr>
              <a:t>What are some of the risks associated </a:t>
            </a:r>
            <a:br>
              <a:rPr lang="en-GB" dirty="0">
                <a:solidFill>
                  <a:srgbClr val="A41A3D"/>
                </a:solidFill>
                <a:effectLst/>
                <a:latin typeface="Futura" panose="020B0602020204020303" pitchFamily="34" charset="-79"/>
                <a:cs typeface="Futura" panose="020B0602020204020303" pitchFamily="34" charset="-79"/>
              </a:rPr>
            </a:br>
            <a:r>
              <a:rPr lang="en-GB" dirty="0">
                <a:solidFill>
                  <a:srgbClr val="A41A3D"/>
                </a:solidFill>
                <a:effectLst/>
                <a:latin typeface="Futura" panose="020B0602020204020303" pitchFamily="34" charset="-79"/>
                <a:cs typeface="Futura" panose="020B0602020204020303" pitchFamily="34" charset="-79"/>
              </a:rPr>
              <a:t>    with investing in property?</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Swiss 721 SWA" panose="020B0504020202020204" pitchFamily="34" charset="0"/>
                <a:cs typeface="Futura" panose="020B0602020204020303" pitchFamily="34" charset="-79"/>
              </a:rPr>
              <a:t>4. </a:t>
            </a:r>
            <a:r>
              <a:rPr lang="en-GB" dirty="0">
                <a:solidFill>
                  <a:srgbClr val="A41A3D"/>
                </a:solidFill>
                <a:effectLst/>
                <a:latin typeface="Futura" panose="020B0602020204020303" pitchFamily="34" charset="-79"/>
                <a:cs typeface="Futura" panose="020B0602020204020303" pitchFamily="34" charset="-79"/>
              </a:rPr>
              <a:t>When there is a lot of change in financial      </a:t>
            </a:r>
          </a:p>
          <a:p>
            <a:r>
              <a:rPr lang="en-GB" dirty="0">
                <a:solidFill>
                  <a:srgbClr val="A41A3D"/>
                </a:solidFill>
                <a:effectLst/>
                <a:latin typeface="Futura" panose="020B0602020204020303" pitchFamily="34" charset="-79"/>
                <a:cs typeface="Futura" panose="020B0602020204020303" pitchFamily="34" charset="-79"/>
              </a:rPr>
              <a:t>    markets, investment in commodities, </a:t>
            </a:r>
            <a:br>
              <a:rPr lang="en-GB" dirty="0">
                <a:solidFill>
                  <a:srgbClr val="A41A3D"/>
                </a:solidFill>
                <a:effectLst/>
                <a:latin typeface="Futura" panose="020B0602020204020303" pitchFamily="34" charset="-79"/>
                <a:cs typeface="Futura" panose="020B0602020204020303" pitchFamily="34" charset="-79"/>
              </a:rPr>
            </a:br>
            <a:r>
              <a:rPr lang="en-GB" dirty="0">
                <a:solidFill>
                  <a:srgbClr val="A41A3D"/>
                </a:solidFill>
                <a:effectLst/>
                <a:latin typeface="Futura" panose="020B0602020204020303" pitchFamily="34" charset="-79"/>
                <a:cs typeface="Futura" panose="020B0602020204020303" pitchFamily="34" charset="-79"/>
              </a:rPr>
              <a:t>    such as gold, tends to increase. </a:t>
            </a:r>
          </a:p>
          <a:p>
            <a:r>
              <a:rPr lang="en-GB" dirty="0">
                <a:solidFill>
                  <a:srgbClr val="A41A3D"/>
                </a:solidFill>
                <a:effectLst/>
                <a:latin typeface="Futura" panose="020B0602020204020303" pitchFamily="34" charset="-79"/>
                <a:cs typeface="Futura" panose="020B0602020204020303" pitchFamily="34" charset="-79"/>
              </a:rPr>
              <a:t>    Why do you think this is?</a:t>
            </a:r>
          </a:p>
        </p:txBody>
      </p:sp>
    </p:spTree>
    <p:extLst>
      <p:ext uri="{BB962C8B-B14F-4D97-AF65-F5344CB8AC3E}">
        <p14:creationId xmlns:p14="http://schemas.microsoft.com/office/powerpoint/2010/main" val="1704785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4D989F9-2DF0-5245-9B40-C42D26E3F1F4}"/>
              </a:ext>
            </a:extLst>
          </p:cNvPr>
          <p:cNvSpPr txBox="1"/>
          <p:nvPr userDrawn="1"/>
        </p:nvSpPr>
        <p:spPr>
          <a:xfrm>
            <a:off x="6758609" y="6289627"/>
            <a:ext cx="57559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INVESTMENTS</a:t>
            </a:r>
          </a:p>
        </p:txBody>
      </p:sp>
    </p:spTree>
    <p:extLst>
      <p:ext uri="{BB962C8B-B14F-4D97-AF65-F5344CB8AC3E}">
        <p14:creationId xmlns:p14="http://schemas.microsoft.com/office/powerpoint/2010/main" val="2835157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10013389" cy="984885"/>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GAMBLING</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7185991" y="6289627"/>
            <a:ext cx="532858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GAMBLING</a:t>
            </a:r>
          </a:p>
        </p:txBody>
      </p:sp>
      <p:sp>
        <p:nvSpPr>
          <p:cNvPr id="2" name="Rectangle 1">
            <a:extLst>
              <a:ext uri="{FF2B5EF4-FFF2-40B4-BE49-F238E27FC236}">
                <a16:creationId xmlns:a16="http://schemas.microsoft.com/office/drawing/2014/main" id="{C49323B5-6B70-1949-AA4B-D3F8AFC1D9FB}"/>
              </a:ext>
            </a:extLst>
          </p:cNvPr>
          <p:cNvSpPr/>
          <p:nvPr userDrawn="1"/>
        </p:nvSpPr>
        <p:spPr>
          <a:xfrm>
            <a:off x="533399" y="1201463"/>
            <a:ext cx="10976113" cy="1754326"/>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Gambling is an activity that results in either a win or a loss. It is also known as betting, gaming or taking part in a lottery. All gambling is high risk – the chances of losing money are far greater than winning it. This is how organisations in the gambling industry make their money. Those who gamble must be prepared for the fact that in most cases they will lose their money.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There are a number of sectors where gambling activities take place:</a:t>
            </a:r>
          </a:p>
        </p:txBody>
      </p:sp>
      <p:sp>
        <p:nvSpPr>
          <p:cNvPr id="8" name="Rectangle 7">
            <a:extLst>
              <a:ext uri="{FF2B5EF4-FFF2-40B4-BE49-F238E27FC236}">
                <a16:creationId xmlns:a16="http://schemas.microsoft.com/office/drawing/2014/main" id="{508B10A0-77CF-4844-B72A-252A6FCCDFB9}"/>
              </a:ext>
            </a:extLst>
          </p:cNvPr>
          <p:cNvSpPr/>
          <p:nvPr userDrawn="1"/>
        </p:nvSpPr>
        <p:spPr>
          <a:xfrm>
            <a:off x="533399" y="3100525"/>
            <a:ext cx="7159487" cy="2585323"/>
          </a:xfrm>
          <a:prstGeom prst="rect">
            <a:avLst/>
          </a:prstGeom>
        </p:spPr>
        <p:txBody>
          <a:bodyPr wrap="square">
            <a:spAutoFit/>
          </a:bodyPr>
          <a:lstStyle/>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Arcades (those for adults and those for families)</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Betting (online, at an event or in a High Street bookmakers)</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Bingo (online or in a bingo hall)</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Casino (online or in a casino)</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Lotteries (raffles, </a:t>
            </a:r>
            <a:r>
              <a:rPr lang="en-GB" dirty="0" err="1">
                <a:solidFill>
                  <a:srgbClr val="002F3B"/>
                </a:solidFill>
                <a:effectLst/>
                <a:latin typeface="Futura" panose="020B0602020204020303" pitchFamily="34" charset="-79"/>
                <a:cs typeface="Futura" panose="020B0602020204020303" pitchFamily="34" charset="-79"/>
              </a:rPr>
              <a:t>tombolas</a:t>
            </a:r>
            <a:r>
              <a:rPr lang="en-GB" dirty="0">
                <a:solidFill>
                  <a:srgbClr val="002F3B"/>
                </a:solidFill>
                <a:effectLst/>
                <a:latin typeface="Futura" panose="020B0602020204020303" pitchFamily="34" charset="-79"/>
                <a:cs typeface="Futura" panose="020B0602020204020303" pitchFamily="34" charset="-79"/>
              </a:rPr>
              <a:t>, sweepstakes, etc.)</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Gaming machines (fruit machines, fixed odds betting terminals, etc. – these can be found in pubs, betting shops and casinos) </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Social gambling (groups of friends playing cards or dice for money at home)</a:t>
            </a:r>
          </a:p>
        </p:txBody>
      </p:sp>
    </p:spTree>
    <p:extLst>
      <p:ext uri="{BB962C8B-B14F-4D97-AF65-F5344CB8AC3E}">
        <p14:creationId xmlns:p14="http://schemas.microsoft.com/office/powerpoint/2010/main" val="4028081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3C2B3573-A949-FE47-A01B-BFCB9F37ECDA}"/>
              </a:ext>
            </a:extLst>
          </p:cNvPr>
          <p:cNvSpPr/>
          <p:nvPr userDrawn="1"/>
        </p:nvSpPr>
        <p:spPr>
          <a:xfrm>
            <a:off x="6763292" y="376897"/>
            <a:ext cx="5034456"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F3950AD-AB5F-A34C-AC46-B0B8254F1A53}"/>
              </a:ext>
            </a:extLst>
          </p:cNvPr>
          <p:cNvSpPr/>
          <p:nvPr userDrawn="1"/>
        </p:nvSpPr>
        <p:spPr>
          <a:xfrm>
            <a:off x="7660080" y="65742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7" name="Straight Connector 26">
            <a:extLst>
              <a:ext uri="{FF2B5EF4-FFF2-40B4-BE49-F238E27FC236}">
                <a16:creationId xmlns:a16="http://schemas.microsoft.com/office/drawing/2014/main" id="{BB3F29CD-F1E1-0244-B90B-4DE149127E37}"/>
              </a:ext>
            </a:extLst>
          </p:cNvPr>
          <p:cNvCxnSpPr/>
          <p:nvPr userDrawn="1"/>
        </p:nvCxnSpPr>
        <p:spPr>
          <a:xfrm>
            <a:off x="7142370" y="1275768"/>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pic>
        <p:nvPicPr>
          <p:cNvPr id="28" name="Picture 27">
            <a:extLst>
              <a:ext uri="{FF2B5EF4-FFF2-40B4-BE49-F238E27FC236}">
                <a16:creationId xmlns:a16="http://schemas.microsoft.com/office/drawing/2014/main" id="{7299641E-3523-FF4B-BA1D-FDA7647DCA37}"/>
              </a:ext>
            </a:extLst>
          </p:cNvPr>
          <p:cNvPicPr>
            <a:picLocks noChangeAspect="1"/>
          </p:cNvPicPr>
          <p:nvPr userDrawn="1"/>
        </p:nvPicPr>
        <p:blipFill>
          <a:blip r:embed="rId2"/>
          <a:stretch>
            <a:fillRect/>
          </a:stretch>
        </p:blipFill>
        <p:spPr>
          <a:xfrm>
            <a:off x="7086207" y="587638"/>
            <a:ext cx="620937" cy="615763"/>
          </a:xfrm>
          <a:prstGeom prst="rect">
            <a:avLst/>
          </a:prstGeom>
        </p:spPr>
      </p:pic>
      <p:sp>
        <p:nvSpPr>
          <p:cNvPr id="13" name="TextBox 12">
            <a:extLst>
              <a:ext uri="{FF2B5EF4-FFF2-40B4-BE49-F238E27FC236}">
                <a16:creationId xmlns:a16="http://schemas.microsoft.com/office/drawing/2014/main" id="{A9EEAEFD-DA84-CC47-9491-1AC67236E396}"/>
              </a:ext>
            </a:extLst>
          </p:cNvPr>
          <p:cNvSpPr txBox="1"/>
          <p:nvPr userDrawn="1"/>
        </p:nvSpPr>
        <p:spPr>
          <a:xfrm>
            <a:off x="7185991" y="6289627"/>
            <a:ext cx="532858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GAMBLING</a:t>
            </a:r>
          </a:p>
        </p:txBody>
      </p:sp>
      <p:sp>
        <p:nvSpPr>
          <p:cNvPr id="3" name="Rectangle 2">
            <a:extLst>
              <a:ext uri="{FF2B5EF4-FFF2-40B4-BE49-F238E27FC236}">
                <a16:creationId xmlns:a16="http://schemas.microsoft.com/office/drawing/2014/main" id="{3E278F2E-6698-D140-84B1-6443EF76D933}"/>
              </a:ext>
            </a:extLst>
          </p:cNvPr>
          <p:cNvSpPr/>
          <p:nvPr userDrawn="1"/>
        </p:nvSpPr>
        <p:spPr>
          <a:xfrm>
            <a:off x="7086207" y="1491211"/>
            <a:ext cx="4267593" cy="2862322"/>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The most common form of gambling in the UK is the National Lottery, with 30% of people over 18 taking part. </a:t>
            </a:r>
          </a:p>
          <a:p>
            <a:endParaRPr lang="en-GB" b="1" dirty="0">
              <a:solidFill>
                <a:srgbClr val="FFFFFF"/>
              </a:solidFill>
              <a:effectLst/>
              <a:latin typeface="FUTURA MEDIUM" panose="020B0602020204020303" pitchFamily="34" charset="-79"/>
              <a:cs typeface="FUTURA MEDIUM" panose="020B0602020204020303" pitchFamily="34" charset="-79"/>
            </a:endParaRPr>
          </a:p>
          <a:p>
            <a:r>
              <a:rPr lang="en-GB" b="1" dirty="0">
                <a:solidFill>
                  <a:srgbClr val="FFFFFF"/>
                </a:solidFill>
                <a:effectLst/>
                <a:latin typeface="FUTURA MEDIUM" panose="020B0602020204020303" pitchFamily="34" charset="-79"/>
                <a:cs typeface="FUTURA MEDIUM" panose="020B0602020204020303" pitchFamily="34" charset="-79"/>
              </a:rPr>
              <a:t>This is despite the chance of winning the jackpot being around 1 in 45 million! </a:t>
            </a:r>
          </a:p>
          <a:p>
            <a:endParaRPr lang="en-GB" dirty="0">
              <a:solidFill>
                <a:srgbClr val="FFFFFF"/>
              </a:solidFill>
              <a:effectLst/>
              <a:latin typeface="Futura Medium" panose="020B0602020204020303" pitchFamily="34" charset="-79"/>
              <a:cs typeface="Futura Medium" panose="020B0602020204020303" pitchFamily="34" charset="-79"/>
            </a:endParaRPr>
          </a:p>
          <a:p>
            <a:r>
              <a:rPr lang="en-GB" i="1" dirty="0">
                <a:solidFill>
                  <a:srgbClr val="FFFFFF"/>
                </a:solidFill>
                <a:effectLst/>
                <a:latin typeface="Futura Medium" panose="020B0602020204020303" pitchFamily="34" charset="-79"/>
                <a:cs typeface="Futura Medium" panose="020B0602020204020303" pitchFamily="34" charset="-79"/>
              </a:rPr>
              <a:t>Source: Gambling Commission Survey 2019</a:t>
            </a:r>
            <a:endParaRPr lang="en-GB" dirty="0">
              <a:solidFill>
                <a:srgbClr val="FFFFFF"/>
              </a:solidFill>
              <a:effectLst/>
              <a:latin typeface="Futura Medium" panose="020B0602020204020303" pitchFamily="34" charset="-79"/>
              <a:cs typeface="Futura Medium" panose="020B0602020204020303" pitchFamily="34" charset="-79"/>
            </a:endParaRPr>
          </a:p>
        </p:txBody>
      </p:sp>
      <p:pic>
        <p:nvPicPr>
          <p:cNvPr id="7" name="Picture 6">
            <a:extLst>
              <a:ext uri="{FF2B5EF4-FFF2-40B4-BE49-F238E27FC236}">
                <a16:creationId xmlns:a16="http://schemas.microsoft.com/office/drawing/2014/main" id="{B671039B-1CCB-8941-A3C3-32A7DCB568C3}"/>
              </a:ext>
            </a:extLst>
          </p:cNvPr>
          <p:cNvPicPr>
            <a:picLocks noChangeAspect="1"/>
          </p:cNvPicPr>
          <p:nvPr userDrawn="1"/>
        </p:nvPicPr>
        <p:blipFill rotWithShape="1">
          <a:blip r:embed="rId3"/>
          <a:srcRect l="26227" r="6155"/>
          <a:stretch/>
        </p:blipFill>
        <p:spPr>
          <a:xfrm>
            <a:off x="-1" y="0"/>
            <a:ext cx="6319345" cy="6219096"/>
          </a:xfrm>
          <a:prstGeom prst="rect">
            <a:avLst/>
          </a:prstGeom>
        </p:spPr>
      </p:pic>
    </p:spTree>
    <p:extLst>
      <p:ext uri="{BB962C8B-B14F-4D97-AF65-F5344CB8AC3E}">
        <p14:creationId xmlns:p14="http://schemas.microsoft.com/office/powerpoint/2010/main" val="2222480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D7A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 name="Picture 1">
            <a:extLst>
              <a:ext uri="{FF2B5EF4-FFF2-40B4-BE49-F238E27FC236}">
                <a16:creationId xmlns:a16="http://schemas.microsoft.com/office/drawing/2014/main" id="{7CEE792B-55E9-6041-B0DC-49DBE6153AC3}"/>
              </a:ext>
            </a:extLst>
          </p:cNvPr>
          <p:cNvPicPr>
            <a:picLocks noChangeAspect="1"/>
          </p:cNvPicPr>
          <p:nvPr userDrawn="1"/>
        </p:nvPicPr>
        <p:blipFill>
          <a:blip r:embed="rId2"/>
          <a:stretch>
            <a:fillRect/>
          </a:stretch>
        </p:blipFill>
        <p:spPr>
          <a:xfrm>
            <a:off x="506312" y="384364"/>
            <a:ext cx="581851" cy="578121"/>
          </a:xfrm>
          <a:prstGeom prst="rect">
            <a:avLst/>
          </a:prstGeom>
        </p:spPr>
      </p:pic>
      <p:sp>
        <p:nvSpPr>
          <p:cNvPr id="13" name="TextBox 12">
            <a:extLst>
              <a:ext uri="{FF2B5EF4-FFF2-40B4-BE49-F238E27FC236}">
                <a16:creationId xmlns:a16="http://schemas.microsoft.com/office/drawing/2014/main" id="{A3CED495-2825-5F46-A587-08B35404147A}"/>
              </a:ext>
            </a:extLst>
          </p:cNvPr>
          <p:cNvSpPr txBox="1"/>
          <p:nvPr userDrawn="1"/>
        </p:nvSpPr>
        <p:spPr>
          <a:xfrm>
            <a:off x="7185991" y="6289627"/>
            <a:ext cx="532858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GAMBLING</a:t>
            </a:r>
          </a:p>
        </p:txBody>
      </p:sp>
      <p:sp>
        <p:nvSpPr>
          <p:cNvPr id="3" name="Rectangle 2">
            <a:extLst>
              <a:ext uri="{FF2B5EF4-FFF2-40B4-BE49-F238E27FC236}">
                <a16:creationId xmlns:a16="http://schemas.microsoft.com/office/drawing/2014/main" id="{B5A29845-249E-6B4B-91BF-4C247EA9F232}"/>
              </a:ext>
            </a:extLst>
          </p:cNvPr>
          <p:cNvSpPr/>
          <p:nvPr userDrawn="1"/>
        </p:nvSpPr>
        <p:spPr>
          <a:xfrm>
            <a:off x="506313" y="1030653"/>
            <a:ext cx="5500235" cy="5078313"/>
          </a:xfrm>
          <a:prstGeom prst="rect">
            <a:avLst/>
          </a:prstGeom>
        </p:spPr>
        <p:txBody>
          <a:bodyPr wrap="square">
            <a:spAutoFit/>
          </a:bodyPr>
          <a:lstStyle/>
          <a:p>
            <a:r>
              <a:rPr lang="en-GB" dirty="0" err="1">
                <a:solidFill>
                  <a:srgbClr val="002F3B"/>
                </a:solidFill>
                <a:effectLst/>
                <a:latin typeface="Futura" panose="020B0602020204020303" pitchFamily="34" charset="-79"/>
                <a:cs typeface="Futura" panose="020B0602020204020303" pitchFamily="34" charset="-79"/>
              </a:rPr>
              <a:t>Daire</a:t>
            </a:r>
            <a:r>
              <a:rPr lang="en-GB" dirty="0">
                <a:solidFill>
                  <a:srgbClr val="002F3B"/>
                </a:solidFill>
                <a:effectLst/>
                <a:latin typeface="Futura" panose="020B0602020204020303" pitchFamily="34" charset="-79"/>
                <a:cs typeface="Futura" panose="020B0602020204020303" pitchFamily="34" charset="-79"/>
              </a:rPr>
              <a:t> has received £50 birthday money and wants to spend it on in-game purchases for his favourite computer football game. He plans to buy one of the named top players for £10 but then sees an offer to buy a mystery bundle containing three random players for the same price. He decides to buy the bundle as he thinks there is a chance he might get three top players for the price of one but is disappointed when he doesn’t. </a:t>
            </a:r>
          </a:p>
          <a:p>
            <a:endParaRPr lang="en-GB" dirty="0">
              <a:solidFill>
                <a:srgbClr val="002F3B"/>
              </a:solidFill>
              <a:effectLst/>
              <a:latin typeface="Futura" panose="020B0602020204020303" pitchFamily="34" charset="-79"/>
              <a:cs typeface="Futura" panose="020B0602020204020303" pitchFamily="34" charset="-79"/>
            </a:endParaRPr>
          </a:p>
          <a:p>
            <a:r>
              <a:rPr lang="en-GB" dirty="0" err="1">
                <a:solidFill>
                  <a:srgbClr val="002F3B"/>
                </a:solidFill>
                <a:effectLst/>
                <a:latin typeface="Futura" panose="020B0602020204020303" pitchFamily="34" charset="-79"/>
                <a:cs typeface="Futura" panose="020B0602020204020303" pitchFamily="34" charset="-79"/>
              </a:rPr>
              <a:t>Daire</a:t>
            </a:r>
            <a:r>
              <a:rPr lang="en-GB" dirty="0">
                <a:solidFill>
                  <a:srgbClr val="002F3B"/>
                </a:solidFill>
                <a:effectLst/>
                <a:latin typeface="Futura" panose="020B0602020204020303" pitchFamily="34" charset="-79"/>
                <a:cs typeface="Futura" panose="020B0602020204020303" pitchFamily="34" charset="-79"/>
              </a:rPr>
              <a:t> decides to spend the rest of his birthday money on four more mystery bundles, as he thinks they will have to contain more of the top players, but is even more disappointed when, for £50, he only gets one of the players he wanted. To make it worse, his friend got three top players in just one bundle.</a:t>
            </a:r>
          </a:p>
          <a:p>
            <a:r>
              <a:rPr lang="en-GB" dirty="0">
                <a:solidFill>
                  <a:srgbClr val="002F3B"/>
                </a:solidFill>
                <a:effectLst/>
                <a:latin typeface="Futura" panose="020B0602020204020303" pitchFamily="34" charset="-79"/>
                <a:cs typeface="Futura" panose="020B0602020204020303" pitchFamily="34" charset="-79"/>
              </a:rPr>
              <a:t> </a:t>
            </a:r>
          </a:p>
        </p:txBody>
      </p:sp>
      <p:sp>
        <p:nvSpPr>
          <p:cNvPr id="7" name="Rectangle 6">
            <a:extLst>
              <a:ext uri="{FF2B5EF4-FFF2-40B4-BE49-F238E27FC236}">
                <a16:creationId xmlns:a16="http://schemas.microsoft.com/office/drawing/2014/main" id="{95C3709E-8DE9-1A47-921E-42A10B0EF21F}"/>
              </a:ext>
            </a:extLst>
          </p:cNvPr>
          <p:cNvSpPr/>
          <p:nvPr userDrawn="1"/>
        </p:nvSpPr>
        <p:spPr>
          <a:xfrm>
            <a:off x="6235147" y="1013818"/>
            <a:ext cx="5764348" cy="4801314"/>
          </a:xfrm>
          <a:prstGeom prst="rect">
            <a:avLst/>
          </a:prstGeom>
        </p:spPr>
        <p:txBody>
          <a:bodyPr wrap="square">
            <a:spAutoFit/>
          </a:bodyPr>
          <a:lstStyle/>
          <a:p>
            <a:r>
              <a:rPr lang="en-GB" dirty="0" err="1">
                <a:solidFill>
                  <a:srgbClr val="002F3B"/>
                </a:solidFill>
                <a:effectLst/>
                <a:latin typeface="Futura" panose="020B0602020204020303" pitchFamily="34" charset="-79"/>
                <a:cs typeface="Futura" panose="020B0602020204020303" pitchFamily="34" charset="-79"/>
              </a:rPr>
              <a:t>Daire’s</a:t>
            </a:r>
            <a:r>
              <a:rPr lang="en-GB" dirty="0">
                <a:solidFill>
                  <a:srgbClr val="002F3B"/>
                </a:solidFill>
                <a:effectLst/>
                <a:latin typeface="Futura" panose="020B0602020204020303" pitchFamily="34" charset="-79"/>
                <a:cs typeface="Futura" panose="020B0602020204020303" pitchFamily="34" charset="-79"/>
              </a:rPr>
              <a:t> mum was annoyed that he had wasted his birthday money and told him that he shouldn’t be gambling on mystery bundles.</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In pairs, discuss the following: </a:t>
            </a:r>
          </a:p>
          <a:p>
            <a:r>
              <a:rPr lang="en-GB" b="1" dirty="0">
                <a:solidFill>
                  <a:srgbClr val="002F3B"/>
                </a:solidFill>
                <a:effectLst/>
                <a:latin typeface="Swiss 721 SWA" panose="020B0504020202020204" pitchFamily="34" charset="0"/>
                <a:cs typeface="Futura" panose="020B0602020204020303" pitchFamily="34" charset="-79"/>
              </a:rPr>
              <a:t>1.</a:t>
            </a:r>
            <a:r>
              <a:rPr lang="en-GB" dirty="0">
                <a:solidFill>
                  <a:srgbClr val="002F3B"/>
                </a:solidFill>
                <a:effectLst/>
                <a:latin typeface="Futura" panose="020B0602020204020303" pitchFamily="34" charset="-79"/>
                <a:cs typeface="Futura" panose="020B0602020204020303" pitchFamily="34" charset="-79"/>
              </a:rPr>
              <a:t> In your opinion, do you think this is a form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    of gambling? Explain your answer.</a:t>
            </a:r>
          </a:p>
          <a:p>
            <a:r>
              <a:rPr lang="en-GB" b="1" dirty="0">
                <a:solidFill>
                  <a:srgbClr val="002F3B"/>
                </a:solidFill>
                <a:effectLst/>
                <a:latin typeface="Swiss 721 SWA" panose="020B0504020202020204" pitchFamily="34" charset="0"/>
                <a:cs typeface="Futura" panose="020B0602020204020303" pitchFamily="34" charset="-79"/>
              </a:rPr>
              <a:t>2. </a:t>
            </a:r>
            <a:r>
              <a:rPr lang="en-GB" dirty="0">
                <a:solidFill>
                  <a:srgbClr val="002F3B"/>
                </a:solidFill>
                <a:effectLst/>
                <a:latin typeface="Futura" panose="020B0602020204020303" pitchFamily="34" charset="-79"/>
                <a:cs typeface="Futura" panose="020B0602020204020303" pitchFamily="34" charset="-79"/>
              </a:rPr>
              <a:t>What are the potential risks for young people  </a:t>
            </a:r>
          </a:p>
          <a:p>
            <a:r>
              <a:rPr lang="en-GB" dirty="0">
                <a:solidFill>
                  <a:srgbClr val="002F3B"/>
                </a:solidFill>
                <a:effectLst/>
                <a:latin typeface="Futura" panose="020B0602020204020303" pitchFamily="34" charset="-79"/>
                <a:cs typeface="Futura" panose="020B0602020204020303" pitchFamily="34" charset="-79"/>
              </a:rPr>
              <a:t>    playing for mystery bundles?</a:t>
            </a:r>
          </a:p>
          <a:p>
            <a:r>
              <a:rPr lang="en-GB" b="1" dirty="0">
                <a:solidFill>
                  <a:srgbClr val="002F3B"/>
                </a:solidFill>
                <a:effectLst/>
                <a:latin typeface="Swiss 721 SWA" panose="020B0504020202020204" pitchFamily="34" charset="0"/>
                <a:cs typeface="Futura" panose="020B0602020204020303" pitchFamily="34" charset="-79"/>
              </a:rPr>
              <a:t>3. </a:t>
            </a:r>
            <a:r>
              <a:rPr lang="en-GB" dirty="0">
                <a:solidFill>
                  <a:srgbClr val="002F3B"/>
                </a:solidFill>
                <a:effectLst/>
                <a:latin typeface="Futura" panose="020B0602020204020303" pitchFamily="34" charset="-79"/>
                <a:cs typeface="Futura" panose="020B0602020204020303" pitchFamily="34" charset="-79"/>
              </a:rPr>
              <a:t>Do you think that </a:t>
            </a:r>
            <a:r>
              <a:rPr lang="en-GB" dirty="0" err="1">
                <a:solidFill>
                  <a:srgbClr val="002F3B"/>
                </a:solidFill>
                <a:effectLst/>
                <a:latin typeface="Futura" panose="020B0602020204020303" pitchFamily="34" charset="-79"/>
                <a:cs typeface="Futura" panose="020B0602020204020303" pitchFamily="34" charset="-79"/>
              </a:rPr>
              <a:t>Daire</a:t>
            </a:r>
            <a:r>
              <a:rPr lang="en-GB" dirty="0">
                <a:solidFill>
                  <a:srgbClr val="002F3B"/>
                </a:solidFill>
                <a:effectLst/>
                <a:latin typeface="Futura" panose="020B0602020204020303" pitchFamily="34" charset="-79"/>
                <a:cs typeface="Futura" panose="020B0602020204020303" pitchFamily="34" charset="-79"/>
              </a:rPr>
              <a:t> will be more or less likely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    to gamble in the future based on this outcome?</a:t>
            </a:r>
          </a:p>
          <a:p>
            <a:r>
              <a:rPr lang="en-GB" b="1" dirty="0">
                <a:solidFill>
                  <a:srgbClr val="002F3B"/>
                </a:solidFill>
                <a:effectLst/>
                <a:latin typeface="Swiss 721 SWA" panose="020B0504020202020204" pitchFamily="34" charset="0"/>
                <a:cs typeface="Futura" panose="020B0602020204020303" pitchFamily="34" charset="-79"/>
              </a:rPr>
              <a:t>4. </a:t>
            </a:r>
            <a:r>
              <a:rPr lang="en-GB" dirty="0">
                <a:solidFill>
                  <a:srgbClr val="002F3B"/>
                </a:solidFill>
                <a:effectLst/>
                <a:latin typeface="Futura" panose="020B0602020204020303" pitchFamily="34" charset="-79"/>
                <a:cs typeface="Futura" panose="020B0602020204020303" pitchFamily="34" charset="-79"/>
              </a:rPr>
              <a:t>If </a:t>
            </a:r>
            <a:r>
              <a:rPr lang="en-GB" dirty="0" err="1">
                <a:solidFill>
                  <a:srgbClr val="002F3B"/>
                </a:solidFill>
                <a:effectLst/>
                <a:latin typeface="Futura" panose="020B0602020204020303" pitchFamily="34" charset="-79"/>
                <a:cs typeface="Futura" panose="020B0602020204020303" pitchFamily="34" charset="-79"/>
              </a:rPr>
              <a:t>Daire</a:t>
            </a:r>
            <a:r>
              <a:rPr lang="en-GB" dirty="0">
                <a:solidFill>
                  <a:srgbClr val="002F3B"/>
                </a:solidFill>
                <a:effectLst/>
                <a:latin typeface="Futura" panose="020B0602020204020303" pitchFamily="34" charset="-79"/>
                <a:cs typeface="Futura" panose="020B0602020204020303" pitchFamily="34" charset="-79"/>
              </a:rPr>
              <a:t> had got eight top players in his mystery   </a:t>
            </a:r>
          </a:p>
          <a:p>
            <a:r>
              <a:rPr lang="en-GB" dirty="0">
                <a:solidFill>
                  <a:srgbClr val="002F3B"/>
                </a:solidFill>
                <a:effectLst/>
                <a:latin typeface="Futura" panose="020B0602020204020303" pitchFamily="34" charset="-79"/>
                <a:cs typeface="Futura" panose="020B0602020204020303" pitchFamily="34" charset="-79"/>
              </a:rPr>
              <a:t>    bundles, do you think that he would be more or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    less likely to gamble in the future?</a:t>
            </a:r>
          </a:p>
          <a:p>
            <a:r>
              <a:rPr lang="en-GB" b="1" dirty="0">
                <a:solidFill>
                  <a:srgbClr val="002F3B"/>
                </a:solidFill>
                <a:effectLst/>
                <a:latin typeface="Swiss 721 SWA" panose="020B0504020202020204" pitchFamily="34" charset="0"/>
                <a:cs typeface="Futura" panose="020B0602020204020303" pitchFamily="34" charset="-79"/>
              </a:rPr>
              <a:t>5.</a:t>
            </a:r>
            <a:r>
              <a:rPr lang="en-GB" dirty="0">
                <a:solidFill>
                  <a:srgbClr val="002F3B"/>
                </a:solidFill>
                <a:effectLst/>
                <a:latin typeface="Futura" panose="020B0602020204020303" pitchFamily="34" charset="-79"/>
                <a:cs typeface="Futura" panose="020B0602020204020303" pitchFamily="34" charset="-79"/>
              </a:rPr>
              <a:t> Are there any similarities between these mystery  </a:t>
            </a:r>
          </a:p>
          <a:p>
            <a:r>
              <a:rPr lang="en-GB" dirty="0">
                <a:solidFill>
                  <a:srgbClr val="002F3B"/>
                </a:solidFill>
                <a:effectLst/>
                <a:latin typeface="Futura" panose="020B0602020204020303" pitchFamily="34" charset="-79"/>
                <a:cs typeface="Futura" panose="020B0602020204020303" pitchFamily="34" charset="-79"/>
              </a:rPr>
              <a:t>    bundles and other forms of gambling? </a:t>
            </a:r>
          </a:p>
          <a:p>
            <a:r>
              <a:rPr lang="en-GB" dirty="0">
                <a:solidFill>
                  <a:srgbClr val="002F3B"/>
                </a:solidFill>
                <a:effectLst/>
                <a:latin typeface="Futura" panose="020B0602020204020303" pitchFamily="34" charset="-79"/>
                <a:cs typeface="Futura" panose="020B0602020204020303" pitchFamily="34" charset="-79"/>
              </a:rPr>
              <a:t>    Explain your answer.</a:t>
            </a:r>
          </a:p>
        </p:txBody>
      </p:sp>
    </p:spTree>
    <p:extLst>
      <p:ext uri="{BB962C8B-B14F-4D97-AF65-F5344CB8AC3E}">
        <p14:creationId xmlns:p14="http://schemas.microsoft.com/office/powerpoint/2010/main" val="1811160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2B2C6A-0019-2049-A2D2-10C0D829E336}"/>
              </a:ext>
            </a:extLst>
          </p:cNvPr>
          <p:cNvSpPr txBox="1"/>
          <p:nvPr userDrawn="1"/>
        </p:nvSpPr>
        <p:spPr>
          <a:xfrm>
            <a:off x="462453" y="409243"/>
            <a:ext cx="10013389" cy="984885"/>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CONTENTS</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7" name="Rectangle 6">
            <a:extLst>
              <a:ext uri="{FF2B5EF4-FFF2-40B4-BE49-F238E27FC236}">
                <a16:creationId xmlns:a16="http://schemas.microsoft.com/office/drawing/2014/main" id="{60522871-8618-4946-A99F-3A492F828387}"/>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E054D5A-0761-2D49-8ABE-AB562FDAD355}"/>
              </a:ext>
            </a:extLst>
          </p:cNvPr>
          <p:cNvSpPr txBox="1"/>
          <p:nvPr userDrawn="1"/>
        </p:nvSpPr>
        <p:spPr>
          <a:xfrm>
            <a:off x="7136295" y="6289627"/>
            <a:ext cx="5378281"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CONTENTS</a:t>
            </a:r>
          </a:p>
        </p:txBody>
      </p:sp>
      <p:sp>
        <p:nvSpPr>
          <p:cNvPr id="9" name="TextBox 8">
            <a:extLst>
              <a:ext uri="{FF2B5EF4-FFF2-40B4-BE49-F238E27FC236}">
                <a16:creationId xmlns:a16="http://schemas.microsoft.com/office/drawing/2014/main" id="{61DDA23F-496F-4F45-85D7-5DD53B335C4B}"/>
              </a:ext>
            </a:extLst>
          </p:cNvPr>
          <p:cNvSpPr txBox="1"/>
          <p:nvPr userDrawn="1"/>
        </p:nvSpPr>
        <p:spPr>
          <a:xfrm>
            <a:off x="495583" y="1165039"/>
            <a:ext cx="11032435" cy="4401205"/>
          </a:xfrm>
          <a:prstGeom prst="rect">
            <a:avLst/>
          </a:prstGeom>
          <a:noFill/>
        </p:spPr>
        <p:txBody>
          <a:bodyPr wrap="square" rtlCol="0">
            <a:spAutoFit/>
          </a:bodyPr>
          <a:lstStyle/>
          <a:p>
            <a:r>
              <a:rPr lang="en-US" sz="2800" dirty="0">
                <a:solidFill>
                  <a:srgbClr val="00303C"/>
                </a:solidFill>
                <a:latin typeface="Futura Medium" panose="020B0602020204020303" pitchFamily="34" charset="-79"/>
                <a:cs typeface="Futura Medium" panose="020B0602020204020303" pitchFamily="34" charset="-79"/>
                <a:hlinkClick r:id="rId2" action="ppaction://hlinksldjump"/>
              </a:rPr>
              <a:t>Types of personal financial risk</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3" action="ppaction://hlinksldjump"/>
              </a:rPr>
              <a:t>Attitudes to risk</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4" action="ppaction://hlinksldjump"/>
              </a:rPr>
              <a:t>Assessing risk</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5" action="ppaction://hlinksldjump"/>
              </a:rPr>
              <a:t>Investments</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6" action="ppaction://hlinksldjump"/>
              </a:rPr>
              <a:t>Gambling</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7" action="ppaction://hlinksldjump"/>
              </a:rPr>
              <a:t>Protecting yourself</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8" action="ppaction://hlinksldjump"/>
              </a:rPr>
              <a:t>Types of insurance</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9" action="ppaction://hlinksldjump"/>
              </a:rPr>
              <a:t>Other forms of protection against financial risk</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0" action="ppaction://hlinksldjump"/>
              </a:rPr>
              <a:t>What have you learnt?</a:t>
            </a:r>
            <a:endParaRPr lang="en-US" sz="2800" dirty="0">
              <a:solidFill>
                <a:srgbClr val="00303C"/>
              </a:solidFill>
              <a:latin typeface="Futura Medium" panose="020B0602020204020303" pitchFamily="34" charset="-79"/>
              <a:cs typeface="Futura Medium" panose="020B0602020204020303" pitchFamily="34" charset="-79"/>
            </a:endParaRPr>
          </a:p>
          <a:p>
            <a:r>
              <a:rPr lang="en-US" sz="2800" dirty="0">
                <a:solidFill>
                  <a:srgbClr val="00303C"/>
                </a:solidFill>
                <a:latin typeface="Futura Medium" panose="020B0602020204020303" pitchFamily="34" charset="-79"/>
                <a:cs typeface="Futura Medium" panose="020B0602020204020303" pitchFamily="34" charset="-79"/>
                <a:hlinkClick r:id="rId11" action="ppaction://hlinksldjump"/>
              </a:rPr>
              <a:t>Further your knowledge</a:t>
            </a:r>
            <a:endParaRPr lang="en-US" sz="2800" dirty="0">
              <a:solidFill>
                <a:srgbClr val="00303C"/>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881763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2BB49ED-C2D2-3D4B-9A23-84AC9F7BDC44}"/>
              </a:ext>
            </a:extLst>
          </p:cNvPr>
          <p:cNvSpPr txBox="1"/>
          <p:nvPr userDrawn="1"/>
        </p:nvSpPr>
        <p:spPr>
          <a:xfrm>
            <a:off x="1058655" y="490930"/>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CRYPTOCURRENCY</a:t>
            </a:r>
          </a:p>
        </p:txBody>
      </p:sp>
      <p:cxnSp>
        <p:nvCxnSpPr>
          <p:cNvPr id="17" name="Straight Connector 16">
            <a:extLst>
              <a:ext uri="{FF2B5EF4-FFF2-40B4-BE49-F238E27FC236}">
                <a16:creationId xmlns:a16="http://schemas.microsoft.com/office/drawing/2014/main" id="{1B3AEAB6-A2E7-F546-85CD-A85384113FF4}"/>
              </a:ext>
            </a:extLst>
          </p:cNvPr>
          <p:cNvCxnSpPr>
            <a:cxnSpLocks/>
          </p:cNvCxnSpPr>
          <p:nvPr userDrawn="1"/>
        </p:nvCxnSpPr>
        <p:spPr>
          <a:xfrm>
            <a:off x="1166274" y="937801"/>
            <a:ext cx="2799439"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8" name="Picture 17">
            <a:extLst>
              <a:ext uri="{FF2B5EF4-FFF2-40B4-BE49-F238E27FC236}">
                <a16:creationId xmlns:a16="http://schemas.microsoft.com/office/drawing/2014/main" id="{ED59593D-86A9-E146-8A76-D7E26A406905}"/>
              </a:ext>
            </a:extLst>
          </p:cNvPr>
          <p:cNvPicPr>
            <a:picLocks noChangeAspect="1"/>
          </p:cNvPicPr>
          <p:nvPr userDrawn="1"/>
        </p:nvPicPr>
        <p:blipFill>
          <a:blip r:embed="rId2"/>
          <a:stretch>
            <a:fillRect/>
          </a:stretch>
        </p:blipFill>
        <p:spPr>
          <a:xfrm>
            <a:off x="468657" y="415028"/>
            <a:ext cx="599937" cy="595357"/>
          </a:xfrm>
          <a:prstGeom prst="rect">
            <a:avLst/>
          </a:prstGeom>
        </p:spPr>
      </p:pic>
      <p:sp>
        <p:nvSpPr>
          <p:cNvPr id="19" name="TextBox 18">
            <a:extLst>
              <a:ext uri="{FF2B5EF4-FFF2-40B4-BE49-F238E27FC236}">
                <a16:creationId xmlns:a16="http://schemas.microsoft.com/office/drawing/2014/main" id="{A0442D75-4E8A-0D4F-9926-3B95CBD5176C}"/>
              </a:ext>
            </a:extLst>
          </p:cNvPr>
          <p:cNvSpPr txBox="1"/>
          <p:nvPr userDrawn="1"/>
        </p:nvSpPr>
        <p:spPr>
          <a:xfrm>
            <a:off x="7185991" y="6289627"/>
            <a:ext cx="5328586"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GAMBLING</a:t>
            </a:r>
          </a:p>
        </p:txBody>
      </p:sp>
      <p:sp>
        <p:nvSpPr>
          <p:cNvPr id="3" name="Rectangle 2">
            <a:extLst>
              <a:ext uri="{FF2B5EF4-FFF2-40B4-BE49-F238E27FC236}">
                <a16:creationId xmlns:a16="http://schemas.microsoft.com/office/drawing/2014/main" id="{71822CD4-5561-724E-B925-B536A2E6327A}"/>
              </a:ext>
            </a:extLst>
          </p:cNvPr>
          <p:cNvSpPr/>
          <p:nvPr userDrawn="1"/>
        </p:nvSpPr>
        <p:spPr>
          <a:xfrm>
            <a:off x="468657" y="1155121"/>
            <a:ext cx="5165719" cy="4247317"/>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Cryptocurrency is a virtual or digital currency produced by a public network, rather than any government, that uses cryptography to make sure payments are sent and received safely. It can be used to buy products and services but is generally not accepted in shops. One well known cryptocurrency is Bitcoin.</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Cryptocurrencies are stored in a digital wallet on a phone or computer and can be transferred electronically between people’s wallets. The value of cryptocurrency is very volatile and should be treated as a high-risk investment as it is not regulated by the government or the finance industry.</a:t>
            </a:r>
          </a:p>
        </p:txBody>
      </p:sp>
      <p:pic>
        <p:nvPicPr>
          <p:cNvPr id="9" name="Picture 8">
            <a:extLst>
              <a:ext uri="{FF2B5EF4-FFF2-40B4-BE49-F238E27FC236}">
                <a16:creationId xmlns:a16="http://schemas.microsoft.com/office/drawing/2014/main" id="{02B19630-970E-4349-940E-D6FFC3B5C501}"/>
              </a:ext>
            </a:extLst>
          </p:cNvPr>
          <p:cNvPicPr>
            <a:picLocks noChangeAspect="1"/>
          </p:cNvPicPr>
          <p:nvPr userDrawn="1"/>
        </p:nvPicPr>
        <p:blipFill rotWithShape="1">
          <a:blip r:embed="rId3"/>
          <a:srcRect l="41433"/>
          <a:stretch/>
        </p:blipFill>
        <p:spPr>
          <a:xfrm>
            <a:off x="5903842" y="-1"/>
            <a:ext cx="6308035" cy="6216973"/>
          </a:xfrm>
          <a:prstGeom prst="rect">
            <a:avLst/>
          </a:prstGeom>
        </p:spPr>
      </p:pic>
    </p:spTree>
    <p:extLst>
      <p:ext uri="{BB962C8B-B14F-4D97-AF65-F5344CB8AC3E}">
        <p14:creationId xmlns:p14="http://schemas.microsoft.com/office/powerpoint/2010/main" val="426510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D7A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 name="Picture 1">
            <a:extLst>
              <a:ext uri="{FF2B5EF4-FFF2-40B4-BE49-F238E27FC236}">
                <a16:creationId xmlns:a16="http://schemas.microsoft.com/office/drawing/2014/main" id="{7CEE792B-55E9-6041-B0DC-49DBE6153AC3}"/>
              </a:ext>
            </a:extLst>
          </p:cNvPr>
          <p:cNvPicPr>
            <a:picLocks noChangeAspect="1"/>
          </p:cNvPicPr>
          <p:nvPr userDrawn="1"/>
        </p:nvPicPr>
        <p:blipFill>
          <a:blip r:embed="rId2"/>
          <a:stretch>
            <a:fillRect/>
          </a:stretch>
        </p:blipFill>
        <p:spPr>
          <a:xfrm>
            <a:off x="506312" y="384364"/>
            <a:ext cx="581851" cy="578121"/>
          </a:xfrm>
          <a:prstGeom prst="rect">
            <a:avLst/>
          </a:prstGeom>
        </p:spPr>
      </p:pic>
      <p:sp>
        <p:nvSpPr>
          <p:cNvPr id="13" name="TextBox 12">
            <a:extLst>
              <a:ext uri="{FF2B5EF4-FFF2-40B4-BE49-F238E27FC236}">
                <a16:creationId xmlns:a16="http://schemas.microsoft.com/office/drawing/2014/main" id="{A3CED495-2825-5F46-A587-08B35404147A}"/>
              </a:ext>
            </a:extLst>
          </p:cNvPr>
          <p:cNvSpPr txBox="1"/>
          <p:nvPr userDrawn="1"/>
        </p:nvSpPr>
        <p:spPr>
          <a:xfrm>
            <a:off x="5068957" y="6289627"/>
            <a:ext cx="74456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TAKING FINANCIAL RISKS</a:t>
            </a:r>
          </a:p>
        </p:txBody>
      </p:sp>
      <p:sp>
        <p:nvSpPr>
          <p:cNvPr id="8" name="Rectangle 7">
            <a:extLst>
              <a:ext uri="{FF2B5EF4-FFF2-40B4-BE49-F238E27FC236}">
                <a16:creationId xmlns:a16="http://schemas.microsoft.com/office/drawing/2014/main" id="{BAFB6C54-C7CA-9543-8EB2-74AC143915CE}"/>
              </a:ext>
            </a:extLst>
          </p:cNvPr>
          <p:cNvSpPr/>
          <p:nvPr userDrawn="1"/>
        </p:nvSpPr>
        <p:spPr>
          <a:xfrm>
            <a:off x="533399" y="1058933"/>
            <a:ext cx="11115261" cy="92333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Sandeep and Noor have been together for 5 years and have saved up £5,000. At the moment, it is earning 0.5% interest per year in a savings account. They want to move this money into something that gives a better return, so are considering three options:</a:t>
            </a:r>
          </a:p>
        </p:txBody>
      </p:sp>
      <p:sp>
        <p:nvSpPr>
          <p:cNvPr id="9" name="Rectangle 8">
            <a:extLst>
              <a:ext uri="{FF2B5EF4-FFF2-40B4-BE49-F238E27FC236}">
                <a16:creationId xmlns:a16="http://schemas.microsoft.com/office/drawing/2014/main" id="{B8ED0A21-F76D-0242-AC55-1E6AF23AD5DF}"/>
              </a:ext>
            </a:extLst>
          </p:cNvPr>
          <p:cNvSpPr/>
          <p:nvPr userDrawn="1"/>
        </p:nvSpPr>
        <p:spPr>
          <a:xfrm>
            <a:off x="506312" y="2250279"/>
            <a:ext cx="5447227" cy="3139321"/>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Option A</a:t>
            </a:r>
            <a:br>
              <a:rPr lang="en-GB" b="1" dirty="0">
                <a:solidFill>
                  <a:srgbClr val="002F3B"/>
                </a:solidFill>
                <a:effectLst/>
                <a:latin typeface="Swiss 721 SWA" panose="020B0504020202020204" pitchFamily="34" charset="0"/>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Buying shares in four of the biggest companies selling shares on the London Stock Exchange. They know that in the last 2 years these share prices rose by an average of over 10%.</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Option B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Put it into a fixed rate savings account that guarantees a return of 2% interest over 2 years. There is no risk of losing money, but they would not be able to access their money for the 2 years, </a:t>
            </a:r>
          </a:p>
        </p:txBody>
      </p:sp>
      <p:sp>
        <p:nvSpPr>
          <p:cNvPr id="10" name="Rectangle 9">
            <a:extLst>
              <a:ext uri="{FF2B5EF4-FFF2-40B4-BE49-F238E27FC236}">
                <a16:creationId xmlns:a16="http://schemas.microsoft.com/office/drawing/2014/main" id="{743C6859-1BC0-8547-A4EE-C9E7504168C9}"/>
              </a:ext>
            </a:extLst>
          </p:cNvPr>
          <p:cNvSpPr/>
          <p:nvPr userDrawn="1"/>
        </p:nvSpPr>
        <p:spPr>
          <a:xfrm>
            <a:off x="6130564" y="2501536"/>
            <a:ext cx="5322405" cy="1200329"/>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and if interest rates increased they would not be able to benefit by moving their money to a different savings product.</a:t>
            </a:r>
            <a:br>
              <a:rPr lang="en-GB" dirty="0">
                <a:solidFill>
                  <a:srgbClr val="002F3B"/>
                </a:solidFill>
                <a:effectLst/>
                <a:latin typeface="Futura" panose="020B0602020204020303" pitchFamily="34" charset="-79"/>
                <a:cs typeface="Futura" panose="020B0602020204020303" pitchFamily="34" charset="-79"/>
              </a:rPr>
            </a:br>
            <a:endParaRPr lang="en-US" dirty="0"/>
          </a:p>
        </p:txBody>
      </p:sp>
      <p:sp>
        <p:nvSpPr>
          <p:cNvPr id="11" name="Rectangle 10">
            <a:extLst>
              <a:ext uri="{FF2B5EF4-FFF2-40B4-BE49-F238E27FC236}">
                <a16:creationId xmlns:a16="http://schemas.microsoft.com/office/drawing/2014/main" id="{D99215C3-3D31-6A4A-AD4F-7FFE86ECF279}"/>
              </a:ext>
            </a:extLst>
          </p:cNvPr>
          <p:cNvSpPr/>
          <p:nvPr userDrawn="1"/>
        </p:nvSpPr>
        <p:spPr>
          <a:xfrm>
            <a:off x="6130564" y="3584615"/>
            <a:ext cx="5322405" cy="1477328"/>
          </a:xfrm>
          <a:prstGeom prst="rect">
            <a:avLst/>
          </a:prstGeom>
        </p:spPr>
        <p:txBody>
          <a:bodyPr wrap="square">
            <a:spAutoFit/>
          </a:bodyPr>
          <a:lstStyle/>
          <a:p>
            <a:r>
              <a:rPr lang="en-GB" b="1" i="0" dirty="0">
                <a:solidFill>
                  <a:srgbClr val="00303C"/>
                </a:solidFill>
                <a:effectLst/>
                <a:latin typeface="Futura" panose="020B0602020204020303" pitchFamily="34" charset="-79"/>
                <a:cs typeface="Futura" panose="020B0602020204020303" pitchFamily="34" charset="-79"/>
              </a:rPr>
              <a:t>Option C </a:t>
            </a:r>
            <a:br>
              <a:rPr lang="en-GB" b="1" dirty="0">
                <a:solidFill>
                  <a:srgbClr val="00303C"/>
                </a:solidFill>
                <a:effectLst/>
                <a:latin typeface="Swiss 721 SWA" panose="020B0504020202020204" pitchFamily="34" charset="0"/>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Buy some cryptocurrency, which rose in value by over 480% last year. They don’t know much about cryptocurrencies but regularly hear about them in the news.</a:t>
            </a:r>
          </a:p>
        </p:txBody>
      </p:sp>
    </p:spTree>
    <p:extLst>
      <p:ext uri="{BB962C8B-B14F-4D97-AF65-F5344CB8AC3E}">
        <p14:creationId xmlns:p14="http://schemas.microsoft.com/office/powerpoint/2010/main" val="3598920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D7A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3CED495-2825-5F46-A587-08B35404147A}"/>
              </a:ext>
            </a:extLst>
          </p:cNvPr>
          <p:cNvSpPr txBox="1"/>
          <p:nvPr userDrawn="1"/>
        </p:nvSpPr>
        <p:spPr>
          <a:xfrm>
            <a:off x="5068957" y="6289627"/>
            <a:ext cx="74456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TAKING FINANCIAL RISKS</a:t>
            </a:r>
          </a:p>
        </p:txBody>
      </p:sp>
      <p:sp>
        <p:nvSpPr>
          <p:cNvPr id="3" name="Rectangle 2">
            <a:extLst>
              <a:ext uri="{FF2B5EF4-FFF2-40B4-BE49-F238E27FC236}">
                <a16:creationId xmlns:a16="http://schemas.microsoft.com/office/drawing/2014/main" id="{C184A687-B76D-D441-80B3-A9A20A07720A}"/>
              </a:ext>
            </a:extLst>
          </p:cNvPr>
          <p:cNvSpPr/>
          <p:nvPr userDrawn="1"/>
        </p:nvSpPr>
        <p:spPr>
          <a:xfrm>
            <a:off x="533399" y="516378"/>
            <a:ext cx="11095383" cy="2031325"/>
          </a:xfrm>
          <a:prstGeom prst="rect">
            <a:avLst/>
          </a:prstGeom>
        </p:spPr>
        <p:txBody>
          <a:bodyPr wrap="square">
            <a:spAutoFit/>
          </a:bodyPr>
          <a:lstStyle/>
          <a:p>
            <a:r>
              <a:rPr lang="en-GB" b="1" dirty="0">
                <a:solidFill>
                  <a:srgbClr val="002F3B"/>
                </a:solidFill>
                <a:effectLst/>
                <a:latin typeface="Swiss 721 SWA" panose="020B0504020202020204" pitchFamily="34" charset="0"/>
                <a:cs typeface="Futura" panose="020B0602020204020303" pitchFamily="34" charset="-79"/>
              </a:rPr>
              <a:t>1.</a:t>
            </a:r>
            <a:r>
              <a:rPr lang="en-GB" dirty="0">
                <a:solidFill>
                  <a:srgbClr val="002F3B"/>
                </a:solidFill>
                <a:effectLst/>
                <a:latin typeface="Futura" panose="020B0602020204020303" pitchFamily="34" charset="-79"/>
                <a:cs typeface="Futura" panose="020B0602020204020303" pitchFamily="34" charset="-79"/>
              </a:rPr>
              <a:t> Which option would you advise Sandeep and Noor to choose?</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2.</a:t>
            </a:r>
            <a:r>
              <a:rPr lang="en-GB" dirty="0">
                <a:solidFill>
                  <a:srgbClr val="002F3B"/>
                </a:solidFill>
                <a:effectLst/>
                <a:latin typeface="Futura" panose="020B0602020204020303" pitchFamily="34" charset="-79"/>
                <a:cs typeface="Futura" panose="020B0602020204020303" pitchFamily="34" charset="-79"/>
              </a:rPr>
              <a:t> Are there additional questions you would like to ask Sandeep and Noor?</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3.</a:t>
            </a:r>
            <a:r>
              <a:rPr lang="en-GB" dirty="0">
                <a:solidFill>
                  <a:srgbClr val="002F3B"/>
                </a:solidFill>
                <a:effectLst/>
                <a:latin typeface="Futura" panose="020B0602020204020303" pitchFamily="34" charset="-79"/>
                <a:cs typeface="Futura" panose="020B0602020204020303" pitchFamily="34" charset="-79"/>
              </a:rPr>
              <a:t> Could you suggest any alternative solutions for them?</a:t>
            </a:r>
          </a:p>
          <a:p>
            <a:endParaRPr lang="en-GB" b="1" dirty="0">
              <a:solidFill>
                <a:srgbClr val="002F3B"/>
              </a:solidFill>
              <a:effectLst/>
              <a:latin typeface="Swiss 721 SWA" panose="020B0504020202020204" pitchFamily="34" charset="0"/>
            </a:endParaRPr>
          </a:p>
          <a:p>
            <a:r>
              <a:rPr lang="en-GB" b="1" dirty="0">
                <a:solidFill>
                  <a:srgbClr val="002F3B"/>
                </a:solidFill>
                <a:effectLst/>
                <a:latin typeface="Swiss 721 SWA" panose="020B0504020202020204" pitchFamily="34" charset="0"/>
              </a:rPr>
              <a:t>You can find out more about Sandeep and Noor’s choices in the ‘Further your knowledge’ section.</a:t>
            </a:r>
            <a:endParaRPr lang="en-GB" dirty="0">
              <a:solidFill>
                <a:srgbClr val="002F3B"/>
              </a:solidFill>
              <a:effectLst/>
              <a:latin typeface="Swiss 721 SWA" panose="020B0504020202020204" pitchFamily="34" charset="0"/>
            </a:endParaRPr>
          </a:p>
        </p:txBody>
      </p:sp>
    </p:spTree>
    <p:extLst>
      <p:ext uri="{BB962C8B-B14F-4D97-AF65-F5344CB8AC3E}">
        <p14:creationId xmlns:p14="http://schemas.microsoft.com/office/powerpoint/2010/main" val="2891816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2BB49ED-C2D2-3D4B-9A23-84AC9F7BDC44}"/>
              </a:ext>
            </a:extLst>
          </p:cNvPr>
          <p:cNvSpPr txBox="1"/>
          <p:nvPr userDrawn="1"/>
        </p:nvSpPr>
        <p:spPr>
          <a:xfrm>
            <a:off x="1058655" y="490930"/>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OTHER REWARDS</a:t>
            </a:r>
          </a:p>
        </p:txBody>
      </p:sp>
      <p:cxnSp>
        <p:nvCxnSpPr>
          <p:cNvPr id="17" name="Straight Connector 16">
            <a:extLst>
              <a:ext uri="{FF2B5EF4-FFF2-40B4-BE49-F238E27FC236}">
                <a16:creationId xmlns:a16="http://schemas.microsoft.com/office/drawing/2014/main" id="{1B3AEAB6-A2E7-F546-85CD-A85384113FF4}"/>
              </a:ext>
            </a:extLst>
          </p:cNvPr>
          <p:cNvCxnSpPr>
            <a:cxnSpLocks/>
          </p:cNvCxnSpPr>
          <p:nvPr userDrawn="1"/>
        </p:nvCxnSpPr>
        <p:spPr>
          <a:xfrm>
            <a:off x="1166274" y="937801"/>
            <a:ext cx="2570839"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8" name="Picture 17">
            <a:extLst>
              <a:ext uri="{FF2B5EF4-FFF2-40B4-BE49-F238E27FC236}">
                <a16:creationId xmlns:a16="http://schemas.microsoft.com/office/drawing/2014/main" id="{ED59593D-86A9-E146-8A76-D7E26A406905}"/>
              </a:ext>
            </a:extLst>
          </p:cNvPr>
          <p:cNvPicPr>
            <a:picLocks noChangeAspect="1"/>
          </p:cNvPicPr>
          <p:nvPr userDrawn="1"/>
        </p:nvPicPr>
        <p:blipFill>
          <a:blip r:embed="rId2"/>
          <a:stretch>
            <a:fillRect/>
          </a:stretch>
        </p:blipFill>
        <p:spPr>
          <a:xfrm>
            <a:off x="468657" y="415028"/>
            <a:ext cx="599937" cy="595357"/>
          </a:xfrm>
          <a:prstGeom prst="rect">
            <a:avLst/>
          </a:prstGeom>
        </p:spPr>
      </p:pic>
      <p:sp>
        <p:nvSpPr>
          <p:cNvPr id="12" name="TextBox 11">
            <a:extLst>
              <a:ext uri="{FF2B5EF4-FFF2-40B4-BE49-F238E27FC236}">
                <a16:creationId xmlns:a16="http://schemas.microsoft.com/office/drawing/2014/main" id="{8FC70A23-5BB2-A541-9353-52A3552C6B38}"/>
              </a:ext>
            </a:extLst>
          </p:cNvPr>
          <p:cNvSpPr txBox="1"/>
          <p:nvPr userDrawn="1"/>
        </p:nvSpPr>
        <p:spPr>
          <a:xfrm>
            <a:off x="5068957" y="6289627"/>
            <a:ext cx="74456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TAKING FINANCIAL RISKS</a:t>
            </a:r>
          </a:p>
        </p:txBody>
      </p:sp>
      <p:sp>
        <p:nvSpPr>
          <p:cNvPr id="10" name="Rectangle 9">
            <a:extLst>
              <a:ext uri="{FF2B5EF4-FFF2-40B4-BE49-F238E27FC236}">
                <a16:creationId xmlns:a16="http://schemas.microsoft.com/office/drawing/2014/main" id="{7F1EDBE3-CDCB-3F41-A9B6-0F3766D642DA}"/>
              </a:ext>
            </a:extLst>
          </p:cNvPr>
          <p:cNvSpPr/>
          <p:nvPr userDrawn="1"/>
        </p:nvSpPr>
        <p:spPr>
          <a:xfrm>
            <a:off x="468657" y="1155121"/>
            <a:ext cx="11269456" cy="646331"/>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People take risks with their money because there is the chance of a financial reward but there may be other reasons why people choose to take risks. These include:</a:t>
            </a:r>
          </a:p>
        </p:txBody>
      </p:sp>
      <p:sp>
        <p:nvSpPr>
          <p:cNvPr id="11" name="Rectangle 10">
            <a:extLst>
              <a:ext uri="{FF2B5EF4-FFF2-40B4-BE49-F238E27FC236}">
                <a16:creationId xmlns:a16="http://schemas.microsoft.com/office/drawing/2014/main" id="{5F1AA88C-C01E-EA42-A30B-0BDBBFAB2DD0}"/>
              </a:ext>
            </a:extLst>
          </p:cNvPr>
          <p:cNvSpPr/>
          <p:nvPr userDrawn="1"/>
        </p:nvSpPr>
        <p:spPr>
          <a:xfrm>
            <a:off x="468657" y="1960297"/>
            <a:ext cx="5087317" cy="3416320"/>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1. Improved lifestyle </a:t>
            </a:r>
            <a:r>
              <a:rPr lang="en-GB" dirty="0">
                <a:solidFill>
                  <a:srgbClr val="002F3B"/>
                </a:solidFill>
                <a:effectLst/>
                <a:latin typeface="Futura" panose="020B0602020204020303" pitchFamily="34" charset="-79"/>
                <a:cs typeface="Futura" panose="020B0602020204020303" pitchFamily="34" charset="-79"/>
              </a:rPr>
              <a:t>– For most people, the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reason for investing is to increase their income.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This increased income then enables them to improve their lifestyle. </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2. Personal satisfaction </a:t>
            </a:r>
            <a:r>
              <a:rPr lang="en-GB" dirty="0">
                <a:solidFill>
                  <a:srgbClr val="002F3B"/>
                </a:solidFill>
                <a:effectLst/>
                <a:latin typeface="Futura" panose="020B0602020204020303" pitchFamily="34" charset="-79"/>
                <a:cs typeface="Futura" panose="020B0602020204020303" pitchFamily="34" charset="-79"/>
              </a:rPr>
              <a:t>– While many people rely on a qualified financial adviser to pick the right investments, some people enjoy the challenge of trying to pick the right investments. They may enjoy keeping a check on how the share prices are changing and how this affects the value of their investments.</a:t>
            </a:r>
          </a:p>
        </p:txBody>
      </p:sp>
      <p:sp>
        <p:nvSpPr>
          <p:cNvPr id="13" name="Rectangle 12">
            <a:extLst>
              <a:ext uri="{FF2B5EF4-FFF2-40B4-BE49-F238E27FC236}">
                <a16:creationId xmlns:a16="http://schemas.microsoft.com/office/drawing/2014/main" id="{69C0DAAE-BFA2-CC40-B65E-E9599566F03C}"/>
              </a:ext>
            </a:extLst>
          </p:cNvPr>
          <p:cNvSpPr/>
          <p:nvPr userDrawn="1"/>
        </p:nvSpPr>
        <p:spPr>
          <a:xfrm>
            <a:off x="6095999" y="1938537"/>
            <a:ext cx="5627343" cy="1754326"/>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3. Moral satisfaction </a:t>
            </a:r>
            <a:r>
              <a:rPr lang="en-GB" dirty="0">
                <a:solidFill>
                  <a:srgbClr val="002F3B"/>
                </a:solidFill>
                <a:effectLst/>
                <a:latin typeface="Futura" panose="020B0602020204020303" pitchFamily="34" charset="-79"/>
                <a:cs typeface="Futura" panose="020B0602020204020303" pitchFamily="34" charset="-79"/>
              </a:rPr>
              <a:t>– Investors who choose ethical investments may well accept a lower financial reward compared to other non-ethical investments. This is because they like the moral benefits of knowing that they have helped companies whose aims and objectives they support.</a:t>
            </a:r>
          </a:p>
        </p:txBody>
      </p:sp>
      <p:pic>
        <p:nvPicPr>
          <p:cNvPr id="16" name="Picture 15">
            <a:extLst>
              <a:ext uri="{FF2B5EF4-FFF2-40B4-BE49-F238E27FC236}">
                <a16:creationId xmlns:a16="http://schemas.microsoft.com/office/drawing/2014/main" id="{351E2447-BC61-E240-B2C0-F6B4B2F9B554}"/>
              </a:ext>
            </a:extLst>
          </p:cNvPr>
          <p:cNvPicPr>
            <a:picLocks noChangeAspect="1"/>
          </p:cNvPicPr>
          <p:nvPr userDrawn="1"/>
        </p:nvPicPr>
        <p:blipFill rotWithShape="1">
          <a:blip r:embed="rId3"/>
          <a:srcRect b="52267"/>
          <a:stretch/>
        </p:blipFill>
        <p:spPr>
          <a:xfrm>
            <a:off x="6153217" y="3829948"/>
            <a:ext cx="5512905" cy="1754326"/>
          </a:xfrm>
          <a:prstGeom prst="rect">
            <a:avLst/>
          </a:prstGeom>
        </p:spPr>
      </p:pic>
    </p:spTree>
    <p:extLst>
      <p:ext uri="{BB962C8B-B14F-4D97-AF65-F5344CB8AC3E}">
        <p14:creationId xmlns:p14="http://schemas.microsoft.com/office/powerpoint/2010/main" val="884106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10976113" cy="1600438"/>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POTENTIAL NEGATIVE CONSEQUENCES OF TAKING FINANCIAL RISKS</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9FC6862-0C0A-C341-A066-D91C4484AFB7}"/>
              </a:ext>
            </a:extLst>
          </p:cNvPr>
          <p:cNvSpPr/>
          <p:nvPr userDrawn="1"/>
        </p:nvSpPr>
        <p:spPr>
          <a:xfrm>
            <a:off x="533400" y="1764700"/>
            <a:ext cx="10905166" cy="646331"/>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Taking a risk means that the outcome is uncertain and could be positive or negative. The consequences of a financial risk ending negatively could be:</a:t>
            </a:r>
          </a:p>
        </p:txBody>
      </p:sp>
      <p:sp>
        <p:nvSpPr>
          <p:cNvPr id="11" name="TextBox 10">
            <a:extLst>
              <a:ext uri="{FF2B5EF4-FFF2-40B4-BE49-F238E27FC236}">
                <a16:creationId xmlns:a16="http://schemas.microsoft.com/office/drawing/2014/main" id="{6B796723-17D8-8B45-AA6D-56F97B6CE7D0}"/>
              </a:ext>
            </a:extLst>
          </p:cNvPr>
          <p:cNvSpPr txBox="1"/>
          <p:nvPr userDrawn="1"/>
        </p:nvSpPr>
        <p:spPr>
          <a:xfrm>
            <a:off x="1118290" y="2621060"/>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HEALTH AND </a:t>
            </a:r>
          </a:p>
          <a:p>
            <a:r>
              <a:rPr lang="en-US" sz="2400" dirty="0">
                <a:solidFill>
                  <a:srgbClr val="A41A3E"/>
                </a:solidFill>
                <a:latin typeface="Futura Medium" panose="020B0602020204020303" pitchFamily="34" charset="-79"/>
                <a:cs typeface="Futura Medium" panose="020B0602020204020303" pitchFamily="34" charset="-79"/>
              </a:rPr>
              <a:t>MENTAL WELLBEING</a:t>
            </a:r>
          </a:p>
        </p:txBody>
      </p:sp>
      <p:cxnSp>
        <p:nvCxnSpPr>
          <p:cNvPr id="12" name="Straight Connector 11">
            <a:extLst>
              <a:ext uri="{FF2B5EF4-FFF2-40B4-BE49-F238E27FC236}">
                <a16:creationId xmlns:a16="http://schemas.microsoft.com/office/drawing/2014/main" id="{FCCA4177-3A65-614A-8A5C-40804797788D}"/>
              </a:ext>
            </a:extLst>
          </p:cNvPr>
          <p:cNvCxnSpPr>
            <a:cxnSpLocks/>
          </p:cNvCxnSpPr>
          <p:nvPr userDrawn="1"/>
        </p:nvCxnSpPr>
        <p:spPr>
          <a:xfrm>
            <a:off x="1225908" y="3429848"/>
            <a:ext cx="3018101"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77655F6-A8A7-F447-B16C-565063763B7E}"/>
              </a:ext>
            </a:extLst>
          </p:cNvPr>
          <p:cNvPicPr>
            <a:picLocks noChangeAspect="1"/>
          </p:cNvPicPr>
          <p:nvPr userDrawn="1"/>
        </p:nvPicPr>
        <p:blipFill>
          <a:blip r:embed="rId2"/>
          <a:stretch>
            <a:fillRect/>
          </a:stretch>
        </p:blipFill>
        <p:spPr>
          <a:xfrm>
            <a:off x="538231" y="2724731"/>
            <a:ext cx="599937" cy="595357"/>
          </a:xfrm>
          <a:prstGeom prst="rect">
            <a:avLst/>
          </a:prstGeom>
        </p:spPr>
      </p:pic>
      <p:sp>
        <p:nvSpPr>
          <p:cNvPr id="15" name="TextBox 14">
            <a:extLst>
              <a:ext uri="{FF2B5EF4-FFF2-40B4-BE49-F238E27FC236}">
                <a16:creationId xmlns:a16="http://schemas.microsoft.com/office/drawing/2014/main" id="{7E8E4F82-5AA7-E640-9328-BCF2E4756350}"/>
              </a:ext>
            </a:extLst>
          </p:cNvPr>
          <p:cNvSpPr txBox="1"/>
          <p:nvPr userDrawn="1"/>
        </p:nvSpPr>
        <p:spPr>
          <a:xfrm>
            <a:off x="7095020" y="2621060"/>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CREDIT HISTORY</a:t>
            </a:r>
          </a:p>
        </p:txBody>
      </p:sp>
      <p:cxnSp>
        <p:nvCxnSpPr>
          <p:cNvPr id="17" name="Straight Connector 16">
            <a:extLst>
              <a:ext uri="{FF2B5EF4-FFF2-40B4-BE49-F238E27FC236}">
                <a16:creationId xmlns:a16="http://schemas.microsoft.com/office/drawing/2014/main" id="{495938CD-CF3D-B549-A9A8-D9E50FE09280}"/>
              </a:ext>
            </a:extLst>
          </p:cNvPr>
          <p:cNvCxnSpPr>
            <a:cxnSpLocks/>
          </p:cNvCxnSpPr>
          <p:nvPr userDrawn="1"/>
        </p:nvCxnSpPr>
        <p:spPr>
          <a:xfrm>
            <a:off x="7202638" y="3052162"/>
            <a:ext cx="2378683"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8" name="Picture 17">
            <a:extLst>
              <a:ext uri="{FF2B5EF4-FFF2-40B4-BE49-F238E27FC236}">
                <a16:creationId xmlns:a16="http://schemas.microsoft.com/office/drawing/2014/main" id="{60D504B7-4E48-6341-B7BC-B2E6D43DA709}"/>
              </a:ext>
            </a:extLst>
          </p:cNvPr>
          <p:cNvPicPr>
            <a:picLocks noChangeAspect="1"/>
          </p:cNvPicPr>
          <p:nvPr userDrawn="1"/>
        </p:nvPicPr>
        <p:blipFill>
          <a:blip r:embed="rId2"/>
          <a:stretch>
            <a:fillRect/>
          </a:stretch>
        </p:blipFill>
        <p:spPr>
          <a:xfrm>
            <a:off x="6514961" y="2555767"/>
            <a:ext cx="599937" cy="595357"/>
          </a:xfrm>
          <a:prstGeom prst="rect">
            <a:avLst/>
          </a:prstGeom>
        </p:spPr>
      </p:pic>
      <p:sp>
        <p:nvSpPr>
          <p:cNvPr id="19" name="Rectangle 18">
            <a:extLst>
              <a:ext uri="{FF2B5EF4-FFF2-40B4-BE49-F238E27FC236}">
                <a16:creationId xmlns:a16="http://schemas.microsoft.com/office/drawing/2014/main" id="{F7CEFE14-35C8-3B45-89BA-7597CB65369D}"/>
              </a:ext>
            </a:extLst>
          </p:cNvPr>
          <p:cNvSpPr/>
          <p:nvPr userDrawn="1"/>
        </p:nvSpPr>
        <p:spPr>
          <a:xfrm>
            <a:off x="533400" y="3555728"/>
            <a:ext cx="5750609" cy="230832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 potential losses from taking a financial risk can cause worry and stress which can have a serious effect on your health. This may lead to days off work and could affect your behaviour towards family and friends. A survey carried out by the Money and Mental Health Policy Institute found that people with problem debt are twice as likely to develop major depression as those not in financial difficulty.</a:t>
            </a:r>
          </a:p>
        </p:txBody>
      </p:sp>
      <p:sp>
        <p:nvSpPr>
          <p:cNvPr id="21" name="Rectangle 20">
            <a:extLst>
              <a:ext uri="{FF2B5EF4-FFF2-40B4-BE49-F238E27FC236}">
                <a16:creationId xmlns:a16="http://schemas.microsoft.com/office/drawing/2014/main" id="{E0EC91E1-6D05-CB43-8B6F-2AC4DBAF6E7D}"/>
              </a:ext>
            </a:extLst>
          </p:cNvPr>
          <p:cNvSpPr/>
          <p:nvPr userDrawn="1"/>
        </p:nvSpPr>
        <p:spPr>
          <a:xfrm>
            <a:off x="6453808" y="3260556"/>
            <a:ext cx="5165719" cy="230832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Losing money, for example through bad investments or gambling, may impact on your ability to pay your bills or keep to contracts that you have agreed to (e.g. mobile phone). If you miss one or more payments this will be reflected on your credit history, which could make it harder for you to borrow money if you need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to in the future. </a:t>
            </a:r>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068957" y="6289627"/>
            <a:ext cx="74456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TAKING FINANCIAL RISKS</a:t>
            </a:r>
          </a:p>
        </p:txBody>
      </p:sp>
    </p:spTree>
    <p:extLst>
      <p:ext uri="{BB962C8B-B14F-4D97-AF65-F5344CB8AC3E}">
        <p14:creationId xmlns:p14="http://schemas.microsoft.com/office/powerpoint/2010/main" val="3492520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37124D3-2AE5-6F4B-86DB-8294A631F760}"/>
              </a:ext>
            </a:extLst>
          </p:cNvPr>
          <p:cNvPicPr>
            <a:picLocks noChangeAspect="1"/>
          </p:cNvPicPr>
          <p:nvPr userDrawn="1"/>
        </p:nvPicPr>
        <p:blipFill rotWithShape="1">
          <a:blip r:embed="rId2"/>
          <a:srcRect l="8155" r="25855"/>
          <a:stretch/>
        </p:blipFill>
        <p:spPr>
          <a:xfrm>
            <a:off x="6033052" y="0"/>
            <a:ext cx="6168887" cy="6237009"/>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E8E4F82-5AA7-E640-9328-BCF2E4756350}"/>
              </a:ext>
            </a:extLst>
          </p:cNvPr>
          <p:cNvSpPr txBox="1"/>
          <p:nvPr userDrawn="1"/>
        </p:nvSpPr>
        <p:spPr>
          <a:xfrm>
            <a:off x="1118290" y="484147"/>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BANKRUPTCY</a:t>
            </a:r>
          </a:p>
        </p:txBody>
      </p:sp>
      <p:cxnSp>
        <p:nvCxnSpPr>
          <p:cNvPr id="17" name="Straight Connector 16">
            <a:extLst>
              <a:ext uri="{FF2B5EF4-FFF2-40B4-BE49-F238E27FC236}">
                <a16:creationId xmlns:a16="http://schemas.microsoft.com/office/drawing/2014/main" id="{495938CD-CF3D-B549-A9A8-D9E50FE09280}"/>
              </a:ext>
            </a:extLst>
          </p:cNvPr>
          <p:cNvCxnSpPr>
            <a:cxnSpLocks/>
          </p:cNvCxnSpPr>
          <p:nvPr userDrawn="1"/>
        </p:nvCxnSpPr>
        <p:spPr>
          <a:xfrm>
            <a:off x="1225908" y="915249"/>
            <a:ext cx="1994370"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8" name="Picture 17">
            <a:extLst>
              <a:ext uri="{FF2B5EF4-FFF2-40B4-BE49-F238E27FC236}">
                <a16:creationId xmlns:a16="http://schemas.microsoft.com/office/drawing/2014/main" id="{60D504B7-4E48-6341-B7BC-B2E6D43DA709}"/>
              </a:ext>
            </a:extLst>
          </p:cNvPr>
          <p:cNvPicPr>
            <a:picLocks noChangeAspect="1"/>
          </p:cNvPicPr>
          <p:nvPr userDrawn="1"/>
        </p:nvPicPr>
        <p:blipFill>
          <a:blip r:embed="rId3"/>
          <a:stretch>
            <a:fillRect/>
          </a:stretch>
        </p:blipFill>
        <p:spPr>
          <a:xfrm>
            <a:off x="538231" y="418854"/>
            <a:ext cx="599937" cy="595357"/>
          </a:xfrm>
          <a:prstGeom prst="rect">
            <a:avLst/>
          </a:prstGeom>
        </p:spPr>
      </p:pic>
      <p:sp>
        <p:nvSpPr>
          <p:cNvPr id="22" name="TextBox 21">
            <a:extLst>
              <a:ext uri="{FF2B5EF4-FFF2-40B4-BE49-F238E27FC236}">
                <a16:creationId xmlns:a16="http://schemas.microsoft.com/office/drawing/2014/main" id="{7677229F-3907-244F-BCD8-92543E877629}"/>
              </a:ext>
            </a:extLst>
          </p:cNvPr>
          <p:cNvSpPr txBox="1"/>
          <p:nvPr userDrawn="1"/>
        </p:nvSpPr>
        <p:spPr>
          <a:xfrm>
            <a:off x="5068957" y="6289627"/>
            <a:ext cx="74456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TAKING FINANCIAL RISKS</a:t>
            </a:r>
          </a:p>
        </p:txBody>
      </p:sp>
      <p:sp>
        <p:nvSpPr>
          <p:cNvPr id="2" name="Rectangle 1">
            <a:extLst>
              <a:ext uri="{FF2B5EF4-FFF2-40B4-BE49-F238E27FC236}">
                <a16:creationId xmlns:a16="http://schemas.microsoft.com/office/drawing/2014/main" id="{49B40733-96B4-F649-8A83-2B46B7DF341C}"/>
              </a:ext>
            </a:extLst>
          </p:cNvPr>
          <p:cNvSpPr/>
          <p:nvPr userDrawn="1"/>
        </p:nvSpPr>
        <p:spPr>
          <a:xfrm>
            <a:off x="533400" y="1090548"/>
            <a:ext cx="5165719" cy="230832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If you lose so much of your money that you do not have enough to make payments for current debts, there is a chance that you could be declared bankrupt. If this happens you may have to sell your home and other personal possessions. It could stop you from working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in certain occupations and you will find it much harder to borrow money in the future. </a:t>
            </a:r>
          </a:p>
        </p:txBody>
      </p:sp>
      <p:sp>
        <p:nvSpPr>
          <p:cNvPr id="20" name="TextBox 19">
            <a:extLst>
              <a:ext uri="{FF2B5EF4-FFF2-40B4-BE49-F238E27FC236}">
                <a16:creationId xmlns:a16="http://schemas.microsoft.com/office/drawing/2014/main" id="{43F963B7-38E0-1445-836F-E3A39D4DCE2A}"/>
              </a:ext>
            </a:extLst>
          </p:cNvPr>
          <p:cNvSpPr txBox="1"/>
          <p:nvPr userDrawn="1"/>
        </p:nvSpPr>
        <p:spPr>
          <a:xfrm>
            <a:off x="1118290" y="3716562"/>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LIFESTYLE</a:t>
            </a:r>
          </a:p>
        </p:txBody>
      </p:sp>
      <p:cxnSp>
        <p:nvCxnSpPr>
          <p:cNvPr id="23" name="Straight Connector 22">
            <a:extLst>
              <a:ext uri="{FF2B5EF4-FFF2-40B4-BE49-F238E27FC236}">
                <a16:creationId xmlns:a16="http://schemas.microsoft.com/office/drawing/2014/main" id="{20A25528-019B-3148-B96E-552EDDDAE4C9}"/>
              </a:ext>
            </a:extLst>
          </p:cNvPr>
          <p:cNvCxnSpPr>
            <a:cxnSpLocks/>
          </p:cNvCxnSpPr>
          <p:nvPr userDrawn="1"/>
        </p:nvCxnSpPr>
        <p:spPr>
          <a:xfrm>
            <a:off x="1225908" y="4147664"/>
            <a:ext cx="1417901"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4" name="Picture 23">
            <a:extLst>
              <a:ext uri="{FF2B5EF4-FFF2-40B4-BE49-F238E27FC236}">
                <a16:creationId xmlns:a16="http://schemas.microsoft.com/office/drawing/2014/main" id="{1A4383E8-EC40-4C43-9E53-1CCA3822671F}"/>
              </a:ext>
            </a:extLst>
          </p:cNvPr>
          <p:cNvPicPr>
            <a:picLocks noChangeAspect="1"/>
          </p:cNvPicPr>
          <p:nvPr userDrawn="1"/>
        </p:nvPicPr>
        <p:blipFill>
          <a:blip r:embed="rId3"/>
          <a:stretch>
            <a:fillRect/>
          </a:stretch>
        </p:blipFill>
        <p:spPr>
          <a:xfrm>
            <a:off x="538231" y="3651269"/>
            <a:ext cx="599937" cy="595357"/>
          </a:xfrm>
          <a:prstGeom prst="rect">
            <a:avLst/>
          </a:prstGeom>
        </p:spPr>
      </p:pic>
      <p:sp>
        <p:nvSpPr>
          <p:cNvPr id="9" name="Rectangle 8">
            <a:extLst>
              <a:ext uri="{FF2B5EF4-FFF2-40B4-BE49-F238E27FC236}">
                <a16:creationId xmlns:a16="http://schemas.microsoft.com/office/drawing/2014/main" id="{3B2A9EBC-2F5A-0049-AFB2-B650CFC6139A}"/>
              </a:ext>
            </a:extLst>
          </p:cNvPr>
          <p:cNvSpPr/>
          <p:nvPr userDrawn="1"/>
        </p:nvSpPr>
        <p:spPr>
          <a:xfrm>
            <a:off x="533400" y="4301872"/>
            <a:ext cx="5032513" cy="147732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Just as improved lifestyle is one of the potential rewards of taking financial risks, if the risk goes wrong then lifestyle may well suffer. It could mean you have less money to buy the things that you want to have. </a:t>
            </a:r>
          </a:p>
        </p:txBody>
      </p:sp>
    </p:spTree>
    <p:extLst>
      <p:ext uri="{BB962C8B-B14F-4D97-AF65-F5344CB8AC3E}">
        <p14:creationId xmlns:p14="http://schemas.microsoft.com/office/powerpoint/2010/main" val="2505135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379203E-70B7-0849-951A-EF93E6924EDA}"/>
              </a:ext>
            </a:extLst>
          </p:cNvPr>
          <p:cNvSpPr txBox="1"/>
          <p:nvPr userDrawn="1"/>
        </p:nvSpPr>
        <p:spPr>
          <a:xfrm>
            <a:off x="5068957" y="6289627"/>
            <a:ext cx="744562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TAKING FINANCIAL RISKS</a:t>
            </a:r>
          </a:p>
        </p:txBody>
      </p:sp>
      <p:pic>
        <p:nvPicPr>
          <p:cNvPr id="15" name="Picture 14">
            <a:extLst>
              <a:ext uri="{FF2B5EF4-FFF2-40B4-BE49-F238E27FC236}">
                <a16:creationId xmlns:a16="http://schemas.microsoft.com/office/drawing/2014/main" id="{1CA090E0-5ADF-7A47-AEA4-F96C6286D13D}"/>
              </a:ext>
            </a:extLst>
          </p:cNvPr>
          <p:cNvPicPr>
            <a:picLocks noChangeAspect="1"/>
          </p:cNvPicPr>
          <p:nvPr userDrawn="1"/>
        </p:nvPicPr>
        <p:blipFill>
          <a:blip r:embed="rId2"/>
          <a:stretch>
            <a:fillRect/>
          </a:stretch>
        </p:blipFill>
        <p:spPr>
          <a:xfrm>
            <a:off x="2706025" y="186220"/>
            <a:ext cx="6550615" cy="5679799"/>
          </a:xfrm>
          <a:prstGeom prst="rect">
            <a:avLst/>
          </a:prstGeom>
        </p:spPr>
      </p:pic>
      <p:pic>
        <p:nvPicPr>
          <p:cNvPr id="16" name="Picture 15">
            <a:extLst>
              <a:ext uri="{FF2B5EF4-FFF2-40B4-BE49-F238E27FC236}">
                <a16:creationId xmlns:a16="http://schemas.microsoft.com/office/drawing/2014/main" id="{4A58E3B0-14B5-9C45-8671-9ADC2562AE3F}"/>
              </a:ext>
            </a:extLst>
          </p:cNvPr>
          <p:cNvPicPr>
            <a:picLocks noChangeAspect="1"/>
          </p:cNvPicPr>
          <p:nvPr userDrawn="1"/>
        </p:nvPicPr>
        <p:blipFill>
          <a:blip r:embed="rId3"/>
          <a:stretch>
            <a:fillRect/>
          </a:stretch>
        </p:blipFill>
        <p:spPr>
          <a:xfrm>
            <a:off x="2270537" y="991981"/>
            <a:ext cx="1238850" cy="1224445"/>
          </a:xfrm>
          <a:prstGeom prst="rect">
            <a:avLst/>
          </a:prstGeom>
        </p:spPr>
      </p:pic>
      <p:sp>
        <p:nvSpPr>
          <p:cNvPr id="17" name="TextBox 16">
            <a:extLst>
              <a:ext uri="{FF2B5EF4-FFF2-40B4-BE49-F238E27FC236}">
                <a16:creationId xmlns:a16="http://schemas.microsoft.com/office/drawing/2014/main" id="{A2D5B5BD-38E2-7248-91C3-4C718BF36DD9}"/>
              </a:ext>
            </a:extLst>
          </p:cNvPr>
          <p:cNvSpPr txBox="1"/>
          <p:nvPr userDrawn="1"/>
        </p:nvSpPr>
        <p:spPr>
          <a:xfrm>
            <a:off x="3588027" y="892908"/>
            <a:ext cx="4601818" cy="523220"/>
          </a:xfrm>
          <a:prstGeom prst="rect">
            <a:avLst/>
          </a:prstGeom>
          <a:noFill/>
        </p:spPr>
        <p:txBody>
          <a:bodyPr wrap="square" rtlCol="0">
            <a:spAutoFit/>
          </a:bodyPr>
          <a:lstStyle/>
          <a:p>
            <a:r>
              <a:rPr lang="en-US" sz="2800" dirty="0">
                <a:solidFill>
                  <a:srgbClr val="A41A3E"/>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5D9D30AF-0C34-9C4F-92D3-F2D96DE2B865}"/>
              </a:ext>
            </a:extLst>
          </p:cNvPr>
          <p:cNvCxnSpPr>
            <a:cxnSpLocks/>
          </p:cNvCxnSpPr>
          <p:nvPr userDrawn="1"/>
        </p:nvCxnSpPr>
        <p:spPr>
          <a:xfrm>
            <a:off x="3682353" y="1406468"/>
            <a:ext cx="211481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sp>
        <p:nvSpPr>
          <p:cNvPr id="8" name="Rectangle 7">
            <a:extLst>
              <a:ext uri="{FF2B5EF4-FFF2-40B4-BE49-F238E27FC236}">
                <a16:creationId xmlns:a16="http://schemas.microsoft.com/office/drawing/2014/main" id="{0551E5ED-2C1D-1A49-A3C4-606105A2C02D}"/>
              </a:ext>
            </a:extLst>
          </p:cNvPr>
          <p:cNvSpPr/>
          <p:nvPr userDrawn="1"/>
        </p:nvSpPr>
        <p:spPr>
          <a:xfrm>
            <a:off x="3596128" y="1604203"/>
            <a:ext cx="4901829" cy="2585323"/>
          </a:xfrm>
          <a:prstGeom prst="rect">
            <a:avLst/>
          </a:prstGeom>
        </p:spPr>
        <p:txBody>
          <a:bodyPr wrap="square">
            <a:spAutoFit/>
          </a:bodyPr>
          <a:lstStyle/>
          <a:p>
            <a:r>
              <a:rPr lang="en-GB" b="1" dirty="0">
                <a:solidFill>
                  <a:srgbClr val="A41A3D"/>
                </a:solidFill>
                <a:effectLst/>
                <a:latin typeface="Swiss 721 SWA" panose="020B0504020202020204" pitchFamily="34" charset="0"/>
                <a:cs typeface="Futura" panose="020B0602020204020303" pitchFamily="34" charset="-79"/>
              </a:rPr>
              <a:t>1. </a:t>
            </a:r>
            <a:r>
              <a:rPr lang="en-GB" dirty="0">
                <a:solidFill>
                  <a:srgbClr val="A41A3D"/>
                </a:solidFill>
                <a:effectLst/>
                <a:latin typeface="Futura" panose="020B0602020204020303" pitchFamily="34" charset="-79"/>
                <a:cs typeface="Futura" panose="020B0602020204020303" pitchFamily="34" charset="-79"/>
              </a:rPr>
              <a:t>Explain why investing in cryptocurrencies     </a:t>
            </a:r>
          </a:p>
          <a:p>
            <a:r>
              <a:rPr lang="en-GB" dirty="0">
                <a:solidFill>
                  <a:srgbClr val="A41A3D"/>
                </a:solidFill>
                <a:effectLst/>
                <a:latin typeface="Futura" panose="020B0602020204020303" pitchFamily="34" charset="-79"/>
                <a:cs typeface="Futura" panose="020B0602020204020303" pitchFamily="34" charset="-79"/>
              </a:rPr>
              <a:t>    may be seen as a risk.</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Swiss 721 SWA" panose="020B0504020202020204" pitchFamily="34" charset="0"/>
                <a:cs typeface="Futura" panose="020B0602020204020303" pitchFamily="34" charset="-79"/>
              </a:rPr>
              <a:t>2. </a:t>
            </a:r>
            <a:r>
              <a:rPr lang="en-GB" dirty="0">
                <a:solidFill>
                  <a:srgbClr val="A41A3D"/>
                </a:solidFill>
                <a:effectLst/>
                <a:latin typeface="Futura" panose="020B0602020204020303" pitchFamily="34" charset="-79"/>
                <a:cs typeface="Futura" panose="020B0602020204020303" pitchFamily="34" charset="-79"/>
              </a:rPr>
              <a:t>Other than financial, what reward are    </a:t>
            </a:r>
          </a:p>
          <a:p>
            <a:r>
              <a:rPr lang="en-GB" dirty="0">
                <a:solidFill>
                  <a:srgbClr val="A41A3D"/>
                </a:solidFill>
                <a:effectLst/>
                <a:latin typeface="Futura" panose="020B0602020204020303" pitchFamily="34" charset="-79"/>
                <a:cs typeface="Futura" panose="020B0602020204020303" pitchFamily="34" charset="-79"/>
              </a:rPr>
              <a:t>    ethical investors receiving?</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Swiss 721 SWA" panose="020B0504020202020204" pitchFamily="34" charset="0"/>
                <a:cs typeface="Futura" panose="020B0602020204020303" pitchFamily="34" charset="-79"/>
              </a:rPr>
              <a:t>3.</a:t>
            </a:r>
            <a:r>
              <a:rPr lang="en-GB" dirty="0">
                <a:solidFill>
                  <a:srgbClr val="A41A3D"/>
                </a:solidFill>
                <a:effectLst/>
                <a:latin typeface="Futura" panose="020B0602020204020303" pitchFamily="34" charset="-79"/>
                <a:cs typeface="Futura" panose="020B0602020204020303" pitchFamily="34" charset="-79"/>
              </a:rPr>
              <a:t> Write a sentence which describes the      </a:t>
            </a:r>
          </a:p>
          <a:p>
            <a:r>
              <a:rPr lang="en-GB" dirty="0">
                <a:solidFill>
                  <a:srgbClr val="A41A3D"/>
                </a:solidFill>
                <a:effectLst/>
                <a:latin typeface="Futura" panose="020B0602020204020303" pitchFamily="34" charset="-79"/>
                <a:cs typeface="Futura" panose="020B0602020204020303" pitchFamily="34" charset="-79"/>
              </a:rPr>
              <a:t>    relationship between financial risk </a:t>
            </a:r>
            <a:br>
              <a:rPr lang="en-GB" dirty="0">
                <a:solidFill>
                  <a:srgbClr val="A41A3D"/>
                </a:solidFill>
                <a:effectLst/>
                <a:latin typeface="Futura" panose="020B0602020204020303" pitchFamily="34" charset="-79"/>
                <a:cs typeface="Futura" panose="020B0602020204020303" pitchFamily="34" charset="-79"/>
              </a:rPr>
            </a:br>
            <a:r>
              <a:rPr lang="en-GB" dirty="0">
                <a:solidFill>
                  <a:srgbClr val="A41A3D"/>
                </a:solidFill>
                <a:effectLst/>
                <a:latin typeface="Futura" panose="020B0602020204020303" pitchFamily="34" charset="-79"/>
                <a:cs typeface="Futura" panose="020B0602020204020303" pitchFamily="34" charset="-79"/>
              </a:rPr>
              <a:t>    and reward.</a:t>
            </a:r>
          </a:p>
        </p:txBody>
      </p:sp>
    </p:spTree>
    <p:extLst>
      <p:ext uri="{BB962C8B-B14F-4D97-AF65-F5344CB8AC3E}">
        <p14:creationId xmlns:p14="http://schemas.microsoft.com/office/powerpoint/2010/main" val="28066502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349609"/>
            <a:ext cx="10976113" cy="1600438"/>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HOW TO PROTECT YOURSELF </a:t>
            </a:r>
          </a:p>
          <a:p>
            <a:r>
              <a:rPr lang="en-GB" sz="4000" b="1" dirty="0">
                <a:solidFill>
                  <a:srgbClr val="D84E1D"/>
                </a:solidFill>
                <a:latin typeface="Futura" panose="020B0602020204020303" pitchFamily="34" charset="-79"/>
                <a:cs typeface="Futura" panose="020B0602020204020303" pitchFamily="34" charset="-79"/>
              </a:rPr>
              <a:t>AGAINST FINANCIAL RISK</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B796723-17D8-8B45-AA6D-56F97B6CE7D0}"/>
              </a:ext>
            </a:extLst>
          </p:cNvPr>
          <p:cNvSpPr txBox="1"/>
          <p:nvPr userDrawn="1"/>
        </p:nvSpPr>
        <p:spPr>
          <a:xfrm>
            <a:off x="1118290" y="2183740"/>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UNDERSTANDING </a:t>
            </a:r>
          </a:p>
          <a:p>
            <a:r>
              <a:rPr lang="en-US" sz="2400" dirty="0">
                <a:solidFill>
                  <a:srgbClr val="A41A3E"/>
                </a:solidFill>
                <a:latin typeface="Futura Medium" panose="020B0602020204020303" pitchFamily="34" charset="-79"/>
                <a:cs typeface="Futura Medium" panose="020B0602020204020303" pitchFamily="34" charset="-79"/>
              </a:rPr>
              <a:t>YOUR ATTITUDE TO RISK</a:t>
            </a:r>
          </a:p>
        </p:txBody>
      </p:sp>
      <p:cxnSp>
        <p:nvCxnSpPr>
          <p:cNvPr id="12" name="Straight Connector 11">
            <a:extLst>
              <a:ext uri="{FF2B5EF4-FFF2-40B4-BE49-F238E27FC236}">
                <a16:creationId xmlns:a16="http://schemas.microsoft.com/office/drawing/2014/main" id="{FCCA4177-3A65-614A-8A5C-40804797788D}"/>
              </a:ext>
            </a:extLst>
          </p:cNvPr>
          <p:cNvCxnSpPr>
            <a:cxnSpLocks/>
          </p:cNvCxnSpPr>
          <p:nvPr userDrawn="1"/>
        </p:nvCxnSpPr>
        <p:spPr>
          <a:xfrm flipV="1">
            <a:off x="1225908" y="2991680"/>
            <a:ext cx="3574692" cy="848"/>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77655F6-A8A7-F447-B16C-565063763B7E}"/>
              </a:ext>
            </a:extLst>
          </p:cNvPr>
          <p:cNvPicPr>
            <a:picLocks noChangeAspect="1"/>
          </p:cNvPicPr>
          <p:nvPr userDrawn="1"/>
        </p:nvPicPr>
        <p:blipFill>
          <a:blip r:embed="rId2"/>
          <a:stretch>
            <a:fillRect/>
          </a:stretch>
        </p:blipFill>
        <p:spPr>
          <a:xfrm>
            <a:off x="538231" y="2287411"/>
            <a:ext cx="599937" cy="595357"/>
          </a:xfrm>
          <a:prstGeom prst="rect">
            <a:avLst/>
          </a:prstGeom>
        </p:spPr>
      </p:pic>
      <p:sp>
        <p:nvSpPr>
          <p:cNvPr id="22" name="TextBox 21">
            <a:extLst>
              <a:ext uri="{FF2B5EF4-FFF2-40B4-BE49-F238E27FC236}">
                <a16:creationId xmlns:a16="http://schemas.microsoft.com/office/drawing/2014/main" id="{7677229F-3907-244F-BCD8-92543E877629}"/>
              </a:ext>
            </a:extLst>
          </p:cNvPr>
          <p:cNvSpPr txBox="1"/>
          <p:nvPr userDrawn="1"/>
        </p:nvSpPr>
        <p:spPr>
          <a:xfrm>
            <a:off x="5367129" y="6289627"/>
            <a:ext cx="714744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PROTECTING YOURSELF</a:t>
            </a:r>
          </a:p>
        </p:txBody>
      </p:sp>
      <p:sp>
        <p:nvSpPr>
          <p:cNvPr id="2" name="Rectangle 1">
            <a:extLst>
              <a:ext uri="{FF2B5EF4-FFF2-40B4-BE49-F238E27FC236}">
                <a16:creationId xmlns:a16="http://schemas.microsoft.com/office/drawing/2014/main" id="{6AE26ADA-EE1C-9843-8C59-C4AE1A49BCE3}"/>
              </a:ext>
            </a:extLst>
          </p:cNvPr>
          <p:cNvSpPr/>
          <p:nvPr userDrawn="1"/>
        </p:nvSpPr>
        <p:spPr>
          <a:xfrm>
            <a:off x="462453" y="1595070"/>
            <a:ext cx="12806286" cy="36933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There are steps you can take to reduce the level of risk you take with your money.</a:t>
            </a:r>
          </a:p>
        </p:txBody>
      </p:sp>
      <p:sp>
        <p:nvSpPr>
          <p:cNvPr id="9" name="Rectangle 8">
            <a:extLst>
              <a:ext uri="{FF2B5EF4-FFF2-40B4-BE49-F238E27FC236}">
                <a16:creationId xmlns:a16="http://schemas.microsoft.com/office/drawing/2014/main" id="{FDAB8BC6-9ABF-B84D-A70F-FB8BF2D92F08}"/>
              </a:ext>
            </a:extLst>
          </p:cNvPr>
          <p:cNvSpPr/>
          <p:nvPr userDrawn="1"/>
        </p:nvSpPr>
        <p:spPr>
          <a:xfrm>
            <a:off x="533400" y="3118408"/>
            <a:ext cx="5165719" cy="286232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If you are planning to take a financial risk, it is important to think about your own attitude to risk. Are you the sort of person who likes to take a risk and would not worry if things started to go wrong? Or are you the type of person who would worry and be stressed about losing money, so may want to take lower risk options? You will also need to look at your budget and consider how much money you can afford to put at risk.</a:t>
            </a:r>
          </a:p>
        </p:txBody>
      </p:sp>
      <p:sp>
        <p:nvSpPr>
          <p:cNvPr id="10" name="Rectangle 9">
            <a:extLst>
              <a:ext uri="{FF2B5EF4-FFF2-40B4-BE49-F238E27FC236}">
                <a16:creationId xmlns:a16="http://schemas.microsoft.com/office/drawing/2014/main" id="{1BDCFFAD-B2EF-FA45-92F6-182E906F6F4B}"/>
              </a:ext>
            </a:extLst>
          </p:cNvPr>
          <p:cNvSpPr/>
          <p:nvPr userDrawn="1"/>
        </p:nvSpPr>
        <p:spPr>
          <a:xfrm>
            <a:off x="6033051" y="2794771"/>
            <a:ext cx="5730046" cy="3139321"/>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 budget looks at what you are earning as income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and compares that to what you are spending. This provides a snapshot of whether you have any money left at the end of the month. If not, you may be able to reduce your spending or increase your income. If you do have money left over you can begin considering whether this should be saved or invested. Having a budget allows you to see all of your day-to-day finances in one place, so you can make more informed choices around saving and investing depending upon your financial circumstances.</a:t>
            </a:r>
          </a:p>
        </p:txBody>
      </p:sp>
      <p:sp>
        <p:nvSpPr>
          <p:cNvPr id="23" name="TextBox 22">
            <a:extLst>
              <a:ext uri="{FF2B5EF4-FFF2-40B4-BE49-F238E27FC236}">
                <a16:creationId xmlns:a16="http://schemas.microsoft.com/office/drawing/2014/main" id="{05B924BF-E501-6C48-98B9-0043AA73F460}"/>
              </a:ext>
            </a:extLst>
          </p:cNvPr>
          <p:cNvSpPr txBox="1"/>
          <p:nvPr userDrawn="1"/>
        </p:nvSpPr>
        <p:spPr>
          <a:xfrm>
            <a:off x="6639697" y="2183989"/>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BUDGETING AND PLANNING</a:t>
            </a:r>
          </a:p>
        </p:txBody>
      </p:sp>
      <p:cxnSp>
        <p:nvCxnSpPr>
          <p:cNvPr id="24" name="Straight Connector 23">
            <a:extLst>
              <a:ext uri="{FF2B5EF4-FFF2-40B4-BE49-F238E27FC236}">
                <a16:creationId xmlns:a16="http://schemas.microsoft.com/office/drawing/2014/main" id="{DB49F92D-F03B-754C-A082-54060AD83C47}"/>
              </a:ext>
            </a:extLst>
          </p:cNvPr>
          <p:cNvCxnSpPr>
            <a:cxnSpLocks/>
          </p:cNvCxnSpPr>
          <p:nvPr userDrawn="1"/>
        </p:nvCxnSpPr>
        <p:spPr>
          <a:xfrm>
            <a:off x="6746909" y="2622077"/>
            <a:ext cx="4345158"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5" name="Picture 24">
            <a:extLst>
              <a:ext uri="{FF2B5EF4-FFF2-40B4-BE49-F238E27FC236}">
                <a16:creationId xmlns:a16="http://schemas.microsoft.com/office/drawing/2014/main" id="{E01D02FC-58B4-6E40-AC48-98BE87A117DB}"/>
              </a:ext>
            </a:extLst>
          </p:cNvPr>
          <p:cNvPicPr>
            <a:picLocks noChangeAspect="1"/>
          </p:cNvPicPr>
          <p:nvPr userDrawn="1"/>
        </p:nvPicPr>
        <p:blipFill>
          <a:blip r:embed="rId2"/>
          <a:stretch>
            <a:fillRect/>
          </a:stretch>
        </p:blipFill>
        <p:spPr>
          <a:xfrm>
            <a:off x="6059638" y="2118697"/>
            <a:ext cx="599937" cy="595357"/>
          </a:xfrm>
          <a:prstGeom prst="rect">
            <a:avLst/>
          </a:prstGeom>
        </p:spPr>
      </p:pic>
    </p:spTree>
    <p:extLst>
      <p:ext uri="{BB962C8B-B14F-4D97-AF65-F5344CB8AC3E}">
        <p14:creationId xmlns:p14="http://schemas.microsoft.com/office/powerpoint/2010/main" val="39253755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B796723-17D8-8B45-AA6D-56F97B6CE7D0}"/>
              </a:ext>
            </a:extLst>
          </p:cNvPr>
          <p:cNvSpPr txBox="1"/>
          <p:nvPr userDrawn="1"/>
        </p:nvSpPr>
        <p:spPr>
          <a:xfrm>
            <a:off x="1118290" y="390037"/>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PREPARATION </a:t>
            </a:r>
          </a:p>
          <a:p>
            <a:r>
              <a:rPr lang="en-US" sz="2400" dirty="0">
                <a:solidFill>
                  <a:srgbClr val="A41A3E"/>
                </a:solidFill>
                <a:latin typeface="Futura Medium" panose="020B0602020204020303" pitchFamily="34" charset="-79"/>
                <a:cs typeface="Futura Medium" panose="020B0602020204020303" pitchFamily="34" charset="-79"/>
              </a:rPr>
              <a:t>AND RESEARCH</a:t>
            </a:r>
          </a:p>
        </p:txBody>
      </p:sp>
      <p:cxnSp>
        <p:nvCxnSpPr>
          <p:cNvPr id="12" name="Straight Connector 11">
            <a:extLst>
              <a:ext uri="{FF2B5EF4-FFF2-40B4-BE49-F238E27FC236}">
                <a16:creationId xmlns:a16="http://schemas.microsoft.com/office/drawing/2014/main" id="{FCCA4177-3A65-614A-8A5C-40804797788D}"/>
              </a:ext>
            </a:extLst>
          </p:cNvPr>
          <p:cNvCxnSpPr>
            <a:cxnSpLocks/>
          </p:cNvCxnSpPr>
          <p:nvPr userDrawn="1"/>
        </p:nvCxnSpPr>
        <p:spPr>
          <a:xfrm>
            <a:off x="1225908" y="1198825"/>
            <a:ext cx="235549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3" name="Picture 12">
            <a:extLst>
              <a:ext uri="{FF2B5EF4-FFF2-40B4-BE49-F238E27FC236}">
                <a16:creationId xmlns:a16="http://schemas.microsoft.com/office/drawing/2014/main" id="{677655F6-A8A7-F447-B16C-565063763B7E}"/>
              </a:ext>
            </a:extLst>
          </p:cNvPr>
          <p:cNvPicPr>
            <a:picLocks noChangeAspect="1"/>
          </p:cNvPicPr>
          <p:nvPr userDrawn="1"/>
        </p:nvPicPr>
        <p:blipFill>
          <a:blip r:embed="rId2"/>
          <a:stretch>
            <a:fillRect/>
          </a:stretch>
        </p:blipFill>
        <p:spPr>
          <a:xfrm>
            <a:off x="538231" y="493708"/>
            <a:ext cx="599937" cy="595357"/>
          </a:xfrm>
          <a:prstGeom prst="rect">
            <a:avLst/>
          </a:prstGeom>
        </p:spPr>
      </p:pic>
      <p:sp>
        <p:nvSpPr>
          <p:cNvPr id="22" name="TextBox 21">
            <a:extLst>
              <a:ext uri="{FF2B5EF4-FFF2-40B4-BE49-F238E27FC236}">
                <a16:creationId xmlns:a16="http://schemas.microsoft.com/office/drawing/2014/main" id="{7677229F-3907-244F-BCD8-92543E877629}"/>
              </a:ext>
            </a:extLst>
          </p:cNvPr>
          <p:cNvSpPr txBox="1"/>
          <p:nvPr userDrawn="1"/>
        </p:nvSpPr>
        <p:spPr>
          <a:xfrm>
            <a:off x="5367129" y="6289627"/>
            <a:ext cx="714744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PROTECTING YOURSELF</a:t>
            </a:r>
          </a:p>
        </p:txBody>
      </p:sp>
      <p:sp>
        <p:nvSpPr>
          <p:cNvPr id="23" name="TextBox 22">
            <a:extLst>
              <a:ext uri="{FF2B5EF4-FFF2-40B4-BE49-F238E27FC236}">
                <a16:creationId xmlns:a16="http://schemas.microsoft.com/office/drawing/2014/main" id="{05B924BF-E501-6C48-98B9-0043AA73F460}"/>
              </a:ext>
            </a:extLst>
          </p:cNvPr>
          <p:cNvSpPr txBox="1"/>
          <p:nvPr userDrawn="1"/>
        </p:nvSpPr>
        <p:spPr>
          <a:xfrm>
            <a:off x="6639697" y="420103"/>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SPREAD THE RISKS</a:t>
            </a:r>
          </a:p>
        </p:txBody>
      </p:sp>
      <p:cxnSp>
        <p:nvCxnSpPr>
          <p:cNvPr id="24" name="Straight Connector 23">
            <a:extLst>
              <a:ext uri="{FF2B5EF4-FFF2-40B4-BE49-F238E27FC236}">
                <a16:creationId xmlns:a16="http://schemas.microsoft.com/office/drawing/2014/main" id="{DB49F92D-F03B-754C-A082-54060AD83C47}"/>
              </a:ext>
            </a:extLst>
          </p:cNvPr>
          <p:cNvCxnSpPr>
            <a:cxnSpLocks/>
          </p:cNvCxnSpPr>
          <p:nvPr userDrawn="1"/>
        </p:nvCxnSpPr>
        <p:spPr>
          <a:xfrm>
            <a:off x="6746909" y="858191"/>
            <a:ext cx="2695265"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5" name="Picture 24">
            <a:extLst>
              <a:ext uri="{FF2B5EF4-FFF2-40B4-BE49-F238E27FC236}">
                <a16:creationId xmlns:a16="http://schemas.microsoft.com/office/drawing/2014/main" id="{E01D02FC-58B4-6E40-AC48-98BE87A117DB}"/>
              </a:ext>
            </a:extLst>
          </p:cNvPr>
          <p:cNvPicPr>
            <a:picLocks noChangeAspect="1"/>
          </p:cNvPicPr>
          <p:nvPr userDrawn="1"/>
        </p:nvPicPr>
        <p:blipFill>
          <a:blip r:embed="rId2"/>
          <a:stretch>
            <a:fillRect/>
          </a:stretch>
        </p:blipFill>
        <p:spPr>
          <a:xfrm>
            <a:off x="6079516" y="354811"/>
            <a:ext cx="599937" cy="595357"/>
          </a:xfrm>
          <a:prstGeom prst="rect">
            <a:avLst/>
          </a:prstGeom>
        </p:spPr>
      </p:pic>
      <p:sp>
        <p:nvSpPr>
          <p:cNvPr id="8" name="Rectangle 7">
            <a:extLst>
              <a:ext uri="{FF2B5EF4-FFF2-40B4-BE49-F238E27FC236}">
                <a16:creationId xmlns:a16="http://schemas.microsoft.com/office/drawing/2014/main" id="{B3EED239-8B23-5E44-B55A-33A05DB63DBE}"/>
              </a:ext>
            </a:extLst>
          </p:cNvPr>
          <p:cNvSpPr/>
          <p:nvPr userDrawn="1"/>
        </p:nvSpPr>
        <p:spPr>
          <a:xfrm>
            <a:off x="527671" y="1324705"/>
            <a:ext cx="5165719" cy="286232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When deciding whether to make an investment you can reduce some of the risk by making sure you have talked to experts, such as a financial adviser or your bank.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They can advise you of the risks involved in any investment and should discuss your attitude to risk as well. You should do research yourself and seek different opinions before consulting an adviser. </a:t>
            </a:r>
          </a:p>
        </p:txBody>
      </p:sp>
      <p:sp>
        <p:nvSpPr>
          <p:cNvPr id="16" name="Rectangle 15">
            <a:extLst>
              <a:ext uri="{FF2B5EF4-FFF2-40B4-BE49-F238E27FC236}">
                <a16:creationId xmlns:a16="http://schemas.microsoft.com/office/drawing/2014/main" id="{D68823F8-0FBA-E449-BE79-651EEE1B5E19}"/>
              </a:ext>
            </a:extLst>
          </p:cNvPr>
          <p:cNvSpPr/>
          <p:nvPr userDrawn="1"/>
        </p:nvSpPr>
        <p:spPr>
          <a:xfrm>
            <a:off x="6079516" y="1069187"/>
            <a:ext cx="5469754" cy="1754326"/>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If you do get advice they will almost certainly advise you to “spread your risks”. This means do not rely on just one type of financial investment. If possible, have your money invested in a range of assets, so that if something goes wrong with one of them you still have the others to fall back on.</a:t>
            </a:r>
          </a:p>
        </p:txBody>
      </p:sp>
      <p:sp>
        <p:nvSpPr>
          <p:cNvPr id="21" name="TextBox 20">
            <a:extLst>
              <a:ext uri="{FF2B5EF4-FFF2-40B4-BE49-F238E27FC236}">
                <a16:creationId xmlns:a16="http://schemas.microsoft.com/office/drawing/2014/main" id="{330CA4EA-0777-8D49-86DC-E7E0B080953A}"/>
              </a:ext>
            </a:extLst>
          </p:cNvPr>
          <p:cNvSpPr txBox="1"/>
          <p:nvPr userDrawn="1"/>
        </p:nvSpPr>
        <p:spPr>
          <a:xfrm>
            <a:off x="6686356" y="3098623"/>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INSURANCE</a:t>
            </a:r>
          </a:p>
        </p:txBody>
      </p:sp>
      <p:cxnSp>
        <p:nvCxnSpPr>
          <p:cNvPr id="26" name="Straight Connector 25">
            <a:extLst>
              <a:ext uri="{FF2B5EF4-FFF2-40B4-BE49-F238E27FC236}">
                <a16:creationId xmlns:a16="http://schemas.microsoft.com/office/drawing/2014/main" id="{A6C0859A-4211-3A49-9B17-5FBCF1A127D1}"/>
              </a:ext>
            </a:extLst>
          </p:cNvPr>
          <p:cNvCxnSpPr>
            <a:cxnSpLocks/>
          </p:cNvCxnSpPr>
          <p:nvPr userDrawn="1"/>
        </p:nvCxnSpPr>
        <p:spPr>
          <a:xfrm>
            <a:off x="6793568" y="3536711"/>
            <a:ext cx="181703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7" name="Picture 26">
            <a:extLst>
              <a:ext uri="{FF2B5EF4-FFF2-40B4-BE49-F238E27FC236}">
                <a16:creationId xmlns:a16="http://schemas.microsoft.com/office/drawing/2014/main" id="{EC58ECD4-1F7C-AC48-9A7B-3A2C0BB125BD}"/>
              </a:ext>
            </a:extLst>
          </p:cNvPr>
          <p:cNvPicPr>
            <a:picLocks noChangeAspect="1"/>
          </p:cNvPicPr>
          <p:nvPr userDrawn="1"/>
        </p:nvPicPr>
        <p:blipFill>
          <a:blip r:embed="rId2"/>
          <a:stretch>
            <a:fillRect/>
          </a:stretch>
        </p:blipFill>
        <p:spPr>
          <a:xfrm>
            <a:off x="6126175" y="3033331"/>
            <a:ext cx="599937" cy="595357"/>
          </a:xfrm>
          <a:prstGeom prst="rect">
            <a:avLst/>
          </a:prstGeom>
        </p:spPr>
      </p:pic>
      <p:sp>
        <p:nvSpPr>
          <p:cNvPr id="17" name="Rectangle 16">
            <a:extLst>
              <a:ext uri="{FF2B5EF4-FFF2-40B4-BE49-F238E27FC236}">
                <a16:creationId xmlns:a16="http://schemas.microsoft.com/office/drawing/2014/main" id="{EDEDE221-77E4-E249-BBA8-CFA291780DBD}"/>
              </a:ext>
            </a:extLst>
          </p:cNvPr>
          <p:cNvSpPr/>
          <p:nvPr userDrawn="1"/>
        </p:nvSpPr>
        <p:spPr>
          <a:xfrm>
            <a:off x="6126175" y="3739489"/>
            <a:ext cx="5423095" cy="203132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Insurance is a way to protect yourself against the financial loss of something going wrong, for example, losing your income because you have fallen ill, breaking your mobile phone or having an accident in your car. We can’t stop events like these occurring, but insurance is a way to protect yourself from financial losses if they do occur.</a:t>
            </a:r>
          </a:p>
        </p:txBody>
      </p:sp>
    </p:spTree>
    <p:extLst>
      <p:ext uri="{BB962C8B-B14F-4D97-AF65-F5344CB8AC3E}">
        <p14:creationId xmlns:p14="http://schemas.microsoft.com/office/powerpoint/2010/main" val="3834062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367129" y="6289627"/>
            <a:ext cx="714744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PROTECTING YOURSELF</a:t>
            </a:r>
          </a:p>
        </p:txBody>
      </p:sp>
      <p:sp>
        <p:nvSpPr>
          <p:cNvPr id="19" name="TextBox 18">
            <a:extLst>
              <a:ext uri="{FF2B5EF4-FFF2-40B4-BE49-F238E27FC236}">
                <a16:creationId xmlns:a16="http://schemas.microsoft.com/office/drawing/2014/main" id="{88B7C6B3-F62A-B54C-AE73-DCB57DB18D5D}"/>
              </a:ext>
            </a:extLst>
          </p:cNvPr>
          <p:cNvSpPr txBox="1"/>
          <p:nvPr userDrawn="1"/>
        </p:nvSpPr>
        <p:spPr>
          <a:xfrm>
            <a:off x="1098412" y="420103"/>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HOW INSURANCE WORKS</a:t>
            </a:r>
          </a:p>
        </p:txBody>
      </p:sp>
      <p:cxnSp>
        <p:nvCxnSpPr>
          <p:cNvPr id="20" name="Straight Connector 19">
            <a:extLst>
              <a:ext uri="{FF2B5EF4-FFF2-40B4-BE49-F238E27FC236}">
                <a16:creationId xmlns:a16="http://schemas.microsoft.com/office/drawing/2014/main" id="{D47A6841-3360-394D-8998-6355530CFF0D}"/>
              </a:ext>
            </a:extLst>
          </p:cNvPr>
          <p:cNvCxnSpPr>
            <a:cxnSpLocks/>
          </p:cNvCxnSpPr>
          <p:nvPr userDrawn="1"/>
        </p:nvCxnSpPr>
        <p:spPr>
          <a:xfrm>
            <a:off x="1205624" y="858191"/>
            <a:ext cx="3922967"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8" name="Picture 27">
            <a:extLst>
              <a:ext uri="{FF2B5EF4-FFF2-40B4-BE49-F238E27FC236}">
                <a16:creationId xmlns:a16="http://schemas.microsoft.com/office/drawing/2014/main" id="{C87FBC73-75E8-D448-9902-F2AB223D9CFB}"/>
              </a:ext>
            </a:extLst>
          </p:cNvPr>
          <p:cNvPicPr>
            <a:picLocks noChangeAspect="1"/>
          </p:cNvPicPr>
          <p:nvPr userDrawn="1"/>
        </p:nvPicPr>
        <p:blipFill>
          <a:blip r:embed="rId2"/>
          <a:stretch>
            <a:fillRect/>
          </a:stretch>
        </p:blipFill>
        <p:spPr>
          <a:xfrm>
            <a:off x="538231" y="354811"/>
            <a:ext cx="599937" cy="595357"/>
          </a:xfrm>
          <a:prstGeom prst="rect">
            <a:avLst/>
          </a:prstGeom>
        </p:spPr>
      </p:pic>
      <p:sp>
        <p:nvSpPr>
          <p:cNvPr id="3" name="Rectangle 2">
            <a:extLst>
              <a:ext uri="{FF2B5EF4-FFF2-40B4-BE49-F238E27FC236}">
                <a16:creationId xmlns:a16="http://schemas.microsoft.com/office/drawing/2014/main" id="{D1F56D9D-F2C9-4142-A8A4-97771FCFEDC7}"/>
              </a:ext>
            </a:extLst>
          </p:cNvPr>
          <p:cNvSpPr/>
          <p:nvPr userDrawn="1"/>
        </p:nvSpPr>
        <p:spPr>
          <a:xfrm>
            <a:off x="531605" y="1094904"/>
            <a:ext cx="5054186" cy="1754326"/>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Insurance is when a company undertakes to provide a guarantee of compensation for specified loss, damage, illness, or death in return for payment of a specified premium.</a:t>
            </a:r>
          </a:p>
          <a:p>
            <a:r>
              <a:rPr lang="en-GB" dirty="0">
                <a:solidFill>
                  <a:srgbClr val="002F3B"/>
                </a:solidFill>
                <a:effectLst/>
                <a:latin typeface="Futura" panose="020B0602020204020303" pitchFamily="34" charset="-79"/>
                <a:cs typeface="Futura" panose="020B0602020204020303" pitchFamily="34" charset="-79"/>
              </a:rPr>
              <a:t>The premium is the amount of money you pay the insurance company for the insurance.</a:t>
            </a:r>
          </a:p>
        </p:txBody>
      </p:sp>
      <p:sp>
        <p:nvSpPr>
          <p:cNvPr id="7" name="Rectangle 6">
            <a:extLst>
              <a:ext uri="{FF2B5EF4-FFF2-40B4-BE49-F238E27FC236}">
                <a16:creationId xmlns:a16="http://schemas.microsoft.com/office/drawing/2014/main" id="{39E5FD24-4AB5-384D-B033-20E44F910DD5}"/>
              </a:ext>
            </a:extLst>
          </p:cNvPr>
          <p:cNvSpPr/>
          <p:nvPr userDrawn="1"/>
        </p:nvSpPr>
        <p:spPr>
          <a:xfrm>
            <a:off x="538231" y="3099261"/>
            <a:ext cx="4908412" cy="2585323"/>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As an example, let’s say you are going on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holiday abroad. </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Step 1 </a:t>
            </a:r>
            <a:r>
              <a:rPr lang="en-GB" dirty="0">
                <a:solidFill>
                  <a:srgbClr val="002F3B"/>
                </a:solidFill>
                <a:effectLst/>
                <a:latin typeface="Futura" panose="020B0602020204020303" pitchFamily="34" charset="-79"/>
                <a:cs typeface="Futura" panose="020B0602020204020303" pitchFamily="34" charset="-79"/>
              </a:rPr>
              <a:t>– Get all your travel and personal details together – where you are going, where you are flying from, how long for, what you intend to do when you are there and how much insurance cover you will want.</a:t>
            </a:r>
          </a:p>
          <a:p>
            <a:r>
              <a:rPr lang="en-GB" dirty="0">
                <a:solidFill>
                  <a:srgbClr val="002F3B"/>
                </a:solidFill>
                <a:effectLst/>
                <a:latin typeface="Futura" panose="020B0602020204020303" pitchFamily="34" charset="-79"/>
                <a:cs typeface="Futura" panose="020B0602020204020303" pitchFamily="34" charset="-79"/>
              </a:rPr>
              <a:t>This is how much you would need to claim</a:t>
            </a:r>
          </a:p>
        </p:txBody>
      </p:sp>
      <p:sp>
        <p:nvSpPr>
          <p:cNvPr id="9" name="Rectangle 8">
            <a:extLst>
              <a:ext uri="{FF2B5EF4-FFF2-40B4-BE49-F238E27FC236}">
                <a16:creationId xmlns:a16="http://schemas.microsoft.com/office/drawing/2014/main" id="{EB025CAE-47E3-224C-ADAE-3821AB21BE20}"/>
              </a:ext>
            </a:extLst>
          </p:cNvPr>
          <p:cNvSpPr/>
          <p:nvPr userDrawn="1"/>
        </p:nvSpPr>
        <p:spPr>
          <a:xfrm>
            <a:off x="6126175" y="404506"/>
            <a:ext cx="5313764" cy="92333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back if you missed your flight, your luggage was lost, you had your possessions stolen when on holiday, or if you had to get medical treatment.</a:t>
            </a:r>
            <a:endParaRPr lang="en-US" dirty="0"/>
          </a:p>
        </p:txBody>
      </p:sp>
      <p:sp>
        <p:nvSpPr>
          <p:cNvPr id="10" name="Rectangle 9">
            <a:extLst>
              <a:ext uri="{FF2B5EF4-FFF2-40B4-BE49-F238E27FC236}">
                <a16:creationId xmlns:a16="http://schemas.microsoft.com/office/drawing/2014/main" id="{2CC74ACF-2524-A943-878A-426B2E98422F}"/>
              </a:ext>
            </a:extLst>
          </p:cNvPr>
          <p:cNvSpPr/>
          <p:nvPr userDrawn="1"/>
        </p:nvSpPr>
        <p:spPr>
          <a:xfrm>
            <a:off x="6126175" y="1486962"/>
            <a:ext cx="5527594" cy="4247317"/>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Step 2 </a:t>
            </a:r>
            <a:r>
              <a:rPr lang="en-GB" dirty="0">
                <a:solidFill>
                  <a:srgbClr val="002F3B"/>
                </a:solidFill>
                <a:effectLst/>
                <a:latin typeface="Futura" panose="020B0602020204020303" pitchFamily="34" charset="-79"/>
                <a:cs typeface="Futura" panose="020B0602020204020303" pitchFamily="34" charset="-79"/>
              </a:rPr>
              <a:t>– Shop around different insurance companies, possibly using a comparison site to find a policy that meets your needs.</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Step 3 </a:t>
            </a:r>
            <a:r>
              <a:rPr lang="en-GB" dirty="0">
                <a:solidFill>
                  <a:srgbClr val="002F3B"/>
                </a:solidFill>
                <a:effectLst/>
                <a:latin typeface="Futura" panose="020B0602020204020303" pitchFamily="34" charset="-79"/>
                <a:cs typeface="Futura" panose="020B0602020204020303" pitchFamily="34" charset="-79"/>
              </a:rPr>
              <a:t>– Pay the premium to the insurance company. This will vary depending on how much cover you want – the more you ask to be covered, the more you will pay. In February 2020, a typical policy for 2 weeks in Spain would have cost you approximately £25.</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Step 4 </a:t>
            </a:r>
            <a:r>
              <a:rPr lang="en-GB" dirty="0">
                <a:solidFill>
                  <a:srgbClr val="002F3B"/>
                </a:solidFill>
                <a:effectLst/>
                <a:latin typeface="Futura" panose="020B0602020204020303" pitchFamily="34" charset="-79"/>
                <a:cs typeface="Futura" panose="020B0602020204020303" pitchFamily="34" charset="-79"/>
              </a:rPr>
              <a:t>– The insurance company will send you your policy details, together with contact numbers in the event that something happens while you are on holiday.</a:t>
            </a:r>
          </a:p>
        </p:txBody>
      </p:sp>
    </p:spTree>
    <p:extLst>
      <p:ext uri="{BB962C8B-B14F-4D97-AF65-F5344CB8AC3E}">
        <p14:creationId xmlns:p14="http://schemas.microsoft.com/office/powerpoint/2010/main" val="947639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C003F2-5C88-554E-8BE0-FFF6DA9E73C7}"/>
              </a:ext>
            </a:extLst>
          </p:cNvPr>
          <p:cNvPicPr>
            <a:picLocks noChangeAspect="1"/>
          </p:cNvPicPr>
          <p:nvPr userDrawn="1"/>
        </p:nvPicPr>
        <p:blipFill rotWithShape="1">
          <a:blip r:embed="rId2"/>
          <a:srcRect t="23637" b="19013"/>
          <a:stretch/>
        </p:blipFill>
        <p:spPr>
          <a:xfrm>
            <a:off x="0" y="2184465"/>
            <a:ext cx="12192000" cy="4661452"/>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409243"/>
            <a:ext cx="10013389" cy="984885"/>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TYPES OF PERSONAL FINANCIAL RISK</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3339549" y="6289627"/>
            <a:ext cx="917502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PERSONAL FINANCIAL RISK</a:t>
            </a:r>
          </a:p>
        </p:txBody>
      </p:sp>
      <p:sp>
        <p:nvSpPr>
          <p:cNvPr id="2" name="Rectangle 1">
            <a:extLst>
              <a:ext uri="{FF2B5EF4-FFF2-40B4-BE49-F238E27FC236}">
                <a16:creationId xmlns:a16="http://schemas.microsoft.com/office/drawing/2014/main" id="{1144078C-6928-854E-B4EB-83414E275B5E}"/>
              </a:ext>
            </a:extLst>
          </p:cNvPr>
          <p:cNvSpPr/>
          <p:nvPr userDrawn="1"/>
        </p:nvSpPr>
        <p:spPr>
          <a:xfrm>
            <a:off x="462453" y="1105101"/>
            <a:ext cx="11424747" cy="92333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 order to gain financial rewards, there is often some element of risk involved – the outcome of a financial decision may not be certain or guaranteed. There could be the possibility of a significant financial gain, but there could also be the risk of no gain or even a loss, leaving you worse off than when you started.</a:t>
            </a:r>
          </a:p>
        </p:txBody>
      </p:sp>
    </p:spTree>
    <p:extLst>
      <p:ext uri="{BB962C8B-B14F-4D97-AF65-F5344CB8AC3E}">
        <p14:creationId xmlns:p14="http://schemas.microsoft.com/office/powerpoint/2010/main" val="24285038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367129" y="6289627"/>
            <a:ext cx="714744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PROTECTING YOURSELF</a:t>
            </a:r>
          </a:p>
        </p:txBody>
      </p:sp>
      <p:sp>
        <p:nvSpPr>
          <p:cNvPr id="2" name="Rectangle 1">
            <a:extLst>
              <a:ext uri="{FF2B5EF4-FFF2-40B4-BE49-F238E27FC236}">
                <a16:creationId xmlns:a16="http://schemas.microsoft.com/office/drawing/2014/main" id="{85FE8805-FE02-4847-8FEC-A090D0594C40}"/>
              </a:ext>
            </a:extLst>
          </p:cNvPr>
          <p:cNvSpPr/>
          <p:nvPr userDrawn="1"/>
        </p:nvSpPr>
        <p:spPr>
          <a:xfrm>
            <a:off x="502685" y="424649"/>
            <a:ext cx="4834628" cy="5078313"/>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Step 5 </a:t>
            </a:r>
          </a:p>
          <a:p>
            <a:r>
              <a:rPr lang="en-GB" b="1" i="0" dirty="0">
                <a:solidFill>
                  <a:srgbClr val="002F3B"/>
                </a:solidFill>
                <a:effectLst/>
                <a:latin typeface="Futura" panose="020B0602020204020303" pitchFamily="34" charset="-79"/>
                <a:cs typeface="Futura" panose="020B0602020204020303" pitchFamily="34" charset="-79"/>
              </a:rPr>
              <a:t>a) </a:t>
            </a:r>
            <a:r>
              <a:rPr lang="en-GB" dirty="0">
                <a:solidFill>
                  <a:srgbClr val="002F3B"/>
                </a:solidFill>
                <a:effectLst/>
                <a:latin typeface="Futura" panose="020B0602020204020303" pitchFamily="34" charset="-79"/>
                <a:cs typeface="Futura" panose="020B0602020204020303" pitchFamily="34" charset="-79"/>
              </a:rPr>
              <a:t>Go on holiday, have a good time and return home with no reason to contact the insurance company. You don’t get your premium back if you don’t claim, though. That now belongs to the insurance company.</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Or</a:t>
            </a:r>
          </a:p>
          <a:p>
            <a:r>
              <a:rPr lang="en-GB" b="1" i="0" dirty="0">
                <a:solidFill>
                  <a:srgbClr val="002F3B"/>
                </a:solidFill>
                <a:effectLst/>
                <a:latin typeface="Futura" panose="020B0602020204020303" pitchFamily="34" charset="-79"/>
                <a:cs typeface="Futura" panose="020B0602020204020303" pitchFamily="34" charset="-79"/>
              </a:rPr>
              <a:t>b) </a:t>
            </a:r>
            <a:r>
              <a:rPr lang="en-GB" dirty="0">
                <a:solidFill>
                  <a:srgbClr val="002F3B"/>
                </a:solidFill>
                <a:effectLst/>
                <a:latin typeface="Futura" panose="020B0602020204020303" pitchFamily="34" charset="-79"/>
                <a:cs typeface="Futura" panose="020B0602020204020303" pitchFamily="34" charset="-79"/>
              </a:rPr>
              <a:t>When you are away you are pickpocketed and have money and jewellery stolen to the value of £1,000. If anything like this happens you must contact the insurance company straightaway using the contact numbers they provided when you got your policy details. Eventually, you will fill in a claim form and the insurance company will pay you £1,000 to compensate for the stolen money and</a:t>
            </a:r>
          </a:p>
        </p:txBody>
      </p:sp>
      <p:sp>
        <p:nvSpPr>
          <p:cNvPr id="8" name="Rectangle 7">
            <a:extLst>
              <a:ext uri="{FF2B5EF4-FFF2-40B4-BE49-F238E27FC236}">
                <a16:creationId xmlns:a16="http://schemas.microsoft.com/office/drawing/2014/main" id="{FBF4F639-9127-DB4E-BA59-4E2643914D6D}"/>
              </a:ext>
            </a:extLst>
          </p:cNvPr>
          <p:cNvSpPr/>
          <p:nvPr userDrawn="1"/>
        </p:nvSpPr>
        <p:spPr>
          <a:xfrm>
            <a:off x="6086059" y="665420"/>
            <a:ext cx="5357192" cy="286232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jewellery (or close to the £1000 if your policy has an ‘excess’ – this is explained later on). This example shows that insurance is a way of protecting yourself against the unexpected.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Most people will pay for insurance and never have to use it. But, for those occasions when something bad does happen, insurance provides the guarantee that you will not lose out financially.</a:t>
            </a:r>
            <a:endParaRPr lang="en-US" dirty="0"/>
          </a:p>
        </p:txBody>
      </p:sp>
    </p:spTree>
    <p:extLst>
      <p:ext uri="{BB962C8B-B14F-4D97-AF65-F5344CB8AC3E}">
        <p14:creationId xmlns:p14="http://schemas.microsoft.com/office/powerpoint/2010/main" val="8908108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4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9592CF2-AEAA-8D4D-BA57-9D4B90F58CEF}"/>
              </a:ext>
            </a:extLst>
          </p:cNvPr>
          <p:cNvPicPr>
            <a:picLocks noChangeAspect="1"/>
          </p:cNvPicPr>
          <p:nvPr userDrawn="1"/>
        </p:nvPicPr>
        <p:blipFill rotWithShape="1">
          <a:blip r:embed="rId2"/>
          <a:srcRect l="19805" r="21142"/>
          <a:stretch/>
        </p:blipFill>
        <p:spPr>
          <a:xfrm>
            <a:off x="6649278" y="-8205"/>
            <a:ext cx="5542722" cy="6219819"/>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C646F12-06AC-6347-9285-B70DCC9D22DD}"/>
              </a:ext>
            </a:extLst>
          </p:cNvPr>
          <p:cNvSpPr txBox="1"/>
          <p:nvPr userDrawn="1"/>
        </p:nvSpPr>
        <p:spPr>
          <a:xfrm>
            <a:off x="5367129" y="6289627"/>
            <a:ext cx="714744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PROTECTING YOURSELF</a:t>
            </a:r>
          </a:p>
        </p:txBody>
      </p:sp>
    </p:spTree>
    <p:extLst>
      <p:ext uri="{BB962C8B-B14F-4D97-AF65-F5344CB8AC3E}">
        <p14:creationId xmlns:p14="http://schemas.microsoft.com/office/powerpoint/2010/main" val="1865832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CA090E0-5ADF-7A47-AEA4-F96C6286D13D}"/>
              </a:ext>
            </a:extLst>
          </p:cNvPr>
          <p:cNvPicPr>
            <a:picLocks noChangeAspect="1"/>
          </p:cNvPicPr>
          <p:nvPr userDrawn="1"/>
        </p:nvPicPr>
        <p:blipFill>
          <a:blip r:embed="rId2"/>
          <a:stretch>
            <a:fillRect/>
          </a:stretch>
        </p:blipFill>
        <p:spPr>
          <a:xfrm>
            <a:off x="2706025" y="186220"/>
            <a:ext cx="6550615" cy="5679799"/>
          </a:xfrm>
          <a:prstGeom prst="rect">
            <a:avLst/>
          </a:prstGeom>
        </p:spPr>
      </p:pic>
      <p:pic>
        <p:nvPicPr>
          <p:cNvPr id="16" name="Picture 15">
            <a:extLst>
              <a:ext uri="{FF2B5EF4-FFF2-40B4-BE49-F238E27FC236}">
                <a16:creationId xmlns:a16="http://schemas.microsoft.com/office/drawing/2014/main" id="{4A58E3B0-14B5-9C45-8671-9ADC2562AE3F}"/>
              </a:ext>
            </a:extLst>
          </p:cNvPr>
          <p:cNvPicPr>
            <a:picLocks noChangeAspect="1"/>
          </p:cNvPicPr>
          <p:nvPr userDrawn="1"/>
        </p:nvPicPr>
        <p:blipFill>
          <a:blip r:embed="rId3"/>
          <a:stretch>
            <a:fillRect/>
          </a:stretch>
        </p:blipFill>
        <p:spPr>
          <a:xfrm>
            <a:off x="2270537" y="991981"/>
            <a:ext cx="1238850" cy="1224445"/>
          </a:xfrm>
          <a:prstGeom prst="rect">
            <a:avLst/>
          </a:prstGeom>
        </p:spPr>
      </p:pic>
      <p:sp>
        <p:nvSpPr>
          <p:cNvPr id="17" name="TextBox 16">
            <a:extLst>
              <a:ext uri="{FF2B5EF4-FFF2-40B4-BE49-F238E27FC236}">
                <a16:creationId xmlns:a16="http://schemas.microsoft.com/office/drawing/2014/main" id="{A2D5B5BD-38E2-7248-91C3-4C718BF36DD9}"/>
              </a:ext>
            </a:extLst>
          </p:cNvPr>
          <p:cNvSpPr txBox="1"/>
          <p:nvPr userDrawn="1"/>
        </p:nvSpPr>
        <p:spPr>
          <a:xfrm>
            <a:off x="3588027" y="892908"/>
            <a:ext cx="4601818" cy="523220"/>
          </a:xfrm>
          <a:prstGeom prst="rect">
            <a:avLst/>
          </a:prstGeom>
          <a:noFill/>
        </p:spPr>
        <p:txBody>
          <a:bodyPr wrap="square" rtlCol="0">
            <a:spAutoFit/>
          </a:bodyPr>
          <a:lstStyle/>
          <a:p>
            <a:r>
              <a:rPr lang="en-US" sz="2800" dirty="0">
                <a:solidFill>
                  <a:srgbClr val="A41A3E"/>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5D9D30AF-0C34-9C4F-92D3-F2D96DE2B865}"/>
              </a:ext>
            </a:extLst>
          </p:cNvPr>
          <p:cNvCxnSpPr>
            <a:cxnSpLocks/>
          </p:cNvCxnSpPr>
          <p:nvPr userDrawn="1"/>
        </p:nvCxnSpPr>
        <p:spPr>
          <a:xfrm>
            <a:off x="3682353" y="1406468"/>
            <a:ext cx="211481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sp>
        <p:nvSpPr>
          <p:cNvPr id="2" name="Rectangle 1">
            <a:extLst>
              <a:ext uri="{FF2B5EF4-FFF2-40B4-BE49-F238E27FC236}">
                <a16:creationId xmlns:a16="http://schemas.microsoft.com/office/drawing/2014/main" id="{ED5CED45-718D-384D-BDB2-8DBD17ABBEB7}"/>
              </a:ext>
            </a:extLst>
          </p:cNvPr>
          <p:cNvSpPr/>
          <p:nvPr userDrawn="1"/>
        </p:nvSpPr>
        <p:spPr>
          <a:xfrm>
            <a:off x="3596128" y="1604203"/>
            <a:ext cx="4931646" cy="2585323"/>
          </a:xfrm>
          <a:prstGeom prst="rect">
            <a:avLst/>
          </a:prstGeom>
        </p:spPr>
        <p:txBody>
          <a:bodyPr wrap="square">
            <a:spAutoFit/>
          </a:bodyPr>
          <a:lstStyle/>
          <a:p>
            <a:r>
              <a:rPr lang="en-GB" b="1" dirty="0">
                <a:solidFill>
                  <a:srgbClr val="A41A3D"/>
                </a:solidFill>
                <a:effectLst/>
                <a:latin typeface="Swiss 721 SWA" panose="020B0504020202020204" pitchFamily="34" charset="0"/>
                <a:cs typeface="Futura" panose="020B0602020204020303" pitchFamily="34" charset="-79"/>
              </a:rPr>
              <a:t>1. </a:t>
            </a:r>
            <a:r>
              <a:rPr lang="en-GB" dirty="0">
                <a:solidFill>
                  <a:srgbClr val="A41A3D"/>
                </a:solidFill>
                <a:effectLst/>
                <a:latin typeface="Futura" panose="020B0602020204020303" pitchFamily="34" charset="-79"/>
                <a:cs typeface="Futura" panose="020B0602020204020303" pitchFamily="34" charset="-79"/>
              </a:rPr>
              <a:t>Name three ways to protect yourself   </a:t>
            </a:r>
          </a:p>
          <a:p>
            <a:r>
              <a:rPr lang="en-GB" dirty="0">
                <a:solidFill>
                  <a:srgbClr val="A41A3D"/>
                </a:solidFill>
                <a:effectLst/>
                <a:latin typeface="Futura" panose="020B0602020204020303" pitchFamily="34" charset="-79"/>
                <a:cs typeface="Futura" panose="020B0602020204020303" pitchFamily="34" charset="-79"/>
              </a:rPr>
              <a:t>    against financial risk.</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Swiss 721 SWA" panose="020B0504020202020204" pitchFamily="34" charset="0"/>
                <a:cs typeface="Futura" panose="020B0602020204020303" pitchFamily="34" charset="-79"/>
              </a:rPr>
              <a:t>2. </a:t>
            </a:r>
            <a:r>
              <a:rPr lang="en-GB" dirty="0">
                <a:solidFill>
                  <a:srgbClr val="A41A3D"/>
                </a:solidFill>
                <a:effectLst/>
                <a:latin typeface="Futura" panose="020B0602020204020303" pitchFamily="34" charset="-79"/>
                <a:cs typeface="Futura" panose="020B0602020204020303" pitchFamily="34" charset="-79"/>
              </a:rPr>
              <a:t>What are the benefits of budgeting?</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Swiss 721 SWA" panose="020B0504020202020204" pitchFamily="34" charset="0"/>
                <a:cs typeface="Futura" panose="020B0602020204020303" pitchFamily="34" charset="-79"/>
              </a:rPr>
              <a:t>3.</a:t>
            </a:r>
            <a:r>
              <a:rPr lang="en-GB" dirty="0">
                <a:solidFill>
                  <a:srgbClr val="A41A3D"/>
                </a:solidFill>
                <a:effectLst/>
                <a:latin typeface="Futura" panose="020B0602020204020303" pitchFamily="34" charset="-79"/>
                <a:cs typeface="Futura" panose="020B0602020204020303" pitchFamily="34" charset="-79"/>
              </a:rPr>
              <a:t> Name two organisations that offer   </a:t>
            </a:r>
          </a:p>
          <a:p>
            <a:r>
              <a:rPr lang="en-GB" dirty="0">
                <a:solidFill>
                  <a:srgbClr val="A41A3D"/>
                </a:solidFill>
                <a:effectLst/>
                <a:latin typeface="Futura" panose="020B0602020204020303" pitchFamily="34" charset="-79"/>
                <a:cs typeface="Futura" panose="020B0602020204020303" pitchFamily="34" charset="-79"/>
              </a:rPr>
              <a:t>    financial advice.</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Swiss 721 SWA" panose="020B0504020202020204" pitchFamily="34" charset="0"/>
                <a:cs typeface="Futura" panose="020B0602020204020303" pitchFamily="34" charset="-79"/>
              </a:rPr>
              <a:t>4. </a:t>
            </a:r>
            <a:r>
              <a:rPr lang="en-GB" dirty="0">
                <a:solidFill>
                  <a:srgbClr val="A41A3D"/>
                </a:solidFill>
                <a:effectLst/>
                <a:latin typeface="Futura" panose="020B0602020204020303" pitchFamily="34" charset="-79"/>
                <a:cs typeface="Futura" panose="020B0602020204020303" pitchFamily="34" charset="-79"/>
              </a:rPr>
              <a:t>What is the purpose of insurance?</a:t>
            </a:r>
          </a:p>
        </p:txBody>
      </p:sp>
      <p:sp>
        <p:nvSpPr>
          <p:cNvPr id="19" name="TextBox 18">
            <a:extLst>
              <a:ext uri="{FF2B5EF4-FFF2-40B4-BE49-F238E27FC236}">
                <a16:creationId xmlns:a16="http://schemas.microsoft.com/office/drawing/2014/main" id="{B597E469-7658-074B-ABE1-94191080EA5F}"/>
              </a:ext>
            </a:extLst>
          </p:cNvPr>
          <p:cNvSpPr txBox="1"/>
          <p:nvPr userDrawn="1"/>
        </p:nvSpPr>
        <p:spPr>
          <a:xfrm>
            <a:off x="5367129" y="6289627"/>
            <a:ext cx="714744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PROTECTING YOURSELF</a:t>
            </a:r>
          </a:p>
        </p:txBody>
      </p:sp>
    </p:spTree>
    <p:extLst>
      <p:ext uri="{BB962C8B-B14F-4D97-AF65-F5344CB8AC3E}">
        <p14:creationId xmlns:p14="http://schemas.microsoft.com/office/powerpoint/2010/main" val="1028588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sp>
        <p:nvSpPr>
          <p:cNvPr id="19" name="TextBox 18">
            <a:extLst>
              <a:ext uri="{FF2B5EF4-FFF2-40B4-BE49-F238E27FC236}">
                <a16:creationId xmlns:a16="http://schemas.microsoft.com/office/drawing/2014/main" id="{88B7C6B3-F62A-B54C-AE73-DCB57DB18D5D}"/>
              </a:ext>
            </a:extLst>
          </p:cNvPr>
          <p:cNvSpPr txBox="1"/>
          <p:nvPr userDrawn="1"/>
        </p:nvSpPr>
        <p:spPr>
          <a:xfrm>
            <a:off x="1098412" y="489676"/>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TYPES OF INSURANCE</a:t>
            </a:r>
          </a:p>
        </p:txBody>
      </p:sp>
      <p:cxnSp>
        <p:nvCxnSpPr>
          <p:cNvPr id="20" name="Straight Connector 19">
            <a:extLst>
              <a:ext uri="{FF2B5EF4-FFF2-40B4-BE49-F238E27FC236}">
                <a16:creationId xmlns:a16="http://schemas.microsoft.com/office/drawing/2014/main" id="{D47A6841-3360-394D-8998-6355530CFF0D}"/>
              </a:ext>
            </a:extLst>
          </p:cNvPr>
          <p:cNvCxnSpPr>
            <a:cxnSpLocks/>
          </p:cNvCxnSpPr>
          <p:nvPr userDrawn="1"/>
        </p:nvCxnSpPr>
        <p:spPr>
          <a:xfrm>
            <a:off x="1205624" y="927764"/>
            <a:ext cx="3276924"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8" name="Picture 27">
            <a:extLst>
              <a:ext uri="{FF2B5EF4-FFF2-40B4-BE49-F238E27FC236}">
                <a16:creationId xmlns:a16="http://schemas.microsoft.com/office/drawing/2014/main" id="{C87FBC73-75E8-D448-9902-F2AB223D9CFB}"/>
              </a:ext>
            </a:extLst>
          </p:cNvPr>
          <p:cNvPicPr>
            <a:picLocks noChangeAspect="1"/>
          </p:cNvPicPr>
          <p:nvPr userDrawn="1"/>
        </p:nvPicPr>
        <p:blipFill>
          <a:blip r:embed="rId2"/>
          <a:stretch>
            <a:fillRect/>
          </a:stretch>
        </p:blipFill>
        <p:spPr>
          <a:xfrm>
            <a:off x="538231" y="424384"/>
            <a:ext cx="599937" cy="595357"/>
          </a:xfrm>
          <a:prstGeom prst="rect">
            <a:avLst/>
          </a:prstGeom>
        </p:spPr>
      </p:pic>
      <p:sp>
        <p:nvSpPr>
          <p:cNvPr id="8" name="Rectangle 7">
            <a:extLst>
              <a:ext uri="{FF2B5EF4-FFF2-40B4-BE49-F238E27FC236}">
                <a16:creationId xmlns:a16="http://schemas.microsoft.com/office/drawing/2014/main" id="{4456E8EC-FD7E-1A4B-A708-BC50950F47EF}"/>
              </a:ext>
            </a:extLst>
          </p:cNvPr>
          <p:cNvSpPr/>
          <p:nvPr userDrawn="1"/>
        </p:nvSpPr>
        <p:spPr>
          <a:xfrm>
            <a:off x="533400" y="1196610"/>
            <a:ext cx="10966174" cy="286232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You can buy insurance for all sorts of situations – your house, your health, your holiday, your pet, and your possessions. Most insurance is voluntary, and you can decide whether you want to take out insurance for something or take a risk in the hope that nothing bad will happen.</a:t>
            </a:r>
          </a:p>
          <a:p>
            <a:r>
              <a:rPr lang="en-GB" dirty="0">
                <a:solidFill>
                  <a:srgbClr val="002F3B"/>
                </a:solidFill>
                <a:effectLst/>
                <a:latin typeface="Futura" panose="020B0602020204020303" pitchFamily="34" charset="-79"/>
                <a:cs typeface="Futura" panose="020B0602020204020303" pitchFamily="34" charset="-79"/>
              </a:rPr>
              <a:t> </a:t>
            </a:r>
          </a:p>
          <a:p>
            <a:r>
              <a:rPr lang="en-GB" dirty="0">
                <a:solidFill>
                  <a:srgbClr val="002F3B"/>
                </a:solidFill>
                <a:effectLst/>
                <a:latin typeface="Futura" panose="020B0602020204020303" pitchFamily="34" charset="-79"/>
                <a:cs typeface="Futura" panose="020B0602020204020303" pitchFamily="34" charset="-79"/>
              </a:rPr>
              <a:t>However, some insurance is a legal requirement. By law, if you own a vehicle that can be safely driven on the road you must have insurance to, at the very least, cover you for any damage or harm you might do to other drivers or pedestrians – this is called third party insurance. There are also some types of insurance that you must have if you run your own business.</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Here are some typical examples of insurance and what they will cover.</a:t>
            </a:r>
          </a:p>
        </p:txBody>
      </p:sp>
    </p:spTree>
    <p:extLst>
      <p:ext uri="{BB962C8B-B14F-4D97-AF65-F5344CB8AC3E}">
        <p14:creationId xmlns:p14="http://schemas.microsoft.com/office/powerpoint/2010/main" val="7637309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pic>
        <p:nvPicPr>
          <p:cNvPr id="2" name="Picture 1">
            <a:extLst>
              <a:ext uri="{FF2B5EF4-FFF2-40B4-BE49-F238E27FC236}">
                <a16:creationId xmlns:a16="http://schemas.microsoft.com/office/drawing/2014/main" id="{DACAFA24-DDFD-CE4B-914C-D2C7BC40D8FF}"/>
              </a:ext>
            </a:extLst>
          </p:cNvPr>
          <p:cNvPicPr>
            <a:picLocks noChangeAspect="1"/>
          </p:cNvPicPr>
          <p:nvPr userDrawn="1"/>
        </p:nvPicPr>
        <p:blipFill>
          <a:blip r:embed="rId2"/>
          <a:stretch>
            <a:fillRect/>
          </a:stretch>
        </p:blipFill>
        <p:spPr>
          <a:xfrm>
            <a:off x="297429" y="535233"/>
            <a:ext cx="11597142" cy="4891532"/>
          </a:xfrm>
          <a:prstGeom prst="rect">
            <a:avLst/>
          </a:prstGeom>
        </p:spPr>
      </p:pic>
    </p:spTree>
    <p:extLst>
      <p:ext uri="{BB962C8B-B14F-4D97-AF65-F5344CB8AC3E}">
        <p14:creationId xmlns:p14="http://schemas.microsoft.com/office/powerpoint/2010/main" val="1194482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sp>
        <p:nvSpPr>
          <p:cNvPr id="3" name="Rectangle 2">
            <a:extLst>
              <a:ext uri="{FF2B5EF4-FFF2-40B4-BE49-F238E27FC236}">
                <a16:creationId xmlns:a16="http://schemas.microsoft.com/office/drawing/2014/main" id="{BCF15920-141F-5D43-9E82-80AC56EE05B4}"/>
              </a:ext>
            </a:extLst>
          </p:cNvPr>
          <p:cNvSpPr/>
          <p:nvPr userDrawn="1"/>
        </p:nvSpPr>
        <p:spPr>
          <a:xfrm>
            <a:off x="463826" y="479098"/>
            <a:ext cx="5855518" cy="452431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Bear in mind that some insurance policies also require you to pay an agreed amount of the cost of any damage if you make a claim – known as the excess.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 insurer will then pay for anything more than this. Agreeing to a higher excess generally reduces premiums.</a:t>
            </a:r>
          </a:p>
          <a:p>
            <a:endParaRPr lang="en-GB" dirty="0">
              <a:solidFill>
                <a:srgbClr val="002F3B"/>
              </a:solidFill>
              <a:effectLst/>
              <a:latin typeface="Futura" panose="020B0602020204020303" pitchFamily="34" charset="-79"/>
              <a:cs typeface="Futura" panose="020B0602020204020303" pitchFamily="34" charset="-79"/>
            </a:endParaRPr>
          </a:p>
          <a:p>
            <a:r>
              <a:rPr lang="en-GB" b="1" i="0" dirty="0">
                <a:solidFill>
                  <a:srgbClr val="002F3B"/>
                </a:solidFill>
                <a:effectLst/>
                <a:latin typeface="Futura" panose="020B0602020204020303" pitchFamily="34" charset="-79"/>
                <a:cs typeface="Futura" panose="020B0602020204020303" pitchFamily="34" charset="-79"/>
              </a:rPr>
              <a:t>Self-insuring</a:t>
            </a:r>
          </a:p>
          <a:p>
            <a:r>
              <a:rPr lang="en-GB" dirty="0">
                <a:solidFill>
                  <a:srgbClr val="002F3B"/>
                </a:solidFill>
                <a:effectLst/>
                <a:latin typeface="Futura" panose="020B0602020204020303" pitchFamily="34" charset="-79"/>
                <a:cs typeface="Futura" panose="020B0602020204020303" pitchFamily="34" charset="-79"/>
              </a:rPr>
              <a:t>Some people choose not to buy insurance if they consider the risk of something going wrong to be small. Self-insuring means having enough money saved, or saving an amount each month, which will be used to cover the loss of income or property if you lose your job, or covers the cost of replacing something you own if it breaks or is stolen.</a:t>
            </a:r>
          </a:p>
        </p:txBody>
      </p:sp>
      <p:sp>
        <p:nvSpPr>
          <p:cNvPr id="9" name="Rounded Rectangle 8">
            <a:extLst>
              <a:ext uri="{FF2B5EF4-FFF2-40B4-BE49-F238E27FC236}">
                <a16:creationId xmlns:a16="http://schemas.microsoft.com/office/drawing/2014/main" id="{9D236666-7BBE-DB42-98AA-C120D877F78C}"/>
              </a:ext>
            </a:extLst>
          </p:cNvPr>
          <p:cNvSpPr/>
          <p:nvPr userDrawn="1"/>
        </p:nvSpPr>
        <p:spPr>
          <a:xfrm>
            <a:off x="6763292" y="376897"/>
            <a:ext cx="5034456"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505EE15-7F01-9E42-893A-6ED5B7EE50CA}"/>
              </a:ext>
            </a:extLst>
          </p:cNvPr>
          <p:cNvSpPr/>
          <p:nvPr userDrawn="1"/>
        </p:nvSpPr>
        <p:spPr>
          <a:xfrm>
            <a:off x="7660080" y="65742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1" name="Straight Connector 10">
            <a:extLst>
              <a:ext uri="{FF2B5EF4-FFF2-40B4-BE49-F238E27FC236}">
                <a16:creationId xmlns:a16="http://schemas.microsoft.com/office/drawing/2014/main" id="{9949FA8C-9F8B-AC4C-A424-31F5AFC3FA6B}"/>
              </a:ext>
            </a:extLst>
          </p:cNvPr>
          <p:cNvCxnSpPr/>
          <p:nvPr userDrawn="1"/>
        </p:nvCxnSpPr>
        <p:spPr>
          <a:xfrm>
            <a:off x="7142370" y="1275768"/>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pic>
        <p:nvPicPr>
          <p:cNvPr id="12" name="Picture 11">
            <a:extLst>
              <a:ext uri="{FF2B5EF4-FFF2-40B4-BE49-F238E27FC236}">
                <a16:creationId xmlns:a16="http://schemas.microsoft.com/office/drawing/2014/main" id="{BDBD066A-38AD-BC41-8F8E-5560A9FB9955}"/>
              </a:ext>
            </a:extLst>
          </p:cNvPr>
          <p:cNvPicPr>
            <a:picLocks noChangeAspect="1"/>
          </p:cNvPicPr>
          <p:nvPr userDrawn="1"/>
        </p:nvPicPr>
        <p:blipFill>
          <a:blip r:embed="rId2"/>
          <a:stretch>
            <a:fillRect/>
          </a:stretch>
        </p:blipFill>
        <p:spPr>
          <a:xfrm>
            <a:off x="7086207" y="587638"/>
            <a:ext cx="620937" cy="615763"/>
          </a:xfrm>
          <a:prstGeom prst="rect">
            <a:avLst/>
          </a:prstGeom>
        </p:spPr>
      </p:pic>
      <p:sp>
        <p:nvSpPr>
          <p:cNvPr id="13" name="Rectangle 12">
            <a:extLst>
              <a:ext uri="{FF2B5EF4-FFF2-40B4-BE49-F238E27FC236}">
                <a16:creationId xmlns:a16="http://schemas.microsoft.com/office/drawing/2014/main" id="{55C86B51-4FDA-0343-9819-8DF6342825BC}"/>
              </a:ext>
            </a:extLst>
          </p:cNvPr>
          <p:cNvSpPr/>
          <p:nvPr userDrawn="1"/>
        </p:nvSpPr>
        <p:spPr>
          <a:xfrm>
            <a:off x="7086207" y="1491211"/>
            <a:ext cx="4267593" cy="1477328"/>
          </a:xfrm>
          <a:prstGeom prst="rect">
            <a:avLst/>
          </a:prstGeom>
        </p:spPr>
        <p:txBody>
          <a:bodyPr wrap="square">
            <a:spAutoFit/>
          </a:bodyPr>
          <a:lstStyle/>
          <a:p>
            <a:r>
              <a:rPr lang="en-GB" sz="1800" b="1" kern="1200" dirty="0">
                <a:solidFill>
                  <a:schemeClr val="bg1"/>
                </a:solidFill>
                <a:effectLst/>
                <a:latin typeface="FUTURA MEDIUM" panose="020B0602020204020303" pitchFamily="34" charset="-79"/>
                <a:ea typeface="+mn-ea"/>
                <a:cs typeface="FUTURA MEDIUM" panose="020B0602020204020303" pitchFamily="34" charset="-79"/>
              </a:rPr>
              <a:t>18% of all households in Northern Ireland have no contents insurance.</a:t>
            </a: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r>
              <a:rPr lang="en-GB" sz="1800" i="1" kern="1200" dirty="0">
                <a:solidFill>
                  <a:schemeClr val="bg1"/>
                </a:solidFill>
                <a:effectLst/>
                <a:latin typeface="Futura Medium" panose="020B0602020204020303" pitchFamily="34" charset="-79"/>
                <a:ea typeface="+mn-ea"/>
                <a:cs typeface="Futura Medium" panose="020B0602020204020303" pitchFamily="34" charset="-79"/>
              </a:rPr>
              <a:t>Source: </a:t>
            </a:r>
            <a:r>
              <a:rPr lang="en-GB" sz="1800" i="1" kern="1200" dirty="0" err="1">
                <a:solidFill>
                  <a:schemeClr val="bg1"/>
                </a:solidFill>
                <a:effectLst/>
                <a:latin typeface="Futura Medium" panose="020B0602020204020303" pitchFamily="34" charset="-79"/>
                <a:ea typeface="+mn-ea"/>
                <a:cs typeface="Futura Medium" panose="020B0602020204020303" pitchFamily="34" charset="-79"/>
              </a:rPr>
              <a:t>www.finder.com</a:t>
            </a:r>
            <a:r>
              <a:rPr lang="en-GB" sz="1800" i="1" kern="1200" dirty="0">
                <a:solidFill>
                  <a:schemeClr val="bg1"/>
                </a:solidFill>
                <a:effectLst/>
                <a:latin typeface="Futura Medium" panose="020B0602020204020303" pitchFamily="34" charset="-79"/>
                <a:ea typeface="+mn-ea"/>
                <a:cs typeface="Futura Medium" panose="020B0602020204020303" pitchFamily="34" charset="-79"/>
              </a:rPr>
              <a:t> 2020</a:t>
            </a:r>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a:p>
            <a:endParaRPr lang="en-GB" sz="1800" kern="1200" dirty="0">
              <a:solidFill>
                <a:schemeClr val="bg1"/>
              </a:solidFill>
              <a:effectLst/>
              <a:latin typeface="Futura Medium" panose="020B0602020204020303" pitchFamily="34" charset="-79"/>
              <a:ea typeface="+mn-ea"/>
              <a:cs typeface="Futura Medium" panose="020B0602020204020303" pitchFamily="34" charset="-79"/>
            </a:endParaRPr>
          </a:p>
        </p:txBody>
      </p:sp>
    </p:spTree>
    <p:extLst>
      <p:ext uri="{BB962C8B-B14F-4D97-AF65-F5344CB8AC3E}">
        <p14:creationId xmlns:p14="http://schemas.microsoft.com/office/powerpoint/2010/main" val="1059545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9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5040C76-6A57-2148-93C2-54E6593E2581}"/>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spTree>
    <p:extLst>
      <p:ext uri="{BB962C8B-B14F-4D97-AF65-F5344CB8AC3E}">
        <p14:creationId xmlns:p14="http://schemas.microsoft.com/office/powerpoint/2010/main" val="41787599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0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sp>
        <p:nvSpPr>
          <p:cNvPr id="19" name="TextBox 18">
            <a:extLst>
              <a:ext uri="{FF2B5EF4-FFF2-40B4-BE49-F238E27FC236}">
                <a16:creationId xmlns:a16="http://schemas.microsoft.com/office/drawing/2014/main" id="{88B7C6B3-F62A-B54C-AE73-DCB57DB18D5D}"/>
              </a:ext>
            </a:extLst>
          </p:cNvPr>
          <p:cNvSpPr txBox="1"/>
          <p:nvPr userDrawn="1"/>
        </p:nvSpPr>
        <p:spPr>
          <a:xfrm>
            <a:off x="1098412" y="489676"/>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INSURANCE POLICIES</a:t>
            </a:r>
          </a:p>
        </p:txBody>
      </p:sp>
      <p:cxnSp>
        <p:nvCxnSpPr>
          <p:cNvPr id="20" name="Straight Connector 19">
            <a:extLst>
              <a:ext uri="{FF2B5EF4-FFF2-40B4-BE49-F238E27FC236}">
                <a16:creationId xmlns:a16="http://schemas.microsoft.com/office/drawing/2014/main" id="{D47A6841-3360-394D-8998-6355530CFF0D}"/>
              </a:ext>
            </a:extLst>
          </p:cNvPr>
          <p:cNvCxnSpPr>
            <a:cxnSpLocks/>
          </p:cNvCxnSpPr>
          <p:nvPr userDrawn="1"/>
        </p:nvCxnSpPr>
        <p:spPr>
          <a:xfrm>
            <a:off x="1205624" y="927764"/>
            <a:ext cx="318747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8" name="Picture 27">
            <a:extLst>
              <a:ext uri="{FF2B5EF4-FFF2-40B4-BE49-F238E27FC236}">
                <a16:creationId xmlns:a16="http://schemas.microsoft.com/office/drawing/2014/main" id="{C87FBC73-75E8-D448-9902-F2AB223D9CFB}"/>
              </a:ext>
            </a:extLst>
          </p:cNvPr>
          <p:cNvPicPr>
            <a:picLocks noChangeAspect="1"/>
          </p:cNvPicPr>
          <p:nvPr userDrawn="1"/>
        </p:nvPicPr>
        <p:blipFill>
          <a:blip r:embed="rId2"/>
          <a:stretch>
            <a:fillRect/>
          </a:stretch>
        </p:blipFill>
        <p:spPr>
          <a:xfrm>
            <a:off x="538231" y="424384"/>
            <a:ext cx="599937" cy="595357"/>
          </a:xfrm>
          <a:prstGeom prst="rect">
            <a:avLst/>
          </a:prstGeom>
        </p:spPr>
      </p:pic>
      <p:sp>
        <p:nvSpPr>
          <p:cNvPr id="3" name="Rectangle 2">
            <a:extLst>
              <a:ext uri="{FF2B5EF4-FFF2-40B4-BE49-F238E27FC236}">
                <a16:creationId xmlns:a16="http://schemas.microsoft.com/office/drawing/2014/main" id="{BF350EEA-3C32-0A4B-8676-DF0B52EBBC91}"/>
              </a:ext>
            </a:extLst>
          </p:cNvPr>
          <p:cNvSpPr/>
          <p:nvPr userDrawn="1"/>
        </p:nvSpPr>
        <p:spPr>
          <a:xfrm>
            <a:off x="533400" y="1118981"/>
            <a:ext cx="5310809" cy="452431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When taking out insurance you must make sure that it is the right policy for your circumstances, and that you will be covered if something were to go wrong.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As with any financial product, insurance policies will have full terms and conditions that detail what they will and won’t pay out for and it is important to check these thoroughly to ensure that the policy is suitable for you.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Not all insurance is a good idea. Banks sold Payment Protection Insurance (PPI) alongside loans and credit cards for years, supposedly to cover repayments if you lost your job or were sick. And while not always a bad idea, it wasn’t</a:t>
            </a:r>
          </a:p>
        </p:txBody>
      </p:sp>
      <p:sp>
        <p:nvSpPr>
          <p:cNvPr id="7" name="Rectangle 6">
            <a:extLst>
              <a:ext uri="{FF2B5EF4-FFF2-40B4-BE49-F238E27FC236}">
                <a16:creationId xmlns:a16="http://schemas.microsoft.com/office/drawing/2014/main" id="{CD59CD8E-3DFF-5049-A96A-24EE5D74DBEF}"/>
              </a:ext>
            </a:extLst>
          </p:cNvPr>
          <p:cNvSpPr/>
          <p:nvPr userDrawn="1"/>
        </p:nvSpPr>
        <p:spPr>
          <a:xfrm>
            <a:off x="6264130" y="424384"/>
            <a:ext cx="5503799" cy="341632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suitable for most people and was actually very expensive. So much so that over £30 billion has been repaid to customers in a huge mis-selling scandal.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Insurance companies often come up with new things that you can insure yourself against, even where the risk is minimal. So always examine the risk, work out whether you need the protection, or if you’re protected in other ways (through other insurance you may already have), before signing up to new insurance policies.</a:t>
            </a:r>
          </a:p>
        </p:txBody>
      </p:sp>
      <p:pic>
        <p:nvPicPr>
          <p:cNvPr id="9" name="Picture 8">
            <a:extLst>
              <a:ext uri="{FF2B5EF4-FFF2-40B4-BE49-F238E27FC236}">
                <a16:creationId xmlns:a16="http://schemas.microsoft.com/office/drawing/2014/main" id="{C72807A3-9C3F-A149-ACFA-75FDF6CAB296}"/>
              </a:ext>
            </a:extLst>
          </p:cNvPr>
          <p:cNvPicPr>
            <a:picLocks noChangeAspect="1"/>
          </p:cNvPicPr>
          <p:nvPr userDrawn="1"/>
        </p:nvPicPr>
        <p:blipFill rotWithShape="1">
          <a:blip r:embed="rId3"/>
          <a:srcRect t="24628" r="6239" b="39755"/>
          <a:stretch/>
        </p:blipFill>
        <p:spPr>
          <a:xfrm>
            <a:off x="6264130" y="4015619"/>
            <a:ext cx="5310809" cy="1813843"/>
          </a:xfrm>
          <a:prstGeom prst="rect">
            <a:avLst/>
          </a:prstGeom>
        </p:spPr>
      </p:pic>
    </p:spTree>
    <p:extLst>
      <p:ext uri="{BB962C8B-B14F-4D97-AF65-F5344CB8AC3E}">
        <p14:creationId xmlns:p14="http://schemas.microsoft.com/office/powerpoint/2010/main" val="3315791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77229F-3907-244F-BCD8-92543E877629}"/>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sp>
        <p:nvSpPr>
          <p:cNvPr id="13" name="Rounded Rectangle 12">
            <a:extLst>
              <a:ext uri="{FF2B5EF4-FFF2-40B4-BE49-F238E27FC236}">
                <a16:creationId xmlns:a16="http://schemas.microsoft.com/office/drawing/2014/main" id="{A16B2566-4C39-9143-9A9F-C208B3EAA84A}"/>
              </a:ext>
            </a:extLst>
          </p:cNvPr>
          <p:cNvSpPr/>
          <p:nvPr userDrawn="1"/>
        </p:nvSpPr>
        <p:spPr>
          <a:xfrm>
            <a:off x="425725" y="427878"/>
            <a:ext cx="5438362" cy="5376574"/>
          </a:xfrm>
          <a:prstGeom prst="roundRect">
            <a:avLst>
              <a:gd name="adj" fmla="val 7131"/>
            </a:avLst>
          </a:prstGeom>
          <a:solidFill>
            <a:srgbClr val="E07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F1A19C5-ED46-BD4A-A93C-DEDCEEAFE9F2}"/>
              </a:ext>
            </a:extLst>
          </p:cNvPr>
          <p:cNvSpPr/>
          <p:nvPr userDrawn="1"/>
        </p:nvSpPr>
        <p:spPr>
          <a:xfrm>
            <a:off x="1397322" y="648159"/>
            <a:ext cx="4030718" cy="954107"/>
          </a:xfrm>
          <a:prstGeom prst="rect">
            <a:avLst/>
          </a:prstGeom>
        </p:spPr>
        <p:txBody>
          <a:bodyPr wrap="square">
            <a:spAutoFit/>
          </a:bodyPr>
          <a:lstStyle/>
          <a:p>
            <a:r>
              <a:rPr lang="en-GB" sz="2800" dirty="0">
                <a:solidFill>
                  <a:srgbClr val="00303C"/>
                </a:solidFill>
                <a:effectLst/>
                <a:latin typeface="Futura Medium" panose="020B0602020204020303" pitchFamily="34" charset="-79"/>
                <a:cs typeface="Futura Medium" panose="020B0602020204020303" pitchFamily="34" charset="-79"/>
              </a:rPr>
              <a:t>DISCUSSION</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16" name="Straight Connector 15">
            <a:extLst>
              <a:ext uri="{FF2B5EF4-FFF2-40B4-BE49-F238E27FC236}">
                <a16:creationId xmlns:a16="http://schemas.microsoft.com/office/drawing/2014/main" id="{CE13FA28-9353-C240-937D-AE9B54703C01}"/>
              </a:ext>
            </a:extLst>
          </p:cNvPr>
          <p:cNvCxnSpPr>
            <a:cxnSpLocks/>
          </p:cNvCxnSpPr>
          <p:nvPr userDrawn="1"/>
        </p:nvCxnSpPr>
        <p:spPr>
          <a:xfrm>
            <a:off x="879612" y="1266498"/>
            <a:ext cx="2917136" cy="0"/>
          </a:xfrm>
          <a:prstGeom prst="line">
            <a:avLst/>
          </a:prstGeom>
          <a:ln>
            <a:solidFill>
              <a:srgbClr val="A41A3E"/>
            </a:solidFill>
          </a:ln>
        </p:spPr>
        <p:style>
          <a:lnRef idx="3">
            <a:schemeClr val="accent6"/>
          </a:lnRef>
          <a:fillRef idx="0">
            <a:schemeClr val="accent6"/>
          </a:fillRef>
          <a:effectRef idx="2">
            <a:schemeClr val="accent6"/>
          </a:effectRef>
          <a:fontRef idx="minor">
            <a:schemeClr val="tx1"/>
          </a:fontRef>
        </p:style>
      </p:cxnSp>
      <p:pic>
        <p:nvPicPr>
          <p:cNvPr id="10" name="Picture 9">
            <a:extLst>
              <a:ext uri="{FF2B5EF4-FFF2-40B4-BE49-F238E27FC236}">
                <a16:creationId xmlns:a16="http://schemas.microsoft.com/office/drawing/2014/main" id="{7E42A2E2-59E3-C949-8D52-2620F4AA5B48}"/>
              </a:ext>
            </a:extLst>
          </p:cNvPr>
          <p:cNvPicPr>
            <a:picLocks noChangeAspect="1"/>
          </p:cNvPicPr>
          <p:nvPr userDrawn="1"/>
        </p:nvPicPr>
        <p:blipFill>
          <a:blip r:embed="rId2"/>
          <a:stretch>
            <a:fillRect/>
          </a:stretch>
        </p:blipFill>
        <p:spPr>
          <a:xfrm>
            <a:off x="783721" y="564492"/>
            <a:ext cx="669736" cy="669736"/>
          </a:xfrm>
          <a:prstGeom prst="rect">
            <a:avLst/>
          </a:prstGeom>
        </p:spPr>
      </p:pic>
      <p:sp>
        <p:nvSpPr>
          <p:cNvPr id="11" name="Rectangle 10">
            <a:extLst>
              <a:ext uri="{FF2B5EF4-FFF2-40B4-BE49-F238E27FC236}">
                <a16:creationId xmlns:a16="http://schemas.microsoft.com/office/drawing/2014/main" id="{48A60062-F543-AE4F-9BD3-720E6B6634D2}"/>
              </a:ext>
            </a:extLst>
          </p:cNvPr>
          <p:cNvSpPr/>
          <p:nvPr userDrawn="1"/>
        </p:nvSpPr>
        <p:spPr>
          <a:xfrm>
            <a:off x="748748" y="1428378"/>
            <a:ext cx="4837043" cy="4124206"/>
          </a:xfrm>
          <a:prstGeom prst="rect">
            <a:avLst/>
          </a:prstGeom>
        </p:spPr>
        <p:txBody>
          <a:bodyPr wrap="square">
            <a:spAutoFit/>
          </a:bodyPr>
          <a:lstStyle/>
          <a:p>
            <a:r>
              <a:rPr lang="en-GB" sz="2800" dirty="0">
                <a:solidFill>
                  <a:srgbClr val="00303C"/>
                </a:solidFill>
                <a:effectLst/>
                <a:latin typeface="Futura" panose="020B0602020204020303" pitchFamily="34" charset="-79"/>
                <a:cs typeface="Futura" panose="020B0602020204020303" pitchFamily="34" charset="-79"/>
              </a:rPr>
              <a:t>Does it pay to be loyal?</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Owen has been a loyal customer, automatically renewing his car insurance every year and never querying price increases. He believes that because he has insured his car with the same company every year, he will be getting the best deal.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Chris has just joined the same insurance company. His circumstances are identical to Owen’s and they drive similar cars.</a:t>
            </a:r>
          </a:p>
          <a:p>
            <a:r>
              <a:rPr lang="en-GB" dirty="0">
                <a:solidFill>
                  <a:srgbClr val="00303C"/>
                </a:solidFill>
                <a:effectLst/>
                <a:latin typeface="Futura" panose="020B0602020204020303" pitchFamily="34" charset="-79"/>
                <a:cs typeface="Futura" panose="020B0602020204020303" pitchFamily="34" charset="-79"/>
              </a:rPr>
              <a:t>Who do you think gets the cheaper insurance? Explain your answer. </a:t>
            </a:r>
          </a:p>
        </p:txBody>
      </p:sp>
      <p:sp>
        <p:nvSpPr>
          <p:cNvPr id="23" name="Rounded Rectangle 22">
            <a:extLst>
              <a:ext uri="{FF2B5EF4-FFF2-40B4-BE49-F238E27FC236}">
                <a16:creationId xmlns:a16="http://schemas.microsoft.com/office/drawing/2014/main" id="{BB6FA86E-BD36-4144-BC10-FD93F11E01E2}"/>
              </a:ext>
            </a:extLst>
          </p:cNvPr>
          <p:cNvSpPr/>
          <p:nvPr userDrawn="1"/>
        </p:nvSpPr>
        <p:spPr>
          <a:xfrm>
            <a:off x="6261839" y="385265"/>
            <a:ext cx="5504436" cy="2685926"/>
          </a:xfrm>
          <a:prstGeom prst="roundRect">
            <a:avLst>
              <a:gd name="adj" fmla="val 7654"/>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7DC0EDC-F238-8848-A924-97227ADEE5DD}"/>
              </a:ext>
            </a:extLst>
          </p:cNvPr>
          <p:cNvSpPr/>
          <p:nvPr userDrawn="1"/>
        </p:nvSpPr>
        <p:spPr>
          <a:xfrm>
            <a:off x="7158627" y="66579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5" name="Straight Connector 24">
            <a:extLst>
              <a:ext uri="{FF2B5EF4-FFF2-40B4-BE49-F238E27FC236}">
                <a16:creationId xmlns:a16="http://schemas.microsoft.com/office/drawing/2014/main" id="{F3E82AF1-3443-A747-827A-4ED585F86529}"/>
              </a:ext>
            </a:extLst>
          </p:cNvPr>
          <p:cNvCxnSpPr/>
          <p:nvPr userDrawn="1"/>
        </p:nvCxnSpPr>
        <p:spPr>
          <a:xfrm>
            <a:off x="6640917" y="1284136"/>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pic>
        <p:nvPicPr>
          <p:cNvPr id="26" name="Picture 25">
            <a:extLst>
              <a:ext uri="{FF2B5EF4-FFF2-40B4-BE49-F238E27FC236}">
                <a16:creationId xmlns:a16="http://schemas.microsoft.com/office/drawing/2014/main" id="{74433545-0DDF-914F-9BB1-7EBCF5E9DBE1}"/>
              </a:ext>
            </a:extLst>
          </p:cNvPr>
          <p:cNvPicPr>
            <a:picLocks noChangeAspect="1"/>
          </p:cNvPicPr>
          <p:nvPr userDrawn="1"/>
        </p:nvPicPr>
        <p:blipFill>
          <a:blip r:embed="rId3"/>
          <a:stretch>
            <a:fillRect/>
          </a:stretch>
        </p:blipFill>
        <p:spPr>
          <a:xfrm>
            <a:off x="6584754" y="596006"/>
            <a:ext cx="620937" cy="615763"/>
          </a:xfrm>
          <a:prstGeom prst="rect">
            <a:avLst/>
          </a:prstGeom>
        </p:spPr>
      </p:pic>
      <p:sp>
        <p:nvSpPr>
          <p:cNvPr id="12" name="Rectangle 11">
            <a:extLst>
              <a:ext uri="{FF2B5EF4-FFF2-40B4-BE49-F238E27FC236}">
                <a16:creationId xmlns:a16="http://schemas.microsoft.com/office/drawing/2014/main" id="{9C1EF328-6919-C940-B09F-0150DA812F31}"/>
              </a:ext>
            </a:extLst>
          </p:cNvPr>
          <p:cNvSpPr/>
          <p:nvPr userDrawn="1"/>
        </p:nvSpPr>
        <p:spPr>
          <a:xfrm>
            <a:off x="6557388" y="1492301"/>
            <a:ext cx="4796412" cy="1200329"/>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In 2009, Real Madrid Football Club insured Cristiano Ronaldo’s legs for £90 million. </a:t>
            </a:r>
            <a:endParaRPr lang="en-GB" dirty="0">
              <a:solidFill>
                <a:srgbClr val="FFFFFF"/>
              </a:solidFill>
              <a:effectLst/>
              <a:latin typeface="Futura Medium" panose="020B0602020204020303" pitchFamily="34" charset="-79"/>
              <a:cs typeface="Futura Medium" panose="020B0602020204020303" pitchFamily="34" charset="-79"/>
            </a:endParaRPr>
          </a:p>
          <a:p>
            <a:endParaRPr lang="en-GB" i="1" dirty="0">
              <a:solidFill>
                <a:srgbClr val="FFFFFF"/>
              </a:solidFill>
              <a:effectLst/>
              <a:latin typeface="Futura Medium" panose="020B0602020204020303" pitchFamily="34" charset="-79"/>
              <a:cs typeface="Futura Medium" panose="020B0602020204020303" pitchFamily="34" charset="-79"/>
            </a:endParaRPr>
          </a:p>
          <a:p>
            <a:r>
              <a:rPr lang="en-GB" i="1" dirty="0">
                <a:solidFill>
                  <a:srgbClr val="FFFFFF"/>
                </a:solidFill>
                <a:effectLst/>
                <a:latin typeface="Futura Medium" panose="020B0602020204020303" pitchFamily="34" charset="-79"/>
                <a:cs typeface="Futura Medium" panose="020B0602020204020303" pitchFamily="34" charset="-79"/>
              </a:rPr>
              <a:t>Source: </a:t>
            </a:r>
            <a:r>
              <a:rPr lang="en-GB" i="1" dirty="0" err="1">
                <a:solidFill>
                  <a:srgbClr val="FFFFFF"/>
                </a:solidFill>
                <a:effectLst/>
                <a:latin typeface="Futura Medium" panose="020B0602020204020303" pitchFamily="34" charset="-79"/>
                <a:cs typeface="Futura Medium" panose="020B0602020204020303" pitchFamily="34" charset="-79"/>
              </a:rPr>
              <a:t>www.telegraph.co.uk</a:t>
            </a:r>
            <a:endParaRPr lang="en-GB" dirty="0">
              <a:solidFill>
                <a:srgbClr val="FFFFFF"/>
              </a:solidFill>
              <a:effectLst/>
              <a:latin typeface="Futura Medium" panose="020B0602020204020303" pitchFamily="34" charset="-79"/>
              <a:cs typeface="Futura Medium" panose="020B0602020204020303" pitchFamily="34" charset="-79"/>
            </a:endParaRPr>
          </a:p>
        </p:txBody>
      </p:sp>
      <p:sp>
        <p:nvSpPr>
          <p:cNvPr id="29" name="Rectangle 28">
            <a:extLst>
              <a:ext uri="{FF2B5EF4-FFF2-40B4-BE49-F238E27FC236}">
                <a16:creationId xmlns:a16="http://schemas.microsoft.com/office/drawing/2014/main" id="{1310B1DF-3D2B-D045-BE07-ACD39603BBE7}"/>
              </a:ext>
            </a:extLst>
          </p:cNvPr>
          <p:cNvSpPr/>
          <p:nvPr userDrawn="1"/>
        </p:nvSpPr>
        <p:spPr>
          <a:xfrm>
            <a:off x="6261838" y="3478352"/>
            <a:ext cx="5504435" cy="2246587"/>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83827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2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5040C76-6A57-2148-93C2-54E6593E2581}"/>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pic>
        <p:nvPicPr>
          <p:cNvPr id="7" name="Picture 6">
            <a:extLst>
              <a:ext uri="{FF2B5EF4-FFF2-40B4-BE49-F238E27FC236}">
                <a16:creationId xmlns:a16="http://schemas.microsoft.com/office/drawing/2014/main" id="{8F310FBD-E6CE-1441-942B-2B79C4FFE7CB}"/>
              </a:ext>
            </a:extLst>
          </p:cNvPr>
          <p:cNvPicPr>
            <a:picLocks noChangeAspect="1"/>
          </p:cNvPicPr>
          <p:nvPr userDrawn="1"/>
        </p:nvPicPr>
        <p:blipFill>
          <a:blip r:embed="rId2"/>
          <a:stretch>
            <a:fillRect/>
          </a:stretch>
        </p:blipFill>
        <p:spPr>
          <a:xfrm>
            <a:off x="9816574" y="2584173"/>
            <a:ext cx="1345346" cy="1042032"/>
          </a:xfrm>
          <a:prstGeom prst="rect">
            <a:avLst/>
          </a:prstGeom>
        </p:spPr>
      </p:pic>
    </p:spTree>
    <p:extLst>
      <p:ext uri="{BB962C8B-B14F-4D97-AF65-F5344CB8AC3E}">
        <p14:creationId xmlns:p14="http://schemas.microsoft.com/office/powerpoint/2010/main" val="4169644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3339549" y="6289627"/>
            <a:ext cx="917502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PERSONAL FINANCIAL RISK</a:t>
            </a:r>
          </a:p>
        </p:txBody>
      </p:sp>
      <p:sp>
        <p:nvSpPr>
          <p:cNvPr id="3" name="Rectangle 2">
            <a:extLst>
              <a:ext uri="{FF2B5EF4-FFF2-40B4-BE49-F238E27FC236}">
                <a16:creationId xmlns:a16="http://schemas.microsoft.com/office/drawing/2014/main" id="{35BCFE3C-6F50-D645-B783-52DC6912BDFD}"/>
              </a:ext>
            </a:extLst>
          </p:cNvPr>
          <p:cNvSpPr/>
          <p:nvPr userDrawn="1"/>
        </p:nvSpPr>
        <p:spPr>
          <a:xfrm>
            <a:off x="553273" y="412817"/>
            <a:ext cx="11184835" cy="36933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There are a number of different types of personal financial risks. These include:</a:t>
            </a:r>
          </a:p>
        </p:txBody>
      </p:sp>
      <p:sp>
        <p:nvSpPr>
          <p:cNvPr id="11" name="TextBox 10">
            <a:extLst>
              <a:ext uri="{FF2B5EF4-FFF2-40B4-BE49-F238E27FC236}">
                <a16:creationId xmlns:a16="http://schemas.microsoft.com/office/drawing/2014/main" id="{F944E8BE-54F2-AE40-8B40-19B417581E90}"/>
              </a:ext>
            </a:extLst>
          </p:cNvPr>
          <p:cNvSpPr txBox="1"/>
          <p:nvPr userDrawn="1"/>
        </p:nvSpPr>
        <p:spPr>
          <a:xfrm>
            <a:off x="1201153" y="1046741"/>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RISKS ASSOCIATED </a:t>
            </a:r>
          </a:p>
          <a:p>
            <a:r>
              <a:rPr lang="en-US" sz="2400" dirty="0">
                <a:solidFill>
                  <a:srgbClr val="A41A3E"/>
                </a:solidFill>
                <a:latin typeface="Futura Medium" panose="020B0602020204020303" pitchFamily="34" charset="-79"/>
                <a:cs typeface="Futura Medium" panose="020B0602020204020303" pitchFamily="34" charset="-79"/>
              </a:rPr>
              <a:t>WITH YOUR INCOME</a:t>
            </a:r>
          </a:p>
        </p:txBody>
      </p:sp>
      <p:cxnSp>
        <p:nvCxnSpPr>
          <p:cNvPr id="12" name="Straight Connector 11">
            <a:extLst>
              <a:ext uri="{FF2B5EF4-FFF2-40B4-BE49-F238E27FC236}">
                <a16:creationId xmlns:a16="http://schemas.microsoft.com/office/drawing/2014/main" id="{F4BFD836-E030-5941-9A23-52C4381921B0}"/>
              </a:ext>
            </a:extLst>
          </p:cNvPr>
          <p:cNvCxnSpPr>
            <a:cxnSpLocks/>
          </p:cNvCxnSpPr>
          <p:nvPr userDrawn="1"/>
        </p:nvCxnSpPr>
        <p:spPr>
          <a:xfrm>
            <a:off x="1345176" y="1857860"/>
            <a:ext cx="3107553"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93EDAA3C-9BCE-DE41-B3CC-A11FCEA50AC8}"/>
              </a:ext>
            </a:extLst>
          </p:cNvPr>
          <p:cNvPicPr>
            <a:picLocks noChangeAspect="1"/>
          </p:cNvPicPr>
          <p:nvPr userDrawn="1"/>
        </p:nvPicPr>
        <p:blipFill>
          <a:blip r:embed="rId2"/>
          <a:stretch>
            <a:fillRect/>
          </a:stretch>
        </p:blipFill>
        <p:spPr>
          <a:xfrm>
            <a:off x="617743" y="1144682"/>
            <a:ext cx="599937" cy="595357"/>
          </a:xfrm>
          <a:prstGeom prst="rect">
            <a:avLst/>
          </a:prstGeom>
        </p:spPr>
      </p:pic>
      <p:sp>
        <p:nvSpPr>
          <p:cNvPr id="17" name="TextBox 16">
            <a:extLst>
              <a:ext uri="{FF2B5EF4-FFF2-40B4-BE49-F238E27FC236}">
                <a16:creationId xmlns:a16="http://schemas.microsoft.com/office/drawing/2014/main" id="{FFF7812A-B39D-7546-9D54-545EB224E3BC}"/>
              </a:ext>
            </a:extLst>
          </p:cNvPr>
          <p:cNvSpPr txBox="1"/>
          <p:nvPr userDrawn="1"/>
        </p:nvSpPr>
        <p:spPr>
          <a:xfrm>
            <a:off x="6869290" y="1046741"/>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RISKS ASSOCIATED WITH YOUR SPENDING AND BORROWING</a:t>
            </a:r>
          </a:p>
        </p:txBody>
      </p:sp>
      <p:cxnSp>
        <p:nvCxnSpPr>
          <p:cNvPr id="18" name="Straight Connector 17">
            <a:extLst>
              <a:ext uri="{FF2B5EF4-FFF2-40B4-BE49-F238E27FC236}">
                <a16:creationId xmlns:a16="http://schemas.microsoft.com/office/drawing/2014/main" id="{F305960A-FCCA-A546-B72F-E7625C92EBD2}"/>
              </a:ext>
            </a:extLst>
          </p:cNvPr>
          <p:cNvCxnSpPr>
            <a:cxnSpLocks/>
          </p:cNvCxnSpPr>
          <p:nvPr userDrawn="1"/>
        </p:nvCxnSpPr>
        <p:spPr>
          <a:xfrm>
            <a:off x="6982887" y="1898444"/>
            <a:ext cx="4496809"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9" name="Picture 18">
            <a:extLst>
              <a:ext uri="{FF2B5EF4-FFF2-40B4-BE49-F238E27FC236}">
                <a16:creationId xmlns:a16="http://schemas.microsoft.com/office/drawing/2014/main" id="{15CF15A1-ECC2-F64F-B539-4E93290EAB98}"/>
              </a:ext>
            </a:extLst>
          </p:cNvPr>
          <p:cNvPicPr>
            <a:picLocks noChangeAspect="1"/>
          </p:cNvPicPr>
          <p:nvPr userDrawn="1"/>
        </p:nvPicPr>
        <p:blipFill>
          <a:blip r:embed="rId2"/>
          <a:stretch>
            <a:fillRect/>
          </a:stretch>
        </p:blipFill>
        <p:spPr>
          <a:xfrm>
            <a:off x="6285880" y="1144682"/>
            <a:ext cx="599937" cy="595357"/>
          </a:xfrm>
          <a:prstGeom prst="rect">
            <a:avLst/>
          </a:prstGeom>
        </p:spPr>
      </p:pic>
      <p:sp>
        <p:nvSpPr>
          <p:cNvPr id="21" name="Rectangle 20">
            <a:extLst>
              <a:ext uri="{FF2B5EF4-FFF2-40B4-BE49-F238E27FC236}">
                <a16:creationId xmlns:a16="http://schemas.microsoft.com/office/drawing/2014/main" id="{5A16F416-43B3-4F4B-BFF3-D0056869D8AF}"/>
              </a:ext>
            </a:extLst>
          </p:cNvPr>
          <p:cNvSpPr/>
          <p:nvPr userDrawn="1"/>
        </p:nvSpPr>
        <p:spPr>
          <a:xfrm>
            <a:off x="543334" y="2000060"/>
            <a:ext cx="5320749"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For most people, their most valuable asset is their ability to earn an income. Unfortunately, there are risks that could affect your ability to earn income. For example:</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You may become ill, injured or disabled and unable to work.</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You may lose your job and become unemployed.</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When you retire your income from work stops.</a:t>
            </a:r>
          </a:p>
          <a:p>
            <a:pPr marL="0" indent="0">
              <a:buFont typeface="Arial" panose="020B0604020202020204" pitchFamily="34" charset="0"/>
              <a:buNone/>
            </a:pPr>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In the case of any of these happening there will be consequences, not just for you, but also for any family members that rely on you to maintain a certain level of income.</a:t>
            </a:r>
          </a:p>
        </p:txBody>
      </p:sp>
      <p:sp>
        <p:nvSpPr>
          <p:cNvPr id="22" name="Rectangle 21">
            <a:extLst>
              <a:ext uri="{FF2B5EF4-FFF2-40B4-BE49-F238E27FC236}">
                <a16:creationId xmlns:a16="http://schemas.microsoft.com/office/drawing/2014/main" id="{0371974A-FBAE-BB4E-89A4-F37A36C93D02}"/>
              </a:ext>
            </a:extLst>
          </p:cNvPr>
          <p:cNvSpPr/>
          <p:nvPr userDrawn="1"/>
        </p:nvSpPr>
        <p:spPr>
          <a:xfrm>
            <a:off x="6267483" y="1984217"/>
            <a:ext cx="5510390" cy="3693319"/>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These risks can arise for a number of reasons.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You could be spending more than you are earning. This could be because you are simply not earning enough to meet the basic needs of you and your family. But it could be because you want to buy things that give you the lifestyle that you aspire to but cannot afford.</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When you overspend, for whatever reason, you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may decide to take the risk of borrowing money to fund this spending. This can result in unaffordable interest payments leading to a growing level of debt (see the ‘Borrowing’ chapter).</a:t>
            </a:r>
          </a:p>
        </p:txBody>
      </p:sp>
    </p:spTree>
    <p:extLst>
      <p:ext uri="{BB962C8B-B14F-4D97-AF65-F5344CB8AC3E}">
        <p14:creationId xmlns:p14="http://schemas.microsoft.com/office/powerpoint/2010/main" val="39194703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D7A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 name="Picture 1">
            <a:extLst>
              <a:ext uri="{FF2B5EF4-FFF2-40B4-BE49-F238E27FC236}">
                <a16:creationId xmlns:a16="http://schemas.microsoft.com/office/drawing/2014/main" id="{7CEE792B-55E9-6041-B0DC-49DBE6153AC3}"/>
              </a:ext>
            </a:extLst>
          </p:cNvPr>
          <p:cNvPicPr>
            <a:picLocks noChangeAspect="1"/>
          </p:cNvPicPr>
          <p:nvPr userDrawn="1"/>
        </p:nvPicPr>
        <p:blipFill>
          <a:blip r:embed="rId2"/>
          <a:stretch>
            <a:fillRect/>
          </a:stretch>
        </p:blipFill>
        <p:spPr>
          <a:xfrm>
            <a:off x="506312" y="384364"/>
            <a:ext cx="581851" cy="578121"/>
          </a:xfrm>
          <a:prstGeom prst="rect">
            <a:avLst/>
          </a:prstGeom>
        </p:spPr>
      </p:pic>
      <p:sp>
        <p:nvSpPr>
          <p:cNvPr id="15" name="TextBox 14">
            <a:extLst>
              <a:ext uri="{FF2B5EF4-FFF2-40B4-BE49-F238E27FC236}">
                <a16:creationId xmlns:a16="http://schemas.microsoft.com/office/drawing/2014/main" id="{F3A9B6AE-21F6-B44F-A622-CF56B53E5925}"/>
              </a:ext>
            </a:extLst>
          </p:cNvPr>
          <p:cNvSpPr txBox="1"/>
          <p:nvPr userDrawn="1"/>
        </p:nvSpPr>
        <p:spPr>
          <a:xfrm>
            <a:off x="5585791" y="6289627"/>
            <a:ext cx="6928785"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INSURANCE</a:t>
            </a:r>
          </a:p>
        </p:txBody>
      </p:sp>
      <p:sp>
        <p:nvSpPr>
          <p:cNvPr id="3" name="Rectangle 2">
            <a:extLst>
              <a:ext uri="{FF2B5EF4-FFF2-40B4-BE49-F238E27FC236}">
                <a16:creationId xmlns:a16="http://schemas.microsoft.com/office/drawing/2014/main" id="{9B7F3F35-D6E1-3344-8217-E1C5D3AB287D}"/>
              </a:ext>
            </a:extLst>
          </p:cNvPr>
          <p:cNvSpPr/>
          <p:nvPr userDrawn="1"/>
        </p:nvSpPr>
        <p:spPr>
          <a:xfrm>
            <a:off x="506312" y="1077726"/>
            <a:ext cx="5457166"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Emil loves gadgets and always likes to have the latest technology for his phone and flat. He queued up to get the latest smartphone and uses it all the time for photos, music streaming, maintaining his social media and staying in touch with his friends and family. He has the very best 4K UHD TV and the lighting and heating in his flat is voice controlled. He has fitted security cameras that can send an image to his smartphone if an intruder is detected. He cannot afford to buy and run a car but, as he lives in a town, he uses his </a:t>
            </a:r>
          </a:p>
          <a:p>
            <a:r>
              <a:rPr lang="en-GB" dirty="0">
                <a:solidFill>
                  <a:srgbClr val="002F3B"/>
                </a:solidFill>
                <a:effectLst/>
                <a:latin typeface="Futura" panose="020B0602020204020303" pitchFamily="34" charset="-79"/>
                <a:cs typeface="Futura" panose="020B0602020204020303" pitchFamily="34" charset="-79"/>
              </a:rPr>
              <a:t>e-bike a lot and now wants to upgrade it. He is considering taking out a loan to pay for the latest model.</a:t>
            </a:r>
          </a:p>
        </p:txBody>
      </p:sp>
      <p:sp>
        <p:nvSpPr>
          <p:cNvPr id="7" name="Rectangle 6">
            <a:extLst>
              <a:ext uri="{FF2B5EF4-FFF2-40B4-BE49-F238E27FC236}">
                <a16:creationId xmlns:a16="http://schemas.microsoft.com/office/drawing/2014/main" id="{4B6F3E3B-E448-FE4F-9EE7-D0EEC01DF061}"/>
              </a:ext>
            </a:extLst>
          </p:cNvPr>
          <p:cNvSpPr/>
          <p:nvPr userDrawn="1"/>
        </p:nvSpPr>
        <p:spPr>
          <a:xfrm>
            <a:off x="6253882" y="1077726"/>
            <a:ext cx="5431806"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Aliyah loves travelling and participating in adventure sports like mountain biking and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white-water rafting. Originally from Sweden, she is also an accomplished skier and snowboarder. She rents a flat, but it is often empty whilst she travels. When she is travelling in the UK, Aliyah takes Rufus, her beloved 12-year-old collie, but when she goes abroad she pays friends to look after him. To get around in the UK, Aliyah has a 20-year-old campervan that she calls Hector.</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Can you advise Emil and Aliyah on insurance? Recommend two types of insurance that you feel are important to Emil and two for Aliyah.</a:t>
            </a:r>
          </a:p>
        </p:txBody>
      </p:sp>
    </p:spTree>
    <p:extLst>
      <p:ext uri="{BB962C8B-B14F-4D97-AF65-F5344CB8AC3E}">
        <p14:creationId xmlns:p14="http://schemas.microsoft.com/office/powerpoint/2010/main" val="41829165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4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FB8F5323-DCF7-E04C-9C65-CA14B872CE46}"/>
              </a:ext>
            </a:extLst>
          </p:cNvPr>
          <p:cNvSpPr/>
          <p:nvPr userDrawn="1"/>
        </p:nvSpPr>
        <p:spPr>
          <a:xfrm>
            <a:off x="2479525" y="396775"/>
            <a:ext cx="6910033"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2C827BD-33EC-DD49-A7E5-9950CA4714C8}"/>
              </a:ext>
            </a:extLst>
          </p:cNvPr>
          <p:cNvSpPr/>
          <p:nvPr userDrawn="1"/>
        </p:nvSpPr>
        <p:spPr>
          <a:xfrm>
            <a:off x="3376314" y="677307"/>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4" name="Straight Connector 23">
            <a:extLst>
              <a:ext uri="{FF2B5EF4-FFF2-40B4-BE49-F238E27FC236}">
                <a16:creationId xmlns:a16="http://schemas.microsoft.com/office/drawing/2014/main" id="{62AAA80E-03A5-6047-89C4-83FD3684FCBF}"/>
              </a:ext>
            </a:extLst>
          </p:cNvPr>
          <p:cNvCxnSpPr/>
          <p:nvPr userDrawn="1"/>
        </p:nvCxnSpPr>
        <p:spPr>
          <a:xfrm>
            <a:off x="2858604" y="1295646"/>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pic>
        <p:nvPicPr>
          <p:cNvPr id="25" name="Picture 24">
            <a:extLst>
              <a:ext uri="{FF2B5EF4-FFF2-40B4-BE49-F238E27FC236}">
                <a16:creationId xmlns:a16="http://schemas.microsoft.com/office/drawing/2014/main" id="{9E885D4E-155A-9643-80E8-B751B0FF542C}"/>
              </a:ext>
            </a:extLst>
          </p:cNvPr>
          <p:cNvPicPr>
            <a:picLocks noChangeAspect="1"/>
          </p:cNvPicPr>
          <p:nvPr userDrawn="1"/>
        </p:nvPicPr>
        <p:blipFill>
          <a:blip r:embed="rId2"/>
          <a:stretch>
            <a:fillRect/>
          </a:stretch>
        </p:blipFill>
        <p:spPr>
          <a:xfrm>
            <a:off x="2802441" y="607516"/>
            <a:ext cx="620937" cy="615763"/>
          </a:xfrm>
          <a:prstGeom prst="rect">
            <a:avLst/>
          </a:prstGeom>
        </p:spPr>
      </p:pic>
      <p:sp>
        <p:nvSpPr>
          <p:cNvPr id="12" name="TextBox 11">
            <a:extLst>
              <a:ext uri="{FF2B5EF4-FFF2-40B4-BE49-F238E27FC236}">
                <a16:creationId xmlns:a16="http://schemas.microsoft.com/office/drawing/2014/main" id="{FA757B82-17CC-BD4A-936B-FFA14C55B945}"/>
              </a:ext>
            </a:extLst>
          </p:cNvPr>
          <p:cNvSpPr txBox="1"/>
          <p:nvPr userDrawn="1"/>
        </p:nvSpPr>
        <p:spPr>
          <a:xfrm>
            <a:off x="3021497" y="6289627"/>
            <a:ext cx="949308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PROTECTION AGAINST FINANCIAL RISK</a:t>
            </a:r>
          </a:p>
        </p:txBody>
      </p:sp>
      <p:sp>
        <p:nvSpPr>
          <p:cNvPr id="3" name="Rectangle 2">
            <a:extLst>
              <a:ext uri="{FF2B5EF4-FFF2-40B4-BE49-F238E27FC236}">
                <a16:creationId xmlns:a16="http://schemas.microsoft.com/office/drawing/2014/main" id="{9E24FC0E-7885-0545-885E-E54569F6B85E}"/>
              </a:ext>
            </a:extLst>
          </p:cNvPr>
          <p:cNvSpPr/>
          <p:nvPr userDrawn="1"/>
        </p:nvSpPr>
        <p:spPr>
          <a:xfrm>
            <a:off x="2757314" y="1502589"/>
            <a:ext cx="6096000" cy="2862322"/>
          </a:xfrm>
          <a:prstGeom prst="rect">
            <a:avLst/>
          </a:prstGeom>
        </p:spPr>
        <p:txBody>
          <a:bodyPr>
            <a:spAutoFit/>
          </a:bodyPr>
          <a:lstStyle/>
          <a:p>
            <a:r>
              <a:rPr lang="en-GB" b="1" dirty="0">
                <a:solidFill>
                  <a:srgbClr val="FFFFFF"/>
                </a:solidFill>
                <a:effectLst/>
                <a:latin typeface="FUTURA MEDIUM" panose="020B0602020204020303" pitchFamily="34" charset="-79"/>
                <a:cs typeface="FUTURA MEDIUM" panose="020B0602020204020303" pitchFamily="34" charset="-79"/>
              </a:rPr>
              <a:t>The record pay-out by an insurance company in the UK to repair a car was in 2011 when the actor Rowan Atkinson (who plays Mr Bean) crashed his McLaren F1 into a hedge. </a:t>
            </a:r>
          </a:p>
          <a:p>
            <a:endParaRPr lang="en-GB" b="1" dirty="0">
              <a:solidFill>
                <a:srgbClr val="FFFFFF"/>
              </a:solidFill>
              <a:effectLst/>
              <a:latin typeface="FUTURA MEDIUM" panose="020B0602020204020303" pitchFamily="34" charset="-79"/>
              <a:cs typeface="FUTURA MEDIUM" panose="020B0602020204020303" pitchFamily="34" charset="-79"/>
            </a:endParaRPr>
          </a:p>
          <a:p>
            <a:r>
              <a:rPr lang="en-GB" b="1" dirty="0">
                <a:solidFill>
                  <a:srgbClr val="FFFFFF"/>
                </a:solidFill>
                <a:effectLst/>
                <a:latin typeface="FUTURA MEDIUM" panose="020B0602020204020303" pitchFamily="34" charset="-79"/>
                <a:cs typeface="FUTURA MEDIUM" panose="020B0602020204020303" pitchFamily="34" charset="-79"/>
              </a:rPr>
              <a:t>It cost the insurance company £910,000. Mr Atkinson sold the car four years later for nearly £7.5 million more than he paid for it!</a:t>
            </a:r>
            <a:endParaRPr lang="en-GB" dirty="0">
              <a:solidFill>
                <a:srgbClr val="FFFFFF"/>
              </a:solidFill>
              <a:effectLst/>
              <a:latin typeface="Futura Medium" panose="020B0602020204020303" pitchFamily="34" charset="-79"/>
              <a:cs typeface="Futura Medium" panose="020B0602020204020303" pitchFamily="34" charset="-79"/>
            </a:endParaRPr>
          </a:p>
          <a:p>
            <a:endParaRPr lang="en-GB" i="1" dirty="0">
              <a:solidFill>
                <a:srgbClr val="FFFFFF"/>
              </a:solidFill>
              <a:effectLst/>
              <a:latin typeface="Futura Medium" panose="020B0602020204020303" pitchFamily="34" charset="-79"/>
              <a:cs typeface="Futura Medium" panose="020B0602020204020303" pitchFamily="34" charset="-79"/>
            </a:endParaRPr>
          </a:p>
          <a:p>
            <a:r>
              <a:rPr lang="en-GB" i="1" dirty="0">
                <a:solidFill>
                  <a:srgbClr val="FFFFFF"/>
                </a:solidFill>
                <a:effectLst/>
                <a:latin typeface="Futura Medium" panose="020B0602020204020303" pitchFamily="34" charset="-79"/>
                <a:cs typeface="Futura Medium" panose="020B0602020204020303" pitchFamily="34" charset="-79"/>
              </a:rPr>
              <a:t>Source: </a:t>
            </a:r>
            <a:r>
              <a:rPr lang="en-GB" i="1" dirty="0" err="1">
                <a:solidFill>
                  <a:srgbClr val="FFFFFF"/>
                </a:solidFill>
                <a:effectLst/>
                <a:latin typeface="Futura Medium" panose="020B0602020204020303" pitchFamily="34" charset="-79"/>
                <a:cs typeface="Futura Medium" panose="020B0602020204020303" pitchFamily="34" charset="-79"/>
              </a:rPr>
              <a:t>www.mirror.co.uk</a:t>
            </a:r>
            <a:endParaRPr lang="en-GB" dirty="0">
              <a:solidFill>
                <a:srgbClr val="FFFFFF"/>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1036494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7" name="TextBox 6">
            <a:extLst>
              <a:ext uri="{FF2B5EF4-FFF2-40B4-BE49-F238E27FC236}">
                <a16:creationId xmlns:a16="http://schemas.microsoft.com/office/drawing/2014/main" id="{252253B2-4574-7746-8155-B43E07F5259E}"/>
              </a:ext>
            </a:extLst>
          </p:cNvPr>
          <p:cNvSpPr txBox="1"/>
          <p:nvPr userDrawn="1"/>
        </p:nvSpPr>
        <p:spPr>
          <a:xfrm>
            <a:off x="462453" y="349609"/>
            <a:ext cx="10976113" cy="1600438"/>
          </a:xfrm>
          <a:prstGeom prst="rect">
            <a:avLst/>
          </a:prstGeom>
          <a:noFill/>
        </p:spPr>
        <p:txBody>
          <a:bodyPr wrap="square" rtlCol="0">
            <a:spAutoFit/>
          </a:bodyPr>
          <a:lstStyle/>
          <a:p>
            <a:r>
              <a:rPr lang="en-GB" sz="4000" b="1" dirty="0">
                <a:solidFill>
                  <a:srgbClr val="D84E1D"/>
                </a:solidFill>
                <a:latin typeface="Futura" panose="020B0602020204020303" pitchFamily="34" charset="-79"/>
                <a:cs typeface="Futura" panose="020B0602020204020303" pitchFamily="34" charset="-79"/>
              </a:rPr>
              <a:t>OTHER FORMS OF PROTECTION</a:t>
            </a:r>
          </a:p>
          <a:p>
            <a:r>
              <a:rPr lang="en-GB" sz="4000" b="1" dirty="0">
                <a:solidFill>
                  <a:srgbClr val="D84E1D"/>
                </a:solidFill>
                <a:latin typeface="Futura" panose="020B0602020204020303" pitchFamily="34" charset="-79"/>
                <a:cs typeface="Futura" panose="020B0602020204020303" pitchFamily="34" charset="-79"/>
              </a:rPr>
              <a:t>AGAINST FINANCIAL RISK</a:t>
            </a:r>
            <a:endParaRPr lang="en-GB" sz="4000" dirty="0">
              <a:solidFill>
                <a:srgbClr val="D84E1D"/>
              </a:solidFill>
              <a:latin typeface="Futura Medium" panose="020B0602020204020303" pitchFamily="34" charset="-79"/>
              <a:cs typeface="Futura Medium" panose="020B0602020204020303" pitchFamily="34" charset="-79"/>
            </a:endParaRPr>
          </a:p>
          <a:p>
            <a:endParaRPr lang="en-US" dirty="0"/>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5B924BF-E501-6C48-98B9-0043AA73F460}"/>
              </a:ext>
            </a:extLst>
          </p:cNvPr>
          <p:cNvSpPr txBox="1"/>
          <p:nvPr userDrawn="1"/>
        </p:nvSpPr>
        <p:spPr>
          <a:xfrm>
            <a:off x="1118290" y="1894660"/>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INDUSTRY REGULATORS</a:t>
            </a:r>
          </a:p>
        </p:txBody>
      </p:sp>
      <p:cxnSp>
        <p:nvCxnSpPr>
          <p:cNvPr id="24" name="Straight Connector 23">
            <a:extLst>
              <a:ext uri="{FF2B5EF4-FFF2-40B4-BE49-F238E27FC236}">
                <a16:creationId xmlns:a16="http://schemas.microsoft.com/office/drawing/2014/main" id="{DB49F92D-F03B-754C-A082-54060AD83C47}"/>
              </a:ext>
            </a:extLst>
          </p:cNvPr>
          <p:cNvCxnSpPr>
            <a:cxnSpLocks/>
          </p:cNvCxnSpPr>
          <p:nvPr userDrawn="1"/>
        </p:nvCxnSpPr>
        <p:spPr>
          <a:xfrm>
            <a:off x="1225502" y="2332748"/>
            <a:ext cx="3555220"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5" name="Picture 24">
            <a:extLst>
              <a:ext uri="{FF2B5EF4-FFF2-40B4-BE49-F238E27FC236}">
                <a16:creationId xmlns:a16="http://schemas.microsoft.com/office/drawing/2014/main" id="{E01D02FC-58B4-6E40-AC48-98BE87A117DB}"/>
              </a:ext>
            </a:extLst>
          </p:cNvPr>
          <p:cNvPicPr>
            <a:picLocks noChangeAspect="1"/>
          </p:cNvPicPr>
          <p:nvPr userDrawn="1"/>
        </p:nvPicPr>
        <p:blipFill>
          <a:blip r:embed="rId2"/>
          <a:stretch>
            <a:fillRect/>
          </a:stretch>
        </p:blipFill>
        <p:spPr>
          <a:xfrm>
            <a:off x="538231" y="1829368"/>
            <a:ext cx="599937" cy="595357"/>
          </a:xfrm>
          <a:prstGeom prst="rect">
            <a:avLst/>
          </a:prstGeom>
        </p:spPr>
      </p:pic>
      <p:sp>
        <p:nvSpPr>
          <p:cNvPr id="17" name="TextBox 16">
            <a:extLst>
              <a:ext uri="{FF2B5EF4-FFF2-40B4-BE49-F238E27FC236}">
                <a16:creationId xmlns:a16="http://schemas.microsoft.com/office/drawing/2014/main" id="{B33E7C4A-D9EB-844B-A0E9-37CAE58DF090}"/>
              </a:ext>
            </a:extLst>
          </p:cNvPr>
          <p:cNvSpPr txBox="1"/>
          <p:nvPr userDrawn="1"/>
        </p:nvSpPr>
        <p:spPr>
          <a:xfrm>
            <a:off x="3021497" y="6289627"/>
            <a:ext cx="949308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PROTECTION AGAINST FINANCIAL RISK</a:t>
            </a:r>
          </a:p>
        </p:txBody>
      </p:sp>
      <p:sp>
        <p:nvSpPr>
          <p:cNvPr id="8" name="Rectangle 7">
            <a:extLst>
              <a:ext uri="{FF2B5EF4-FFF2-40B4-BE49-F238E27FC236}">
                <a16:creationId xmlns:a16="http://schemas.microsoft.com/office/drawing/2014/main" id="{08D326C0-D3A1-D141-938F-21A5288437EB}"/>
              </a:ext>
            </a:extLst>
          </p:cNvPr>
          <p:cNvSpPr/>
          <p:nvPr userDrawn="1"/>
        </p:nvSpPr>
        <p:spPr>
          <a:xfrm>
            <a:off x="538231" y="2610656"/>
            <a:ext cx="5042451" cy="3139321"/>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If you, as an individual, have a complaint about a financial business the first thing to do would be to talk to the business and give them a chance to put things right. If, after receiving their final response (usually within 8 weeks), you are still unhappy, that would be the point to contact the Financial Ombudsman Service.</a:t>
            </a:r>
          </a:p>
          <a:p>
            <a:r>
              <a:rPr lang="en-GB" dirty="0">
                <a:solidFill>
                  <a:srgbClr val="002F3B"/>
                </a:solidFill>
                <a:effectLst/>
                <a:latin typeface="Futura" panose="020B0602020204020303" pitchFamily="34" charset="-79"/>
                <a:cs typeface="Futura" panose="020B0602020204020303" pitchFamily="34" charset="-79"/>
              </a:rPr>
              <a:t>The Financial Ombudsman Service was set up by parliament to resolve individual complaints between financial businesses and their customers. They can look into problems  </a:t>
            </a:r>
          </a:p>
        </p:txBody>
      </p:sp>
      <p:sp>
        <p:nvSpPr>
          <p:cNvPr id="15" name="Rectangle 14">
            <a:extLst>
              <a:ext uri="{FF2B5EF4-FFF2-40B4-BE49-F238E27FC236}">
                <a16:creationId xmlns:a16="http://schemas.microsoft.com/office/drawing/2014/main" id="{CF51450E-C3F1-3643-A333-998837DC8C3E}"/>
              </a:ext>
            </a:extLst>
          </p:cNvPr>
          <p:cNvSpPr/>
          <p:nvPr userDrawn="1"/>
        </p:nvSpPr>
        <p:spPr>
          <a:xfrm>
            <a:off x="5813287" y="1829368"/>
            <a:ext cx="5840481"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involving most types of money matters – from payday loans to pensions, pet insurance to advice on buying shares. If they decide someone’s been treated unfairly, they have legal powers to put things right.</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 financial services industry is regulated by an independent body called the Financial Conduct Authority (FCA). Any business or individual who wants to offer financial services to the public must be authorised by the FCA. If the FCA believes someone is misleading the public, for example, through false claims made in adverts, then it can investigate an organisation or individual, fine them and impose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a ban on their activities.</a:t>
            </a:r>
          </a:p>
        </p:txBody>
      </p:sp>
    </p:spTree>
    <p:extLst>
      <p:ext uri="{BB962C8B-B14F-4D97-AF65-F5344CB8AC3E}">
        <p14:creationId xmlns:p14="http://schemas.microsoft.com/office/powerpoint/2010/main" val="19090297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6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33E7C4A-D9EB-844B-A0E9-37CAE58DF090}"/>
              </a:ext>
            </a:extLst>
          </p:cNvPr>
          <p:cNvSpPr txBox="1"/>
          <p:nvPr userDrawn="1"/>
        </p:nvSpPr>
        <p:spPr>
          <a:xfrm>
            <a:off x="3021497" y="6289627"/>
            <a:ext cx="949308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PROTECTION AGAINST FINANCIAL RISK</a:t>
            </a:r>
          </a:p>
        </p:txBody>
      </p:sp>
      <p:sp>
        <p:nvSpPr>
          <p:cNvPr id="2" name="Rectangle 1">
            <a:extLst>
              <a:ext uri="{FF2B5EF4-FFF2-40B4-BE49-F238E27FC236}">
                <a16:creationId xmlns:a16="http://schemas.microsoft.com/office/drawing/2014/main" id="{1190516D-2840-A641-A974-2B81EF6F4ACF}"/>
              </a:ext>
            </a:extLst>
          </p:cNvPr>
          <p:cNvSpPr/>
          <p:nvPr userDrawn="1"/>
        </p:nvSpPr>
        <p:spPr>
          <a:xfrm>
            <a:off x="460083" y="512353"/>
            <a:ext cx="5236404" cy="452431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The Gambling Commission was set up under the Gambling Act 2005 to regulate commercial gambling in Great Britain.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Their objectives are to:</a:t>
            </a:r>
          </a:p>
          <a:p>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Prevent gambling from being a source of crime or disorder, being associated with crime or disorder, or being used to support crime.</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Ensure that gambling is conducted in a fair and open way.</a:t>
            </a:r>
          </a:p>
          <a:p>
            <a:pPr marL="285750" indent="-285750">
              <a:buFont typeface="Arial" panose="020B0604020202020204" pitchFamily="34" charset="0"/>
              <a:buChar char="•"/>
            </a:pPr>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Protect children and other vulnerable people from being harmed or exploited by gambling.</a:t>
            </a:r>
          </a:p>
        </p:txBody>
      </p:sp>
      <p:sp>
        <p:nvSpPr>
          <p:cNvPr id="3" name="Rectangle 2">
            <a:extLst>
              <a:ext uri="{FF2B5EF4-FFF2-40B4-BE49-F238E27FC236}">
                <a16:creationId xmlns:a16="http://schemas.microsoft.com/office/drawing/2014/main" id="{E7EADFC2-F6A0-3045-94D5-735EA1B02697}"/>
              </a:ext>
            </a:extLst>
          </p:cNvPr>
          <p:cNvSpPr/>
          <p:nvPr userDrawn="1"/>
        </p:nvSpPr>
        <p:spPr>
          <a:xfrm>
            <a:off x="6165574" y="512353"/>
            <a:ext cx="5334000" cy="3693319"/>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Like the FCA, they do not deal with individual complaints – they regulate the industry. If you had a complaint about a gambling business, you would talk to the business to try and get the problem resolved. </a:t>
            </a:r>
          </a:p>
          <a:p>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If this did not work to your satisfaction you could then contact the Independent Betting Adjudication Service (IBAS). IBAS was founded in 1998 and is a third-party organisation that settles disputes between gambling establishments registered with IBAS and their customers in the United Kingdom. </a:t>
            </a:r>
          </a:p>
        </p:txBody>
      </p:sp>
    </p:spTree>
    <p:extLst>
      <p:ext uri="{BB962C8B-B14F-4D97-AF65-F5344CB8AC3E}">
        <p14:creationId xmlns:p14="http://schemas.microsoft.com/office/powerpoint/2010/main" val="42882515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5B924BF-E501-6C48-98B9-0043AA73F460}"/>
              </a:ext>
            </a:extLst>
          </p:cNvPr>
          <p:cNvSpPr txBox="1"/>
          <p:nvPr userDrawn="1"/>
        </p:nvSpPr>
        <p:spPr>
          <a:xfrm>
            <a:off x="1028838" y="443547"/>
            <a:ext cx="5165719" cy="461665"/>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STATUTORY RIGHTS</a:t>
            </a:r>
          </a:p>
        </p:txBody>
      </p:sp>
      <p:cxnSp>
        <p:nvCxnSpPr>
          <p:cNvPr id="24" name="Straight Connector 23">
            <a:extLst>
              <a:ext uri="{FF2B5EF4-FFF2-40B4-BE49-F238E27FC236}">
                <a16:creationId xmlns:a16="http://schemas.microsoft.com/office/drawing/2014/main" id="{DB49F92D-F03B-754C-A082-54060AD83C47}"/>
              </a:ext>
            </a:extLst>
          </p:cNvPr>
          <p:cNvCxnSpPr>
            <a:cxnSpLocks/>
          </p:cNvCxnSpPr>
          <p:nvPr userDrawn="1"/>
        </p:nvCxnSpPr>
        <p:spPr>
          <a:xfrm>
            <a:off x="1136050" y="881635"/>
            <a:ext cx="2813098"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5" name="Picture 24">
            <a:extLst>
              <a:ext uri="{FF2B5EF4-FFF2-40B4-BE49-F238E27FC236}">
                <a16:creationId xmlns:a16="http://schemas.microsoft.com/office/drawing/2014/main" id="{E01D02FC-58B4-6E40-AC48-98BE87A117DB}"/>
              </a:ext>
            </a:extLst>
          </p:cNvPr>
          <p:cNvPicPr>
            <a:picLocks noChangeAspect="1"/>
          </p:cNvPicPr>
          <p:nvPr userDrawn="1"/>
        </p:nvPicPr>
        <p:blipFill>
          <a:blip r:embed="rId2"/>
          <a:stretch>
            <a:fillRect/>
          </a:stretch>
        </p:blipFill>
        <p:spPr>
          <a:xfrm>
            <a:off x="448779" y="378255"/>
            <a:ext cx="599937" cy="595357"/>
          </a:xfrm>
          <a:prstGeom prst="rect">
            <a:avLst/>
          </a:prstGeom>
        </p:spPr>
      </p:pic>
      <p:sp>
        <p:nvSpPr>
          <p:cNvPr id="17" name="TextBox 16">
            <a:extLst>
              <a:ext uri="{FF2B5EF4-FFF2-40B4-BE49-F238E27FC236}">
                <a16:creationId xmlns:a16="http://schemas.microsoft.com/office/drawing/2014/main" id="{B33E7C4A-D9EB-844B-A0E9-37CAE58DF090}"/>
              </a:ext>
            </a:extLst>
          </p:cNvPr>
          <p:cNvSpPr txBox="1"/>
          <p:nvPr userDrawn="1"/>
        </p:nvSpPr>
        <p:spPr>
          <a:xfrm>
            <a:off x="3021497" y="6289627"/>
            <a:ext cx="949308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PROTECTION AGAINST FINANCIAL RISK</a:t>
            </a:r>
          </a:p>
        </p:txBody>
      </p:sp>
      <p:sp>
        <p:nvSpPr>
          <p:cNvPr id="3" name="Rectangle 2">
            <a:extLst>
              <a:ext uri="{FF2B5EF4-FFF2-40B4-BE49-F238E27FC236}">
                <a16:creationId xmlns:a16="http://schemas.microsoft.com/office/drawing/2014/main" id="{EBAE63D9-8F42-F342-9AC6-010626E38563}"/>
              </a:ext>
            </a:extLst>
          </p:cNvPr>
          <p:cNvSpPr/>
          <p:nvPr userDrawn="1"/>
        </p:nvSpPr>
        <p:spPr>
          <a:xfrm>
            <a:off x="448778" y="1076329"/>
            <a:ext cx="11070673" cy="36933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 addition to the industry regulators, consumers are also protected by certain laws.</a:t>
            </a:r>
          </a:p>
        </p:txBody>
      </p:sp>
      <p:sp>
        <p:nvSpPr>
          <p:cNvPr id="9" name="Rectangle 8">
            <a:extLst>
              <a:ext uri="{FF2B5EF4-FFF2-40B4-BE49-F238E27FC236}">
                <a16:creationId xmlns:a16="http://schemas.microsoft.com/office/drawing/2014/main" id="{D4E39823-96D4-0D40-8FEC-ECF44F56F21F}"/>
              </a:ext>
            </a:extLst>
          </p:cNvPr>
          <p:cNvSpPr/>
          <p:nvPr userDrawn="1"/>
        </p:nvSpPr>
        <p:spPr>
          <a:xfrm>
            <a:off x="448778" y="1748429"/>
            <a:ext cx="5042451" cy="3416320"/>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The Consumer Credit Act 2006</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This act gives protection to consumers when they are borrowing money. The Act lays down rules covering: the form and content of credit agreements and credit advertising, the method of calculating the Annual Percentage Rate (APR) of the total charge for credit and the procedures to be adopted in the event of default, termination or early settlement. This is also the Act that set up the Financial Ombudsman Service. </a:t>
            </a:r>
          </a:p>
        </p:txBody>
      </p:sp>
      <p:sp>
        <p:nvSpPr>
          <p:cNvPr id="10" name="Rectangle 9">
            <a:extLst>
              <a:ext uri="{FF2B5EF4-FFF2-40B4-BE49-F238E27FC236}">
                <a16:creationId xmlns:a16="http://schemas.microsoft.com/office/drawing/2014/main" id="{5D44E35D-ADAA-7746-9899-8F7449E27103}"/>
              </a:ext>
            </a:extLst>
          </p:cNvPr>
          <p:cNvSpPr/>
          <p:nvPr userDrawn="1"/>
        </p:nvSpPr>
        <p:spPr>
          <a:xfrm>
            <a:off x="6095999" y="1753862"/>
            <a:ext cx="5145157" cy="2031325"/>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Advertising Standards Authority (ASA)</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 ASA is the UK’s independent regulator of advertising across all media. If you feel an advert about a particular financial service is misleading or incorrect you can complain to the ASA who will then investigate the matter.</a:t>
            </a:r>
          </a:p>
        </p:txBody>
      </p:sp>
    </p:spTree>
    <p:extLst>
      <p:ext uri="{BB962C8B-B14F-4D97-AF65-F5344CB8AC3E}">
        <p14:creationId xmlns:p14="http://schemas.microsoft.com/office/powerpoint/2010/main" val="4816100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8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596716-A5CC-F440-852A-A7B0EB59D93B}"/>
              </a:ext>
            </a:extLst>
          </p:cNvPr>
          <p:cNvPicPr>
            <a:picLocks noChangeAspect="1"/>
          </p:cNvPicPr>
          <p:nvPr userDrawn="1"/>
        </p:nvPicPr>
        <p:blipFill rotWithShape="1">
          <a:blip r:embed="rId2"/>
          <a:srcRect t="18103" b="5015"/>
          <a:stretch/>
        </p:blipFill>
        <p:spPr>
          <a:xfrm>
            <a:off x="6245087" y="1"/>
            <a:ext cx="5946913"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33E7C4A-D9EB-844B-A0E9-37CAE58DF090}"/>
              </a:ext>
            </a:extLst>
          </p:cNvPr>
          <p:cNvSpPr txBox="1"/>
          <p:nvPr userDrawn="1"/>
        </p:nvSpPr>
        <p:spPr>
          <a:xfrm>
            <a:off x="3021497" y="6289627"/>
            <a:ext cx="949308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PROTECTION AGAINST FINANCIAL RISK</a:t>
            </a:r>
          </a:p>
        </p:txBody>
      </p:sp>
      <p:sp>
        <p:nvSpPr>
          <p:cNvPr id="2" name="Rectangle 1">
            <a:extLst>
              <a:ext uri="{FF2B5EF4-FFF2-40B4-BE49-F238E27FC236}">
                <a16:creationId xmlns:a16="http://schemas.microsoft.com/office/drawing/2014/main" id="{68B75E1F-1AB1-D747-BF77-74892C648EEF}"/>
              </a:ext>
            </a:extLst>
          </p:cNvPr>
          <p:cNvSpPr/>
          <p:nvPr userDrawn="1"/>
        </p:nvSpPr>
        <p:spPr>
          <a:xfrm>
            <a:off x="448778" y="479745"/>
            <a:ext cx="5524639" cy="5078313"/>
          </a:xfrm>
          <a:prstGeom prst="rect">
            <a:avLst/>
          </a:prstGeom>
        </p:spPr>
        <p:txBody>
          <a:bodyPr wrap="square">
            <a:spAutoFit/>
          </a:bodyPr>
          <a:lstStyle/>
          <a:p>
            <a:r>
              <a:rPr lang="en-GB" b="1" i="0" dirty="0">
                <a:solidFill>
                  <a:srgbClr val="002F3B"/>
                </a:solidFill>
                <a:effectLst/>
                <a:latin typeface="Futura" panose="020B0602020204020303" pitchFamily="34" charset="-79"/>
                <a:cs typeface="Futura" panose="020B0602020204020303" pitchFamily="34" charset="-79"/>
              </a:rPr>
              <a:t>Financial Services Compensation </a:t>
            </a:r>
          </a:p>
          <a:p>
            <a:r>
              <a:rPr lang="en-GB" b="1" i="0" dirty="0">
                <a:solidFill>
                  <a:srgbClr val="002F3B"/>
                </a:solidFill>
                <a:effectLst/>
                <a:latin typeface="Futura" panose="020B0602020204020303" pitchFamily="34" charset="-79"/>
                <a:cs typeface="Futura" panose="020B0602020204020303" pitchFamily="34" charset="-79"/>
              </a:rPr>
              <a:t>Scheme (FSCS)</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This was set up in 2001 and is free to customers of UK registered financial institutions. It protects your money should anything happen to your bank, building society or credit union. The maximum amount is £85,000 per financial institution (or £170,000 for a joint account). So, let’s say for example you have savings of £100,000 in a particular bank. That bank then gets into difficulties and eventually goes bust. Under the FSCS you are guaranteed to get £85,000 of your savings returned to you. As there is a maximum amount that can be compensated it makes sense for people with larger savings to spread them around so that they do not have too much money tied up in one particular organisation. </a:t>
            </a:r>
          </a:p>
        </p:txBody>
      </p:sp>
    </p:spTree>
    <p:extLst>
      <p:ext uri="{BB962C8B-B14F-4D97-AF65-F5344CB8AC3E}">
        <p14:creationId xmlns:p14="http://schemas.microsoft.com/office/powerpoint/2010/main" val="3447535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9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CA090E0-5ADF-7A47-AEA4-F96C6286D13D}"/>
              </a:ext>
            </a:extLst>
          </p:cNvPr>
          <p:cNvPicPr>
            <a:picLocks noChangeAspect="1"/>
          </p:cNvPicPr>
          <p:nvPr userDrawn="1"/>
        </p:nvPicPr>
        <p:blipFill>
          <a:blip r:embed="rId2"/>
          <a:stretch>
            <a:fillRect/>
          </a:stretch>
        </p:blipFill>
        <p:spPr>
          <a:xfrm>
            <a:off x="2706025" y="0"/>
            <a:ext cx="6550615" cy="6094300"/>
          </a:xfrm>
          <a:prstGeom prst="rect">
            <a:avLst/>
          </a:prstGeom>
        </p:spPr>
      </p:pic>
      <p:pic>
        <p:nvPicPr>
          <p:cNvPr id="16" name="Picture 15">
            <a:extLst>
              <a:ext uri="{FF2B5EF4-FFF2-40B4-BE49-F238E27FC236}">
                <a16:creationId xmlns:a16="http://schemas.microsoft.com/office/drawing/2014/main" id="{4A58E3B0-14B5-9C45-8671-9ADC2562AE3F}"/>
              </a:ext>
            </a:extLst>
          </p:cNvPr>
          <p:cNvPicPr>
            <a:picLocks noChangeAspect="1"/>
          </p:cNvPicPr>
          <p:nvPr userDrawn="1"/>
        </p:nvPicPr>
        <p:blipFill>
          <a:blip r:embed="rId3"/>
          <a:stretch>
            <a:fillRect/>
          </a:stretch>
        </p:blipFill>
        <p:spPr>
          <a:xfrm>
            <a:off x="2270537" y="991981"/>
            <a:ext cx="1238850" cy="1224445"/>
          </a:xfrm>
          <a:prstGeom prst="rect">
            <a:avLst/>
          </a:prstGeom>
        </p:spPr>
      </p:pic>
      <p:sp>
        <p:nvSpPr>
          <p:cNvPr id="17" name="TextBox 16">
            <a:extLst>
              <a:ext uri="{FF2B5EF4-FFF2-40B4-BE49-F238E27FC236}">
                <a16:creationId xmlns:a16="http://schemas.microsoft.com/office/drawing/2014/main" id="{A2D5B5BD-38E2-7248-91C3-4C718BF36DD9}"/>
              </a:ext>
            </a:extLst>
          </p:cNvPr>
          <p:cNvSpPr txBox="1"/>
          <p:nvPr userDrawn="1"/>
        </p:nvSpPr>
        <p:spPr>
          <a:xfrm>
            <a:off x="3588027" y="624555"/>
            <a:ext cx="4601818" cy="523220"/>
          </a:xfrm>
          <a:prstGeom prst="rect">
            <a:avLst/>
          </a:prstGeom>
          <a:noFill/>
        </p:spPr>
        <p:txBody>
          <a:bodyPr wrap="square" rtlCol="0">
            <a:spAutoFit/>
          </a:bodyPr>
          <a:lstStyle/>
          <a:p>
            <a:r>
              <a:rPr lang="en-US" sz="2800" dirty="0">
                <a:solidFill>
                  <a:srgbClr val="A41A3E"/>
                </a:solidFill>
                <a:latin typeface="Futura Medium" panose="020B0602020204020303" pitchFamily="34" charset="-79"/>
                <a:cs typeface="Futura Medium" panose="020B0602020204020303" pitchFamily="34" charset="-79"/>
              </a:rPr>
              <a:t>QUESTIONS</a:t>
            </a:r>
          </a:p>
        </p:txBody>
      </p:sp>
      <p:cxnSp>
        <p:nvCxnSpPr>
          <p:cNvPr id="18" name="Straight Connector 17">
            <a:extLst>
              <a:ext uri="{FF2B5EF4-FFF2-40B4-BE49-F238E27FC236}">
                <a16:creationId xmlns:a16="http://schemas.microsoft.com/office/drawing/2014/main" id="{5D9D30AF-0C34-9C4F-92D3-F2D96DE2B865}"/>
              </a:ext>
            </a:extLst>
          </p:cNvPr>
          <p:cNvCxnSpPr>
            <a:cxnSpLocks/>
          </p:cNvCxnSpPr>
          <p:nvPr userDrawn="1"/>
        </p:nvCxnSpPr>
        <p:spPr>
          <a:xfrm>
            <a:off x="3682353" y="1138115"/>
            <a:ext cx="211481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sp>
        <p:nvSpPr>
          <p:cNvPr id="12" name="TextBox 11">
            <a:extLst>
              <a:ext uri="{FF2B5EF4-FFF2-40B4-BE49-F238E27FC236}">
                <a16:creationId xmlns:a16="http://schemas.microsoft.com/office/drawing/2014/main" id="{27BFA126-420A-DC4F-852F-E2D99D5C2FB0}"/>
              </a:ext>
            </a:extLst>
          </p:cNvPr>
          <p:cNvSpPr txBox="1"/>
          <p:nvPr userDrawn="1"/>
        </p:nvSpPr>
        <p:spPr>
          <a:xfrm>
            <a:off x="3021497" y="6289627"/>
            <a:ext cx="9493080"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PROTECTION AGAINST FINANCIAL RISK</a:t>
            </a:r>
          </a:p>
        </p:txBody>
      </p:sp>
      <p:sp>
        <p:nvSpPr>
          <p:cNvPr id="3" name="Rectangle 2">
            <a:extLst>
              <a:ext uri="{FF2B5EF4-FFF2-40B4-BE49-F238E27FC236}">
                <a16:creationId xmlns:a16="http://schemas.microsoft.com/office/drawing/2014/main" id="{F67CBDC9-1BEE-9F4A-9AF3-AD1BEB3AF645}"/>
              </a:ext>
            </a:extLst>
          </p:cNvPr>
          <p:cNvSpPr/>
          <p:nvPr userDrawn="1"/>
        </p:nvSpPr>
        <p:spPr>
          <a:xfrm>
            <a:off x="3596128" y="1233530"/>
            <a:ext cx="4891889" cy="4247317"/>
          </a:xfrm>
          <a:prstGeom prst="rect">
            <a:avLst/>
          </a:prstGeom>
        </p:spPr>
        <p:txBody>
          <a:bodyPr wrap="square">
            <a:spAutoFit/>
          </a:bodyPr>
          <a:lstStyle/>
          <a:p>
            <a:r>
              <a:rPr lang="en-GB" b="1" dirty="0">
                <a:solidFill>
                  <a:srgbClr val="A41A3D"/>
                </a:solidFill>
                <a:effectLst/>
                <a:latin typeface="Swiss 721 SWA" panose="020B0504020202020204" pitchFamily="34" charset="0"/>
                <a:cs typeface="Futura" panose="020B0602020204020303" pitchFamily="34" charset="-79"/>
              </a:rPr>
              <a:t>1. </a:t>
            </a:r>
            <a:r>
              <a:rPr lang="en-GB" dirty="0">
                <a:solidFill>
                  <a:srgbClr val="A41A3D"/>
                </a:solidFill>
                <a:effectLst/>
                <a:latin typeface="Futura" panose="020B0602020204020303" pitchFamily="34" charset="-79"/>
                <a:cs typeface="Futura" panose="020B0602020204020303" pitchFamily="34" charset="-79"/>
              </a:rPr>
              <a:t>What is the role of the Financial Conduct   </a:t>
            </a:r>
          </a:p>
          <a:p>
            <a:r>
              <a:rPr lang="en-GB" dirty="0">
                <a:solidFill>
                  <a:srgbClr val="A41A3D"/>
                </a:solidFill>
                <a:effectLst/>
                <a:latin typeface="Futura" panose="020B0602020204020303" pitchFamily="34" charset="-79"/>
                <a:cs typeface="Futura" panose="020B0602020204020303" pitchFamily="34" charset="-79"/>
              </a:rPr>
              <a:t>    Authority (FCA)?</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Swiss 721 SWA" panose="020B0504020202020204" pitchFamily="34" charset="0"/>
                <a:cs typeface="Futura" panose="020B0602020204020303" pitchFamily="34" charset="-79"/>
              </a:rPr>
              <a:t>2. </a:t>
            </a:r>
            <a:r>
              <a:rPr lang="en-GB" dirty="0">
                <a:solidFill>
                  <a:srgbClr val="A41A3D"/>
                </a:solidFill>
                <a:effectLst/>
                <a:latin typeface="Futura" panose="020B0602020204020303" pitchFamily="34" charset="-79"/>
                <a:cs typeface="Futura" panose="020B0602020204020303" pitchFamily="34" charset="-79"/>
              </a:rPr>
              <a:t>If you had a complaint about a personal  </a:t>
            </a:r>
          </a:p>
          <a:p>
            <a:r>
              <a:rPr lang="en-GB" dirty="0">
                <a:solidFill>
                  <a:srgbClr val="A41A3D"/>
                </a:solidFill>
                <a:effectLst/>
                <a:latin typeface="Futura" panose="020B0602020204020303" pitchFamily="34" charset="-79"/>
                <a:cs typeface="Futura" panose="020B0602020204020303" pitchFamily="34" charset="-79"/>
              </a:rPr>
              <a:t>    loan, who could you contact for help?</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Swiss 721 SWA" panose="020B0504020202020204" pitchFamily="34" charset="0"/>
                <a:cs typeface="Futura" panose="020B0602020204020303" pitchFamily="34" charset="-79"/>
              </a:rPr>
              <a:t>3. </a:t>
            </a:r>
            <a:r>
              <a:rPr lang="en-GB" dirty="0">
                <a:solidFill>
                  <a:srgbClr val="A41A3D"/>
                </a:solidFill>
                <a:effectLst/>
                <a:latin typeface="Futura" panose="020B0602020204020303" pitchFamily="34" charset="-79"/>
                <a:cs typeface="Futura" panose="020B0602020204020303" pitchFamily="34" charset="-79"/>
              </a:rPr>
              <a:t>What is the purpose of the Gambling  </a:t>
            </a:r>
          </a:p>
          <a:p>
            <a:r>
              <a:rPr lang="en-GB" dirty="0">
                <a:solidFill>
                  <a:srgbClr val="A41A3D"/>
                </a:solidFill>
                <a:effectLst/>
                <a:latin typeface="Futura" panose="020B0602020204020303" pitchFamily="34" charset="-79"/>
                <a:cs typeface="Futura" panose="020B0602020204020303" pitchFamily="34" charset="-79"/>
              </a:rPr>
              <a:t>    Commission?</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Swiss 721 SWA" panose="020B0504020202020204" pitchFamily="34" charset="0"/>
                <a:cs typeface="Futura" panose="020B0602020204020303" pitchFamily="34" charset="-79"/>
              </a:rPr>
              <a:t>4. </a:t>
            </a:r>
            <a:r>
              <a:rPr lang="en-GB" dirty="0">
                <a:solidFill>
                  <a:srgbClr val="A41A3D"/>
                </a:solidFill>
                <a:effectLst/>
                <a:latin typeface="Futura" panose="020B0602020204020303" pitchFamily="34" charset="-79"/>
                <a:cs typeface="Futura" panose="020B0602020204020303" pitchFamily="34" charset="-79"/>
              </a:rPr>
              <a:t>What is the name of the organisation that  </a:t>
            </a:r>
          </a:p>
          <a:p>
            <a:r>
              <a:rPr lang="en-GB" dirty="0">
                <a:solidFill>
                  <a:srgbClr val="A41A3D"/>
                </a:solidFill>
                <a:effectLst/>
                <a:latin typeface="Futura" panose="020B0602020204020303" pitchFamily="34" charset="-79"/>
                <a:cs typeface="Futura" panose="020B0602020204020303" pitchFamily="34" charset="-79"/>
              </a:rPr>
              <a:t>    regulates the media?</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Swiss 721 SWA" panose="020B0504020202020204" pitchFamily="34" charset="0"/>
                <a:cs typeface="Futura" panose="020B0602020204020303" pitchFamily="34" charset="-79"/>
              </a:rPr>
              <a:t>5.</a:t>
            </a:r>
            <a:r>
              <a:rPr lang="en-GB" dirty="0">
                <a:solidFill>
                  <a:srgbClr val="A41A3D"/>
                </a:solidFill>
                <a:effectLst/>
                <a:latin typeface="Futura" panose="020B0602020204020303" pitchFamily="34" charset="-79"/>
                <a:cs typeface="Futura" panose="020B0602020204020303" pitchFamily="34" charset="-79"/>
              </a:rPr>
              <a:t> What is the total amount of savings that  </a:t>
            </a:r>
          </a:p>
          <a:p>
            <a:r>
              <a:rPr lang="en-GB" dirty="0">
                <a:solidFill>
                  <a:srgbClr val="A41A3D"/>
                </a:solidFill>
                <a:effectLst/>
                <a:latin typeface="Futura" panose="020B0602020204020303" pitchFamily="34" charset="-79"/>
                <a:cs typeface="Futura" panose="020B0602020204020303" pitchFamily="34" charset="-79"/>
              </a:rPr>
              <a:t>    are protected under the Financial Services  </a:t>
            </a:r>
          </a:p>
          <a:p>
            <a:r>
              <a:rPr lang="en-GB" dirty="0">
                <a:solidFill>
                  <a:srgbClr val="A41A3D"/>
                </a:solidFill>
                <a:effectLst/>
                <a:latin typeface="Futura" panose="020B0602020204020303" pitchFamily="34" charset="-79"/>
                <a:cs typeface="Futura" panose="020B0602020204020303" pitchFamily="34" charset="-79"/>
              </a:rPr>
              <a:t>    Compensation Scheme (FSCS)?</a:t>
            </a:r>
          </a:p>
        </p:txBody>
      </p:sp>
    </p:spTree>
    <p:extLst>
      <p:ext uri="{BB962C8B-B14F-4D97-AF65-F5344CB8AC3E}">
        <p14:creationId xmlns:p14="http://schemas.microsoft.com/office/powerpoint/2010/main" val="2165304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3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293B96-3C7F-9B48-B92B-217A57CF9C8E}"/>
              </a:ext>
            </a:extLst>
          </p:cNvPr>
          <p:cNvSpPr/>
          <p:nvPr userDrawn="1"/>
        </p:nvSpPr>
        <p:spPr>
          <a:xfrm>
            <a:off x="0" y="0"/>
            <a:ext cx="12192000" cy="6356350"/>
          </a:xfrm>
          <a:prstGeom prst="rect">
            <a:avLst/>
          </a:prstGeom>
          <a:solidFill>
            <a:srgbClr val="FAD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2" name="TextBox 11">
            <a:extLst>
              <a:ext uri="{FF2B5EF4-FFF2-40B4-BE49-F238E27FC236}">
                <a16:creationId xmlns:a16="http://schemas.microsoft.com/office/drawing/2014/main" id="{C66A8225-F472-434A-BE0B-3464277E7379}"/>
              </a:ext>
            </a:extLst>
          </p:cNvPr>
          <p:cNvSpPr txBox="1"/>
          <p:nvPr userDrawn="1"/>
        </p:nvSpPr>
        <p:spPr>
          <a:xfrm>
            <a:off x="1105871" y="326108"/>
            <a:ext cx="7666103" cy="707886"/>
          </a:xfrm>
          <a:prstGeom prst="rect">
            <a:avLst/>
          </a:prstGeom>
          <a:noFill/>
        </p:spPr>
        <p:txBody>
          <a:bodyPr wrap="square" rtlCol="0">
            <a:spAutoFit/>
          </a:bodyPr>
          <a:lstStyle/>
          <a:p>
            <a:r>
              <a:rPr lang="en-US" sz="4000" dirty="0">
                <a:solidFill>
                  <a:srgbClr val="A41A3E"/>
                </a:solidFill>
                <a:latin typeface="Futura Medium" panose="020B0602020204020303" pitchFamily="34" charset="-79"/>
                <a:cs typeface="Futura Medium" panose="020B0602020204020303" pitchFamily="34" charset="-79"/>
              </a:rPr>
              <a:t>WHAT HAVE </a:t>
            </a:r>
            <a:r>
              <a:rPr lang="en-US" sz="4000" b="1" i="0" dirty="0">
                <a:solidFill>
                  <a:srgbClr val="E0774A"/>
                </a:solidFill>
                <a:latin typeface="Futura" panose="020B0602020204020303" pitchFamily="34" charset="-79"/>
                <a:cs typeface="Futura" panose="020B0602020204020303" pitchFamily="34" charset="-79"/>
              </a:rPr>
              <a:t>YOU LEARNT?</a:t>
            </a:r>
          </a:p>
        </p:txBody>
      </p:sp>
      <p:cxnSp>
        <p:nvCxnSpPr>
          <p:cNvPr id="13" name="Straight Connector 12">
            <a:extLst>
              <a:ext uri="{FF2B5EF4-FFF2-40B4-BE49-F238E27FC236}">
                <a16:creationId xmlns:a16="http://schemas.microsoft.com/office/drawing/2014/main" id="{7FE36435-5E3D-EB42-AE7E-961596FC1446}"/>
              </a:ext>
            </a:extLst>
          </p:cNvPr>
          <p:cNvCxnSpPr>
            <a:cxnSpLocks/>
          </p:cNvCxnSpPr>
          <p:nvPr userDrawn="1"/>
        </p:nvCxnSpPr>
        <p:spPr>
          <a:xfrm>
            <a:off x="1210137" y="977443"/>
            <a:ext cx="6731228" cy="0"/>
          </a:xfrm>
          <a:prstGeom prst="line">
            <a:avLst/>
          </a:prstGeom>
          <a:ln>
            <a:solidFill>
              <a:srgbClr val="A41A3E"/>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3CC9FE22-DE07-A34D-97E3-1DFAF1A4C9CD}"/>
              </a:ext>
            </a:extLst>
          </p:cNvPr>
          <p:cNvSpPr/>
          <p:nvPr userDrawn="1"/>
        </p:nvSpPr>
        <p:spPr>
          <a:xfrm>
            <a:off x="449548" y="1155558"/>
            <a:ext cx="11403496" cy="369332"/>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Using the knowledge you have gained from this chapter, complete the activity and case study:</a:t>
            </a:r>
          </a:p>
        </p:txBody>
      </p:sp>
      <p:pic>
        <p:nvPicPr>
          <p:cNvPr id="7" name="Picture 6">
            <a:extLst>
              <a:ext uri="{FF2B5EF4-FFF2-40B4-BE49-F238E27FC236}">
                <a16:creationId xmlns:a16="http://schemas.microsoft.com/office/drawing/2014/main" id="{E04F6090-0F21-8344-BB05-8BC92A1FBBD5}"/>
              </a:ext>
            </a:extLst>
          </p:cNvPr>
          <p:cNvPicPr>
            <a:picLocks noChangeAspect="1"/>
          </p:cNvPicPr>
          <p:nvPr userDrawn="1"/>
        </p:nvPicPr>
        <p:blipFill>
          <a:blip r:embed="rId2"/>
          <a:stretch>
            <a:fillRect/>
          </a:stretch>
        </p:blipFill>
        <p:spPr>
          <a:xfrm>
            <a:off x="449548" y="293261"/>
            <a:ext cx="710128" cy="701415"/>
          </a:xfrm>
          <a:prstGeom prst="rect">
            <a:avLst/>
          </a:prstGeom>
        </p:spPr>
      </p:pic>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929809" y="6289627"/>
            <a:ext cx="75847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WHAT HAVE YOU LEARNT?</a:t>
            </a:r>
          </a:p>
        </p:txBody>
      </p:sp>
    </p:spTree>
    <p:extLst>
      <p:ext uri="{BB962C8B-B14F-4D97-AF65-F5344CB8AC3E}">
        <p14:creationId xmlns:p14="http://schemas.microsoft.com/office/powerpoint/2010/main" val="2723451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4_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293B96-3C7F-9B48-B92B-217A57CF9C8E}"/>
              </a:ext>
            </a:extLst>
          </p:cNvPr>
          <p:cNvSpPr/>
          <p:nvPr userDrawn="1"/>
        </p:nvSpPr>
        <p:spPr>
          <a:xfrm>
            <a:off x="0" y="0"/>
            <a:ext cx="12192000" cy="6356350"/>
          </a:xfrm>
          <a:prstGeom prst="rect">
            <a:avLst/>
          </a:prstGeom>
          <a:solidFill>
            <a:srgbClr val="FAD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929809" y="6289627"/>
            <a:ext cx="758476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WHAT HAVE YOU LEARNT?</a:t>
            </a:r>
          </a:p>
        </p:txBody>
      </p:sp>
      <p:sp>
        <p:nvSpPr>
          <p:cNvPr id="17" name="TextBox 16">
            <a:extLst>
              <a:ext uri="{FF2B5EF4-FFF2-40B4-BE49-F238E27FC236}">
                <a16:creationId xmlns:a16="http://schemas.microsoft.com/office/drawing/2014/main" id="{7CDA8CA7-C1A5-2246-B16C-2F85DC61CD1E}"/>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9" name="Straight Connector 18">
            <a:extLst>
              <a:ext uri="{FF2B5EF4-FFF2-40B4-BE49-F238E27FC236}">
                <a16:creationId xmlns:a16="http://schemas.microsoft.com/office/drawing/2014/main" id="{8A5F6877-7174-5345-8442-A688BDACDFEB}"/>
              </a:ext>
            </a:extLst>
          </p:cNvPr>
          <p:cNvCxnSpPr>
            <a:cxnSpLocks/>
          </p:cNvCxnSpPr>
          <p:nvPr userDrawn="1"/>
        </p:nvCxnSpPr>
        <p:spPr>
          <a:xfrm>
            <a:off x="1182490" y="874652"/>
            <a:ext cx="1858884"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1" name="Picture 20">
            <a:extLst>
              <a:ext uri="{FF2B5EF4-FFF2-40B4-BE49-F238E27FC236}">
                <a16:creationId xmlns:a16="http://schemas.microsoft.com/office/drawing/2014/main" id="{EC90EFCC-9F4D-E347-A072-C1277EBECFDA}"/>
              </a:ext>
            </a:extLst>
          </p:cNvPr>
          <p:cNvPicPr>
            <a:picLocks noChangeAspect="1"/>
          </p:cNvPicPr>
          <p:nvPr userDrawn="1"/>
        </p:nvPicPr>
        <p:blipFill>
          <a:blip r:embed="rId2"/>
          <a:stretch>
            <a:fillRect/>
          </a:stretch>
        </p:blipFill>
        <p:spPr>
          <a:xfrm>
            <a:off x="506312" y="384364"/>
            <a:ext cx="581851" cy="578121"/>
          </a:xfrm>
          <a:prstGeom prst="rect">
            <a:avLst/>
          </a:prstGeom>
        </p:spPr>
      </p:pic>
      <p:sp>
        <p:nvSpPr>
          <p:cNvPr id="2" name="Rectangle 1">
            <a:extLst>
              <a:ext uri="{FF2B5EF4-FFF2-40B4-BE49-F238E27FC236}">
                <a16:creationId xmlns:a16="http://schemas.microsoft.com/office/drawing/2014/main" id="{0C21D84E-945F-E24E-A8FD-5776B348CDBE}"/>
              </a:ext>
            </a:extLst>
          </p:cNvPr>
          <p:cNvSpPr/>
          <p:nvPr userDrawn="1"/>
        </p:nvSpPr>
        <p:spPr>
          <a:xfrm>
            <a:off x="506312" y="1131624"/>
            <a:ext cx="5387592" cy="452431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Niamh works as an aerospace engineer testing aircraft. After her monthly expenses and putting some money into savings, she still has around £150 left at the end of each month.</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Niamh does like to take calculated risks. She is not irresponsible and accepts that there are risks that come with looking for greater financial rewards. For example, Niamh only has car insurance, and for everything else she self-insures (puts money aside each month to cover anything unexpected).</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She has never invested money before but is now considering her options and the balance between risk and reward that she is willing to take.</a:t>
            </a:r>
          </a:p>
        </p:txBody>
      </p:sp>
      <p:sp>
        <p:nvSpPr>
          <p:cNvPr id="3" name="Rectangle 2">
            <a:extLst>
              <a:ext uri="{FF2B5EF4-FFF2-40B4-BE49-F238E27FC236}">
                <a16:creationId xmlns:a16="http://schemas.microsoft.com/office/drawing/2014/main" id="{87155C20-9C3B-204F-934E-43D3F5BDA326}"/>
              </a:ext>
            </a:extLst>
          </p:cNvPr>
          <p:cNvSpPr/>
          <p:nvPr userDrawn="1"/>
        </p:nvSpPr>
        <p:spPr>
          <a:xfrm>
            <a:off x="6256682" y="1131624"/>
            <a:ext cx="5302526" cy="3693319"/>
          </a:xfrm>
          <a:prstGeom prst="rect">
            <a:avLst/>
          </a:prstGeom>
        </p:spPr>
        <p:txBody>
          <a:bodyPr wrap="square">
            <a:spAutoFit/>
          </a:bodyPr>
          <a:lstStyle/>
          <a:p>
            <a:r>
              <a:rPr lang="en-GB" b="1" dirty="0">
                <a:solidFill>
                  <a:srgbClr val="002F3B"/>
                </a:solidFill>
                <a:effectLst/>
                <a:latin typeface="Swiss 721 SWA" panose="020B0504020202020204" pitchFamily="34" charset="0"/>
                <a:cs typeface="Futura" panose="020B0602020204020303" pitchFamily="34" charset="-79"/>
              </a:rPr>
              <a:t>1. </a:t>
            </a:r>
            <a:r>
              <a:rPr lang="en-GB" dirty="0">
                <a:solidFill>
                  <a:srgbClr val="002F3B"/>
                </a:solidFill>
                <a:effectLst/>
                <a:latin typeface="Futura" panose="020B0602020204020303" pitchFamily="34" charset="-79"/>
                <a:cs typeface="Futura" panose="020B0602020204020303" pitchFamily="34" charset="-79"/>
              </a:rPr>
              <a:t>Is Niamh currently facing any possible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    financial risks?</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2.</a:t>
            </a:r>
            <a:r>
              <a:rPr lang="en-GB" dirty="0">
                <a:solidFill>
                  <a:srgbClr val="002F3B"/>
                </a:solidFill>
                <a:effectLst/>
                <a:latin typeface="Futura" panose="020B0602020204020303" pitchFamily="34" charset="-79"/>
                <a:cs typeface="Futura" panose="020B0602020204020303" pitchFamily="34" charset="-79"/>
              </a:rPr>
              <a:t> Explain what Niamh means when she says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    she is “considering the balance between risk     </a:t>
            </a:r>
          </a:p>
          <a:p>
            <a:r>
              <a:rPr lang="en-GB" dirty="0">
                <a:solidFill>
                  <a:srgbClr val="002F3B"/>
                </a:solidFill>
                <a:effectLst/>
                <a:latin typeface="Futura" panose="020B0602020204020303" pitchFamily="34" charset="-79"/>
                <a:cs typeface="Futura" panose="020B0602020204020303" pitchFamily="34" charset="-79"/>
              </a:rPr>
              <a:t>    and reward”.</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3.</a:t>
            </a:r>
            <a:r>
              <a:rPr lang="en-GB" dirty="0">
                <a:solidFill>
                  <a:srgbClr val="002F3B"/>
                </a:solidFill>
                <a:effectLst/>
                <a:latin typeface="Futura" panose="020B0602020204020303" pitchFamily="34" charset="-79"/>
                <a:cs typeface="Futura" panose="020B0602020204020303" pitchFamily="34" charset="-79"/>
              </a:rPr>
              <a:t> Suggest some ways in which Niamh might   </a:t>
            </a:r>
          </a:p>
          <a:p>
            <a:r>
              <a:rPr lang="en-GB" dirty="0">
                <a:solidFill>
                  <a:srgbClr val="002F3B"/>
                </a:solidFill>
                <a:effectLst/>
                <a:latin typeface="Futura" panose="020B0602020204020303" pitchFamily="34" charset="-79"/>
                <a:cs typeface="Futura" panose="020B0602020204020303" pitchFamily="34" charset="-79"/>
              </a:rPr>
              <a:t>    choose to invest her £150, and explain the  </a:t>
            </a:r>
          </a:p>
          <a:p>
            <a:r>
              <a:rPr lang="en-GB" dirty="0">
                <a:solidFill>
                  <a:srgbClr val="002F3B"/>
                </a:solidFill>
                <a:effectLst/>
                <a:latin typeface="Futura" panose="020B0602020204020303" pitchFamily="34" charset="-79"/>
                <a:cs typeface="Futura" panose="020B0602020204020303" pitchFamily="34" charset="-79"/>
              </a:rPr>
              <a:t>    risks and rewards associated with each.</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4.</a:t>
            </a:r>
            <a:r>
              <a:rPr lang="en-GB" dirty="0">
                <a:solidFill>
                  <a:srgbClr val="002F3B"/>
                </a:solidFill>
                <a:effectLst/>
                <a:latin typeface="Futura" panose="020B0602020204020303" pitchFamily="34" charset="-79"/>
                <a:cs typeface="Futura" panose="020B0602020204020303" pitchFamily="34" charset="-79"/>
              </a:rPr>
              <a:t> What would you do if you were in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 Niamh’s position?</a:t>
            </a:r>
          </a:p>
        </p:txBody>
      </p:sp>
    </p:spTree>
    <p:extLst>
      <p:ext uri="{BB962C8B-B14F-4D97-AF65-F5344CB8AC3E}">
        <p14:creationId xmlns:p14="http://schemas.microsoft.com/office/powerpoint/2010/main" val="19578237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5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CE7DDC-492B-A44C-9EAE-D77894CB3724}"/>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043F297-E7DB-2E47-9F34-0C91B5151E8D}"/>
              </a:ext>
            </a:extLst>
          </p:cNvPr>
          <p:cNvPicPr>
            <a:picLocks noChangeAspect="1"/>
          </p:cNvPicPr>
          <p:nvPr userDrawn="1"/>
        </p:nvPicPr>
        <p:blipFill rotWithShape="1">
          <a:blip r:embed="rId2"/>
          <a:srcRect l="19402" r="27494"/>
          <a:stretch/>
        </p:blipFill>
        <p:spPr>
          <a:xfrm>
            <a:off x="6735418" y="0"/>
            <a:ext cx="5456582"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542183" y="6289627"/>
            <a:ext cx="797239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p>
        </p:txBody>
      </p:sp>
      <p:sp>
        <p:nvSpPr>
          <p:cNvPr id="14" name="TextBox 13">
            <a:extLst>
              <a:ext uri="{FF2B5EF4-FFF2-40B4-BE49-F238E27FC236}">
                <a16:creationId xmlns:a16="http://schemas.microsoft.com/office/drawing/2014/main" id="{2431BC41-15B8-B049-AF4B-5EAE2B20B5D6}"/>
              </a:ext>
            </a:extLst>
          </p:cNvPr>
          <p:cNvSpPr txBox="1"/>
          <p:nvPr userDrawn="1"/>
        </p:nvSpPr>
        <p:spPr>
          <a:xfrm>
            <a:off x="449548" y="336302"/>
            <a:ext cx="7666103" cy="584775"/>
          </a:xfrm>
          <a:prstGeom prst="rect">
            <a:avLst/>
          </a:prstGeom>
          <a:noFill/>
        </p:spPr>
        <p:txBody>
          <a:bodyPr wrap="square" rtlCol="0">
            <a:spAutoFit/>
          </a:bodyPr>
          <a:lstStyle/>
          <a:p>
            <a:r>
              <a:rPr lang="en-US" sz="3200" dirty="0">
                <a:solidFill>
                  <a:srgbClr val="EB8B2D"/>
                </a:solidFill>
                <a:latin typeface="Futura Medium" panose="020B0602020204020303" pitchFamily="34" charset="-79"/>
                <a:cs typeface="Futura Medium" panose="020B0602020204020303" pitchFamily="34" charset="-79"/>
              </a:rPr>
              <a:t>FURTHER</a:t>
            </a:r>
            <a:endParaRPr lang="en-US" sz="3200" b="1" i="0" dirty="0">
              <a:solidFill>
                <a:srgbClr val="00303C"/>
              </a:solidFill>
              <a:latin typeface="Futura" panose="020B0602020204020303" pitchFamily="34" charset="-79"/>
              <a:cs typeface="Futura" panose="020B0602020204020303" pitchFamily="34" charset="-79"/>
            </a:endParaRPr>
          </a:p>
        </p:txBody>
      </p:sp>
      <p:cxnSp>
        <p:nvCxnSpPr>
          <p:cNvPr id="15" name="Straight Connector 14">
            <a:extLst>
              <a:ext uri="{FF2B5EF4-FFF2-40B4-BE49-F238E27FC236}">
                <a16:creationId xmlns:a16="http://schemas.microsoft.com/office/drawing/2014/main" id="{8A5A0EDB-AFAA-DC49-92F4-46C00AB0FDD7}"/>
              </a:ext>
            </a:extLst>
          </p:cNvPr>
          <p:cNvCxnSpPr>
            <a:cxnSpLocks/>
          </p:cNvCxnSpPr>
          <p:nvPr userDrawn="1"/>
        </p:nvCxnSpPr>
        <p:spPr>
          <a:xfrm>
            <a:off x="563753" y="1257252"/>
            <a:ext cx="3978430" cy="0"/>
          </a:xfrm>
          <a:prstGeom prst="line">
            <a:avLst/>
          </a:prstGeom>
          <a:ln>
            <a:solidFill>
              <a:srgbClr val="EB8B2D"/>
            </a:solidFill>
          </a:ln>
        </p:spPr>
        <p:style>
          <a:lnRef idx="3">
            <a:schemeClr val="accent5"/>
          </a:lnRef>
          <a:fillRef idx="0">
            <a:schemeClr val="accent5"/>
          </a:fillRef>
          <a:effectRef idx="2">
            <a:schemeClr val="accent5"/>
          </a:effectRef>
          <a:fontRef idx="minor">
            <a:schemeClr val="tx1"/>
          </a:fontRef>
        </p:style>
      </p:cxnSp>
      <p:sp>
        <p:nvSpPr>
          <p:cNvPr id="16" name="TextBox 15">
            <a:extLst>
              <a:ext uri="{FF2B5EF4-FFF2-40B4-BE49-F238E27FC236}">
                <a16:creationId xmlns:a16="http://schemas.microsoft.com/office/drawing/2014/main" id="{C6053BF4-7113-384B-8AC8-4A0BC6608D04}"/>
              </a:ext>
            </a:extLst>
          </p:cNvPr>
          <p:cNvSpPr txBox="1"/>
          <p:nvPr userDrawn="1"/>
        </p:nvSpPr>
        <p:spPr>
          <a:xfrm>
            <a:off x="449548" y="1479117"/>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BUYING SHARES</a:t>
            </a:r>
          </a:p>
        </p:txBody>
      </p:sp>
      <p:sp>
        <p:nvSpPr>
          <p:cNvPr id="18" name="Rectangle 17">
            <a:extLst>
              <a:ext uri="{FF2B5EF4-FFF2-40B4-BE49-F238E27FC236}">
                <a16:creationId xmlns:a16="http://schemas.microsoft.com/office/drawing/2014/main" id="{0A98BE16-D021-BB4A-B57F-F7B416EF22B9}"/>
              </a:ext>
            </a:extLst>
          </p:cNvPr>
          <p:cNvSpPr/>
          <p:nvPr userDrawn="1"/>
        </p:nvSpPr>
        <p:spPr>
          <a:xfrm>
            <a:off x="449548" y="728448"/>
            <a:ext cx="4232249" cy="584775"/>
          </a:xfrm>
          <a:prstGeom prst="rect">
            <a:avLst/>
          </a:prstGeom>
        </p:spPr>
        <p:txBody>
          <a:bodyPr wrap="none">
            <a:spAutoFit/>
          </a:bodyPr>
          <a:lstStyle/>
          <a:p>
            <a:r>
              <a:rPr lang="en-US" sz="3200" b="1" i="0" dirty="0">
                <a:solidFill>
                  <a:srgbClr val="00303C"/>
                </a:solidFill>
                <a:latin typeface="Futura" panose="020B0602020204020303" pitchFamily="34" charset="-79"/>
                <a:cs typeface="Futura" panose="020B0602020204020303" pitchFamily="34" charset="-79"/>
              </a:rPr>
              <a:t>YOUR KNOWLEDGE</a:t>
            </a:r>
            <a:endParaRPr lang="en-US" sz="3200" dirty="0"/>
          </a:p>
        </p:txBody>
      </p:sp>
      <p:sp>
        <p:nvSpPr>
          <p:cNvPr id="7" name="Rectangle 6">
            <a:extLst>
              <a:ext uri="{FF2B5EF4-FFF2-40B4-BE49-F238E27FC236}">
                <a16:creationId xmlns:a16="http://schemas.microsoft.com/office/drawing/2014/main" id="{3CA53DF4-EED1-3C45-AF62-FAEC5FCF22CC}"/>
              </a:ext>
            </a:extLst>
          </p:cNvPr>
          <p:cNvSpPr/>
          <p:nvPr userDrawn="1"/>
        </p:nvSpPr>
        <p:spPr>
          <a:xfrm>
            <a:off x="449548" y="2007505"/>
            <a:ext cx="5646452"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When you buy shares in a company, you will usually pay tax. If you buy the shares online, you will pay Stamp Duty Reserve Tax (SDRT) and you will be charged 0.5% on top of what you have paid for the shares. For example, if you pay £2,000 for your shares, your SDRT payment will be £10.</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If you buy shares through a stock transfer form (i.e. paper-based shares) you will pay SDRT charged at 0.5%, if the value of the shares you are buying is greater than £1,000. This is then rounded up to the nearest £5. For example, if you buy shares using a stock transfer form to the value of £2,995 you will pay £15 SDRT.</a:t>
            </a:r>
          </a:p>
        </p:txBody>
      </p:sp>
    </p:spTree>
    <p:extLst>
      <p:ext uri="{BB962C8B-B14F-4D97-AF65-F5344CB8AC3E}">
        <p14:creationId xmlns:p14="http://schemas.microsoft.com/office/powerpoint/2010/main" val="830068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3339549" y="6289627"/>
            <a:ext cx="917502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PERSONAL FINANCIAL RISK</a:t>
            </a:r>
          </a:p>
        </p:txBody>
      </p:sp>
      <p:sp>
        <p:nvSpPr>
          <p:cNvPr id="11" name="TextBox 10">
            <a:extLst>
              <a:ext uri="{FF2B5EF4-FFF2-40B4-BE49-F238E27FC236}">
                <a16:creationId xmlns:a16="http://schemas.microsoft.com/office/drawing/2014/main" id="{F944E8BE-54F2-AE40-8B40-19B417581E90}"/>
              </a:ext>
            </a:extLst>
          </p:cNvPr>
          <p:cNvSpPr txBox="1"/>
          <p:nvPr userDrawn="1"/>
        </p:nvSpPr>
        <p:spPr>
          <a:xfrm>
            <a:off x="1201153" y="450393"/>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RISK THAT YOU </a:t>
            </a:r>
          </a:p>
          <a:p>
            <a:r>
              <a:rPr lang="en-US" sz="2400" dirty="0">
                <a:solidFill>
                  <a:srgbClr val="A41A3E"/>
                </a:solidFill>
                <a:latin typeface="Futura Medium" panose="020B0602020204020303" pitchFamily="34" charset="-79"/>
                <a:cs typeface="Futura Medium" panose="020B0602020204020303" pitchFamily="34" charset="-79"/>
              </a:rPr>
              <a:t>MIGHT LOSE ASSETS</a:t>
            </a:r>
          </a:p>
        </p:txBody>
      </p:sp>
      <p:cxnSp>
        <p:nvCxnSpPr>
          <p:cNvPr id="12" name="Straight Connector 11">
            <a:extLst>
              <a:ext uri="{FF2B5EF4-FFF2-40B4-BE49-F238E27FC236}">
                <a16:creationId xmlns:a16="http://schemas.microsoft.com/office/drawing/2014/main" id="{F4BFD836-E030-5941-9A23-52C4381921B0}"/>
              </a:ext>
            </a:extLst>
          </p:cNvPr>
          <p:cNvCxnSpPr>
            <a:cxnSpLocks/>
          </p:cNvCxnSpPr>
          <p:nvPr userDrawn="1"/>
        </p:nvCxnSpPr>
        <p:spPr>
          <a:xfrm>
            <a:off x="1345176" y="1261512"/>
            <a:ext cx="3107553"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9" name="Picture 8">
            <a:extLst>
              <a:ext uri="{FF2B5EF4-FFF2-40B4-BE49-F238E27FC236}">
                <a16:creationId xmlns:a16="http://schemas.microsoft.com/office/drawing/2014/main" id="{93EDAA3C-9BCE-DE41-B3CC-A11FCEA50AC8}"/>
              </a:ext>
            </a:extLst>
          </p:cNvPr>
          <p:cNvPicPr>
            <a:picLocks noChangeAspect="1"/>
          </p:cNvPicPr>
          <p:nvPr userDrawn="1"/>
        </p:nvPicPr>
        <p:blipFill>
          <a:blip r:embed="rId2"/>
          <a:stretch>
            <a:fillRect/>
          </a:stretch>
        </p:blipFill>
        <p:spPr>
          <a:xfrm>
            <a:off x="617743" y="548334"/>
            <a:ext cx="599937" cy="595357"/>
          </a:xfrm>
          <a:prstGeom prst="rect">
            <a:avLst/>
          </a:prstGeom>
        </p:spPr>
      </p:pic>
      <p:sp>
        <p:nvSpPr>
          <p:cNvPr id="17" name="TextBox 16">
            <a:extLst>
              <a:ext uri="{FF2B5EF4-FFF2-40B4-BE49-F238E27FC236}">
                <a16:creationId xmlns:a16="http://schemas.microsoft.com/office/drawing/2014/main" id="{FFF7812A-B39D-7546-9D54-545EB224E3BC}"/>
              </a:ext>
            </a:extLst>
          </p:cNvPr>
          <p:cNvSpPr txBox="1"/>
          <p:nvPr userDrawn="1"/>
        </p:nvSpPr>
        <p:spPr>
          <a:xfrm>
            <a:off x="6869290" y="450393"/>
            <a:ext cx="5165719" cy="830997"/>
          </a:xfrm>
          <a:prstGeom prst="rect">
            <a:avLst/>
          </a:prstGeom>
          <a:noFill/>
        </p:spPr>
        <p:txBody>
          <a:bodyPr wrap="square" rtlCol="0">
            <a:spAutoFit/>
          </a:bodyPr>
          <a:lstStyle/>
          <a:p>
            <a:r>
              <a:rPr lang="en-US" sz="2400" dirty="0">
                <a:solidFill>
                  <a:srgbClr val="A41A3E"/>
                </a:solidFill>
                <a:latin typeface="Futura Medium" panose="020B0602020204020303" pitchFamily="34" charset="-79"/>
                <a:cs typeface="Futura Medium" panose="020B0602020204020303" pitchFamily="34" charset="-79"/>
              </a:rPr>
              <a:t>RISKS ASSOCIATED </a:t>
            </a:r>
          </a:p>
          <a:p>
            <a:r>
              <a:rPr lang="en-US" sz="2400" dirty="0">
                <a:solidFill>
                  <a:srgbClr val="A41A3E"/>
                </a:solidFill>
                <a:latin typeface="Futura Medium" panose="020B0602020204020303" pitchFamily="34" charset="-79"/>
                <a:cs typeface="Futura Medium" panose="020B0602020204020303" pitchFamily="34" charset="-79"/>
              </a:rPr>
              <a:t>WITH INVESTING</a:t>
            </a:r>
          </a:p>
        </p:txBody>
      </p:sp>
      <p:cxnSp>
        <p:nvCxnSpPr>
          <p:cNvPr id="18" name="Straight Connector 17">
            <a:extLst>
              <a:ext uri="{FF2B5EF4-FFF2-40B4-BE49-F238E27FC236}">
                <a16:creationId xmlns:a16="http://schemas.microsoft.com/office/drawing/2014/main" id="{F305960A-FCCA-A546-B72F-E7625C92EBD2}"/>
              </a:ext>
            </a:extLst>
          </p:cNvPr>
          <p:cNvCxnSpPr>
            <a:cxnSpLocks/>
          </p:cNvCxnSpPr>
          <p:nvPr userDrawn="1"/>
        </p:nvCxnSpPr>
        <p:spPr>
          <a:xfrm flipV="1">
            <a:off x="6982887" y="1261512"/>
            <a:ext cx="2469263" cy="20706"/>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19" name="Picture 18">
            <a:extLst>
              <a:ext uri="{FF2B5EF4-FFF2-40B4-BE49-F238E27FC236}">
                <a16:creationId xmlns:a16="http://schemas.microsoft.com/office/drawing/2014/main" id="{15CF15A1-ECC2-F64F-B539-4E93290EAB98}"/>
              </a:ext>
            </a:extLst>
          </p:cNvPr>
          <p:cNvPicPr>
            <a:picLocks noChangeAspect="1"/>
          </p:cNvPicPr>
          <p:nvPr userDrawn="1"/>
        </p:nvPicPr>
        <p:blipFill>
          <a:blip r:embed="rId2"/>
          <a:stretch>
            <a:fillRect/>
          </a:stretch>
        </p:blipFill>
        <p:spPr>
          <a:xfrm>
            <a:off x="6285880" y="548334"/>
            <a:ext cx="599937" cy="595357"/>
          </a:xfrm>
          <a:prstGeom prst="rect">
            <a:avLst/>
          </a:prstGeom>
        </p:spPr>
      </p:pic>
      <p:sp>
        <p:nvSpPr>
          <p:cNvPr id="2" name="Rectangle 1">
            <a:extLst>
              <a:ext uri="{FF2B5EF4-FFF2-40B4-BE49-F238E27FC236}">
                <a16:creationId xmlns:a16="http://schemas.microsoft.com/office/drawing/2014/main" id="{57193FD1-ADB8-C046-8BCB-7A12DFC1B27F}"/>
              </a:ext>
            </a:extLst>
          </p:cNvPr>
          <p:cNvSpPr/>
          <p:nvPr userDrawn="1"/>
        </p:nvSpPr>
        <p:spPr>
          <a:xfrm>
            <a:off x="617743" y="1387869"/>
            <a:ext cx="4987927" cy="203132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If something you own is stolen or damaged it may need to be replaced, or maybe you damage something belonging to someone else and have to pay for the repairs.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The more expensive the item, the greater the financial risk to you if it is damaged or stolen.</a:t>
            </a:r>
          </a:p>
        </p:txBody>
      </p:sp>
      <p:sp>
        <p:nvSpPr>
          <p:cNvPr id="8" name="Rectangle 7">
            <a:extLst>
              <a:ext uri="{FF2B5EF4-FFF2-40B4-BE49-F238E27FC236}">
                <a16:creationId xmlns:a16="http://schemas.microsoft.com/office/drawing/2014/main" id="{F04A0D1B-E06F-9341-B40F-096F8592E6F2}"/>
              </a:ext>
            </a:extLst>
          </p:cNvPr>
          <p:cNvSpPr/>
          <p:nvPr userDrawn="1"/>
        </p:nvSpPr>
        <p:spPr>
          <a:xfrm>
            <a:off x="6285880" y="1380668"/>
            <a:ext cx="5165719" cy="341632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To invest is to use your money to buy something that has the potential to grow in value. There is an element of risk with investments as there is no guarantee that what you have invested in will increase in value – in some cases it could even decrease in value, meaning you could lose money.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What people choose to invest in often depends on their attitude to risk. Some choose not to invest at all, some take very low risks and others may make a higher risk investment.  </a:t>
            </a:r>
          </a:p>
        </p:txBody>
      </p:sp>
      <p:pic>
        <p:nvPicPr>
          <p:cNvPr id="10" name="Picture 9">
            <a:extLst>
              <a:ext uri="{FF2B5EF4-FFF2-40B4-BE49-F238E27FC236}">
                <a16:creationId xmlns:a16="http://schemas.microsoft.com/office/drawing/2014/main" id="{19899CB1-70E4-4044-9F83-93861F7BA817}"/>
              </a:ext>
            </a:extLst>
          </p:cNvPr>
          <p:cNvPicPr>
            <a:picLocks noChangeAspect="1"/>
          </p:cNvPicPr>
          <p:nvPr userDrawn="1"/>
        </p:nvPicPr>
        <p:blipFill rotWithShape="1">
          <a:blip r:embed="rId3"/>
          <a:srcRect t="20281" b="20449"/>
          <a:stretch/>
        </p:blipFill>
        <p:spPr>
          <a:xfrm>
            <a:off x="617743" y="3663372"/>
            <a:ext cx="5165719" cy="2041131"/>
          </a:xfrm>
          <a:prstGeom prst="rect">
            <a:avLst/>
          </a:prstGeom>
        </p:spPr>
      </p:pic>
    </p:spTree>
    <p:extLst>
      <p:ext uri="{BB962C8B-B14F-4D97-AF65-F5344CB8AC3E}">
        <p14:creationId xmlns:p14="http://schemas.microsoft.com/office/powerpoint/2010/main" val="10556739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6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CE7DDC-492B-A44C-9EAE-D77894CB3724}"/>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CA576EB-E3EA-0D4A-9E5B-4883B93011AD}"/>
              </a:ext>
            </a:extLst>
          </p:cNvPr>
          <p:cNvPicPr>
            <a:picLocks noChangeAspect="1"/>
          </p:cNvPicPr>
          <p:nvPr userDrawn="1"/>
        </p:nvPicPr>
        <p:blipFill rotWithShape="1">
          <a:blip r:embed="rId2"/>
          <a:srcRect l="8377" r="51117"/>
          <a:stretch/>
        </p:blipFill>
        <p:spPr>
          <a:xfrm>
            <a:off x="1" y="0"/>
            <a:ext cx="3804448"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542183" y="6289627"/>
            <a:ext cx="797239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p>
        </p:txBody>
      </p:sp>
      <p:sp>
        <p:nvSpPr>
          <p:cNvPr id="16" name="TextBox 15">
            <a:extLst>
              <a:ext uri="{FF2B5EF4-FFF2-40B4-BE49-F238E27FC236}">
                <a16:creationId xmlns:a16="http://schemas.microsoft.com/office/drawing/2014/main" id="{C6053BF4-7113-384B-8AC8-4A0BC6608D04}"/>
              </a:ext>
            </a:extLst>
          </p:cNvPr>
          <p:cNvSpPr txBox="1"/>
          <p:nvPr userDrawn="1"/>
        </p:nvSpPr>
        <p:spPr>
          <a:xfrm>
            <a:off x="4127027" y="335818"/>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SELLING SHARES</a:t>
            </a:r>
          </a:p>
        </p:txBody>
      </p:sp>
      <p:sp>
        <p:nvSpPr>
          <p:cNvPr id="2" name="Rectangle 1">
            <a:extLst>
              <a:ext uri="{FF2B5EF4-FFF2-40B4-BE49-F238E27FC236}">
                <a16:creationId xmlns:a16="http://schemas.microsoft.com/office/drawing/2014/main" id="{E2AF0870-C56F-AC49-98A1-0C3F382486BD}"/>
              </a:ext>
            </a:extLst>
          </p:cNvPr>
          <p:cNvSpPr/>
          <p:nvPr userDrawn="1"/>
        </p:nvSpPr>
        <p:spPr>
          <a:xfrm>
            <a:off x="4127026" y="797483"/>
            <a:ext cx="7929139" cy="5078313"/>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If the profit you make when you sell your shares is greater than £12,300 (2020/21) in one financial year you will pay Capital Gains Tax, but only on any gain over this amount.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If you are a basic rate taxpayer, you will pay 10% and if you are a higher rate taxpayer then you will pay 20%. Look at the following scenarios and for each one:</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a) </a:t>
            </a:r>
            <a:r>
              <a:rPr lang="en-GB" dirty="0">
                <a:solidFill>
                  <a:srgbClr val="002F3B"/>
                </a:solidFill>
                <a:effectLst/>
                <a:latin typeface="Futura" panose="020B0602020204020303" pitchFamily="34" charset="-79"/>
                <a:cs typeface="Futura" panose="020B0602020204020303" pitchFamily="34" charset="-79"/>
              </a:rPr>
              <a:t>Identify which tax the investor will pay.</a:t>
            </a:r>
          </a:p>
          <a:p>
            <a:r>
              <a:rPr lang="en-GB" b="1" dirty="0">
                <a:solidFill>
                  <a:srgbClr val="002F3B"/>
                </a:solidFill>
                <a:effectLst/>
                <a:latin typeface="Swiss 721 SWA" panose="020B0504020202020204" pitchFamily="34" charset="0"/>
                <a:cs typeface="Futura" panose="020B0602020204020303" pitchFamily="34" charset="-79"/>
              </a:rPr>
              <a:t>b) </a:t>
            </a:r>
            <a:r>
              <a:rPr lang="en-GB" dirty="0">
                <a:solidFill>
                  <a:srgbClr val="002F3B"/>
                </a:solidFill>
                <a:effectLst/>
                <a:latin typeface="Futura" panose="020B0602020204020303" pitchFamily="34" charset="-79"/>
                <a:cs typeface="Futura" panose="020B0602020204020303" pitchFamily="34" charset="-79"/>
              </a:rPr>
              <a:t>Calculate how much tax the investor will pay.</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1. </a:t>
            </a:r>
            <a:r>
              <a:rPr lang="en-GB" dirty="0" err="1">
                <a:solidFill>
                  <a:srgbClr val="002F3B"/>
                </a:solidFill>
                <a:effectLst/>
                <a:latin typeface="Futura" panose="020B0602020204020303" pitchFamily="34" charset="-79"/>
                <a:cs typeface="Futura" panose="020B0602020204020303" pitchFamily="34" charset="-79"/>
              </a:rPr>
              <a:t>Danah</a:t>
            </a:r>
            <a:r>
              <a:rPr lang="en-GB" dirty="0">
                <a:solidFill>
                  <a:srgbClr val="002F3B"/>
                </a:solidFill>
                <a:effectLst/>
                <a:latin typeface="Futura" panose="020B0602020204020303" pitchFamily="34" charset="-79"/>
                <a:cs typeface="Futura" panose="020B0602020204020303" pitchFamily="34" charset="-79"/>
              </a:rPr>
              <a:t> purchases £11,800 of shares using the internet. After 3 years, </a:t>
            </a:r>
            <a:r>
              <a:rPr lang="en-GB" dirty="0" err="1">
                <a:solidFill>
                  <a:srgbClr val="002F3B"/>
                </a:solidFill>
                <a:effectLst/>
                <a:latin typeface="Futura" panose="020B0602020204020303" pitchFamily="34" charset="-79"/>
                <a:cs typeface="Futura" panose="020B0602020204020303" pitchFamily="34" charset="-79"/>
              </a:rPr>
              <a:t>Danah’s</a:t>
            </a:r>
            <a:r>
              <a:rPr lang="en-GB" dirty="0">
                <a:solidFill>
                  <a:srgbClr val="002F3B"/>
                </a:solidFill>
                <a:effectLst/>
                <a:latin typeface="Futura" panose="020B0602020204020303" pitchFamily="34" charset="-79"/>
                <a:cs typeface="Futura" panose="020B0602020204020303" pitchFamily="34" charset="-79"/>
              </a:rPr>
              <a:t> shares are now worth £23,650 and she has decided to sell them. </a:t>
            </a:r>
            <a:r>
              <a:rPr lang="en-GB" dirty="0" err="1">
                <a:solidFill>
                  <a:srgbClr val="002F3B"/>
                </a:solidFill>
                <a:effectLst/>
                <a:latin typeface="Futura" panose="020B0602020204020303" pitchFamily="34" charset="-79"/>
                <a:cs typeface="Futura" panose="020B0602020204020303" pitchFamily="34" charset="-79"/>
              </a:rPr>
              <a:t>Danah</a:t>
            </a:r>
            <a:r>
              <a:rPr lang="en-GB" dirty="0">
                <a:solidFill>
                  <a:srgbClr val="002F3B"/>
                </a:solidFill>
                <a:effectLst/>
                <a:latin typeface="Futura" panose="020B0602020204020303" pitchFamily="34" charset="-79"/>
                <a:cs typeface="Futura" panose="020B0602020204020303" pitchFamily="34" charset="-79"/>
              </a:rPr>
              <a:t> is a basic rate taxpayer.</a:t>
            </a:r>
          </a:p>
          <a:p>
            <a:r>
              <a:rPr lang="en-GB" b="1" dirty="0">
                <a:solidFill>
                  <a:srgbClr val="002F3B"/>
                </a:solidFill>
                <a:effectLst/>
                <a:latin typeface="Swiss 721 SWA" panose="020B0504020202020204" pitchFamily="34" charset="0"/>
                <a:cs typeface="Futura" panose="020B0602020204020303" pitchFamily="34" charset="-79"/>
              </a:rPr>
              <a:t>2. </a:t>
            </a:r>
            <a:r>
              <a:rPr lang="en-GB" dirty="0">
                <a:solidFill>
                  <a:srgbClr val="002F3B"/>
                </a:solidFill>
                <a:effectLst/>
                <a:latin typeface="Futura" panose="020B0602020204020303" pitchFamily="34" charset="-79"/>
                <a:cs typeface="Futura" panose="020B0602020204020303" pitchFamily="34" charset="-79"/>
              </a:rPr>
              <a:t>Emily pays £4,250 for some shares using a stock transfer form.</a:t>
            </a:r>
          </a:p>
          <a:p>
            <a:r>
              <a:rPr lang="en-GB" b="1" dirty="0">
                <a:solidFill>
                  <a:srgbClr val="002F3B"/>
                </a:solidFill>
                <a:effectLst/>
                <a:latin typeface="Swiss 721 SWA" panose="020B0504020202020204" pitchFamily="34" charset="0"/>
                <a:cs typeface="Futura" panose="020B0602020204020303" pitchFamily="34" charset="-79"/>
              </a:rPr>
              <a:t>3. </a:t>
            </a:r>
            <a:r>
              <a:rPr lang="en-GB" dirty="0">
                <a:solidFill>
                  <a:srgbClr val="002F3B"/>
                </a:solidFill>
                <a:effectLst/>
                <a:latin typeface="Futura" panose="020B0602020204020303" pitchFamily="34" charset="-79"/>
                <a:cs typeface="Futura" panose="020B0602020204020303" pitchFamily="34" charset="-79"/>
              </a:rPr>
              <a:t>Juan paid £6,750 for his shares a year ago and they are now worth £8,320. He is planning to sell his shares and he is a higher rate taxpayer.</a:t>
            </a:r>
          </a:p>
          <a:p>
            <a:r>
              <a:rPr lang="en-GB" b="1" dirty="0">
                <a:solidFill>
                  <a:srgbClr val="002F3B"/>
                </a:solidFill>
                <a:effectLst/>
                <a:latin typeface="Swiss 721 SWA" panose="020B0504020202020204" pitchFamily="34" charset="0"/>
                <a:cs typeface="Futura" panose="020B0602020204020303" pitchFamily="34" charset="-79"/>
              </a:rPr>
              <a:t>4. </a:t>
            </a:r>
            <a:r>
              <a:rPr lang="en-GB" dirty="0">
                <a:solidFill>
                  <a:srgbClr val="002F3B"/>
                </a:solidFill>
                <a:effectLst/>
                <a:latin typeface="Futura" panose="020B0602020204020303" pitchFamily="34" charset="-79"/>
                <a:cs typeface="Futura" panose="020B0602020204020303" pitchFamily="34" charset="-79"/>
              </a:rPr>
              <a:t>Oliver buys shares valued at £7,800 for £6,100 using an online bank.</a:t>
            </a:r>
          </a:p>
        </p:txBody>
      </p:sp>
    </p:spTree>
    <p:extLst>
      <p:ext uri="{BB962C8B-B14F-4D97-AF65-F5344CB8AC3E}">
        <p14:creationId xmlns:p14="http://schemas.microsoft.com/office/powerpoint/2010/main" val="763019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7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CE7DDC-492B-A44C-9EAE-D77894CB3724}"/>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6E72F8A-A803-6240-95F1-B713417BE997}"/>
              </a:ext>
            </a:extLst>
          </p:cNvPr>
          <p:cNvPicPr>
            <a:picLocks noChangeAspect="1"/>
          </p:cNvPicPr>
          <p:nvPr userDrawn="1"/>
        </p:nvPicPr>
        <p:blipFill rotWithShape="1">
          <a:blip r:embed="rId2"/>
          <a:srcRect l="13702" r="40547"/>
          <a:stretch/>
        </p:blipFill>
        <p:spPr>
          <a:xfrm>
            <a:off x="7590182" y="0"/>
            <a:ext cx="4601818" cy="67183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542183" y="6289627"/>
            <a:ext cx="797239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p>
        </p:txBody>
      </p:sp>
      <p:sp>
        <p:nvSpPr>
          <p:cNvPr id="16" name="TextBox 15">
            <a:extLst>
              <a:ext uri="{FF2B5EF4-FFF2-40B4-BE49-F238E27FC236}">
                <a16:creationId xmlns:a16="http://schemas.microsoft.com/office/drawing/2014/main" id="{C6053BF4-7113-384B-8AC8-4A0BC6608D04}"/>
              </a:ext>
            </a:extLst>
          </p:cNvPr>
          <p:cNvSpPr txBox="1"/>
          <p:nvPr userDrawn="1"/>
        </p:nvSpPr>
        <p:spPr>
          <a:xfrm>
            <a:off x="379974" y="407342"/>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INSURANCE</a:t>
            </a:r>
          </a:p>
        </p:txBody>
      </p:sp>
      <p:sp>
        <p:nvSpPr>
          <p:cNvPr id="2" name="Rectangle 1">
            <a:extLst>
              <a:ext uri="{FF2B5EF4-FFF2-40B4-BE49-F238E27FC236}">
                <a16:creationId xmlns:a16="http://schemas.microsoft.com/office/drawing/2014/main" id="{5C1819F2-36D9-F744-94EE-106C26AF2ED8}"/>
              </a:ext>
            </a:extLst>
          </p:cNvPr>
          <p:cNvSpPr/>
          <p:nvPr userDrawn="1"/>
        </p:nvSpPr>
        <p:spPr>
          <a:xfrm>
            <a:off x="379974" y="953958"/>
            <a:ext cx="6984922" cy="5078313"/>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Joel has recently bought a new phone on contract costing him £60 per month for 2 years – the £60 includes a monthly payment for the phone itself, plus a monthly data, calls and texts package. The shop where he buys the phone from suggest that he considers taking out a mobile phone insurance policy, at an additional cost of £100 per year, with an excess payment of £100 if he loses or damages it.</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Joel decides not to buy the insurance. A week after his purchase, disaster strikes, and he drops his phone and it no longer works. He takes it back to the shop where they discover that it is beyond repair and there is nothing they can do to fix it. If he wants to replace his phone with the same model, it will set him back £1,000 just for the handset and, whatever he decides to do, he will still have to pay £60 a month for the original contract even though he no longer has the original phone – although he will be able to use the data, calls and texts with a new handset. </a:t>
            </a:r>
          </a:p>
          <a:p>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16013077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8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CE7DDC-492B-A44C-9EAE-D77894CB3724}"/>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542183" y="6289627"/>
            <a:ext cx="797239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p>
        </p:txBody>
      </p:sp>
      <p:sp>
        <p:nvSpPr>
          <p:cNvPr id="3" name="Rectangle 2">
            <a:extLst>
              <a:ext uri="{FF2B5EF4-FFF2-40B4-BE49-F238E27FC236}">
                <a16:creationId xmlns:a16="http://schemas.microsoft.com/office/drawing/2014/main" id="{6BFF1CE6-DDDD-AD40-9347-7E77EED86228}"/>
              </a:ext>
            </a:extLst>
          </p:cNvPr>
          <p:cNvSpPr/>
          <p:nvPr userDrawn="1"/>
        </p:nvSpPr>
        <p:spPr>
          <a:xfrm>
            <a:off x="533400" y="422056"/>
            <a:ext cx="10687878" cy="4524315"/>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In pairs, answer the following questions:</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1. </a:t>
            </a:r>
            <a:r>
              <a:rPr lang="en-GB" dirty="0">
                <a:solidFill>
                  <a:srgbClr val="002F3B"/>
                </a:solidFill>
                <a:effectLst/>
                <a:latin typeface="Futura" panose="020B0602020204020303" pitchFamily="34" charset="-79"/>
                <a:cs typeface="Futura" panose="020B0602020204020303" pitchFamily="34" charset="-79"/>
              </a:rPr>
              <a:t>If Joel had decided to purchase the insurance, how much would the phone and insurance have  </a:t>
            </a:r>
          </a:p>
          <a:p>
            <a:r>
              <a:rPr lang="en-GB" dirty="0">
                <a:solidFill>
                  <a:srgbClr val="002F3B"/>
                </a:solidFill>
                <a:effectLst/>
                <a:latin typeface="Futura" panose="020B0602020204020303" pitchFamily="34" charset="-79"/>
                <a:cs typeface="Futura" panose="020B0602020204020303" pitchFamily="34" charset="-79"/>
              </a:rPr>
              <a:t>    cost him for the 2-year contract?</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2. </a:t>
            </a:r>
            <a:r>
              <a:rPr lang="en-GB" dirty="0">
                <a:solidFill>
                  <a:srgbClr val="002F3B"/>
                </a:solidFill>
                <a:effectLst/>
                <a:latin typeface="Futura" panose="020B0602020204020303" pitchFamily="34" charset="-79"/>
                <a:cs typeface="Futura" panose="020B0602020204020303" pitchFamily="34" charset="-79"/>
              </a:rPr>
              <a:t>Joel decides to replace his phone with the same model and learning from this mistake, he decides     </a:t>
            </a:r>
          </a:p>
          <a:p>
            <a:r>
              <a:rPr lang="en-GB" dirty="0">
                <a:solidFill>
                  <a:srgbClr val="002F3B"/>
                </a:solidFill>
                <a:effectLst/>
                <a:latin typeface="Futura" panose="020B0602020204020303" pitchFamily="34" charset="-79"/>
                <a:cs typeface="Futura" panose="020B0602020204020303" pitchFamily="34" charset="-79"/>
              </a:rPr>
              <a:t>    he will also take out mobile phone insurance to prevent any future possible damages or theft. </a:t>
            </a:r>
          </a:p>
          <a:p>
            <a:r>
              <a:rPr lang="en-GB" dirty="0">
                <a:solidFill>
                  <a:srgbClr val="002F3B"/>
                </a:solidFill>
                <a:effectLst/>
                <a:latin typeface="Futura" panose="020B0602020204020303" pitchFamily="34" charset="-79"/>
                <a:cs typeface="Futura" panose="020B0602020204020303" pitchFamily="34" charset="-79"/>
              </a:rPr>
              <a:t>    How much has this whole experience cost him?</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3. </a:t>
            </a:r>
            <a:r>
              <a:rPr lang="en-GB" dirty="0">
                <a:solidFill>
                  <a:srgbClr val="002F3B"/>
                </a:solidFill>
                <a:effectLst/>
                <a:latin typeface="Futura" panose="020B0602020204020303" pitchFamily="34" charset="-79"/>
                <a:cs typeface="Futura" panose="020B0602020204020303" pitchFamily="34" charset="-79"/>
              </a:rPr>
              <a:t>In your opinion, do you believe this insurance policy to be money well spent? </a:t>
            </a:r>
          </a:p>
          <a:p>
            <a:r>
              <a:rPr lang="en-GB" dirty="0">
                <a:solidFill>
                  <a:srgbClr val="002F3B"/>
                </a:solidFill>
                <a:effectLst/>
                <a:latin typeface="Futura" panose="020B0602020204020303" pitchFamily="34" charset="-79"/>
                <a:cs typeface="Futura" panose="020B0602020204020303" pitchFamily="34" charset="-79"/>
              </a:rPr>
              <a:t>    Explain your reasons.</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4.</a:t>
            </a:r>
            <a:r>
              <a:rPr lang="en-GB" dirty="0">
                <a:solidFill>
                  <a:srgbClr val="002F3B"/>
                </a:solidFill>
                <a:effectLst/>
                <a:latin typeface="Futura" panose="020B0602020204020303" pitchFamily="34" charset="-79"/>
                <a:cs typeface="Futura" panose="020B0602020204020303" pitchFamily="34" charset="-79"/>
              </a:rPr>
              <a:t> In the UK, approximately 95% of adults aged 25-34 have a smartphone, while only 23% of that  </a:t>
            </a:r>
          </a:p>
          <a:p>
            <a:r>
              <a:rPr lang="en-GB" dirty="0">
                <a:solidFill>
                  <a:srgbClr val="002F3B"/>
                </a:solidFill>
                <a:effectLst/>
                <a:latin typeface="Futura" panose="020B0602020204020303" pitchFamily="34" charset="-79"/>
                <a:cs typeface="Futura" panose="020B0602020204020303" pitchFamily="34" charset="-79"/>
              </a:rPr>
              <a:t>    age group have mobile phone insurance. Why do you think this figure is so low?</a:t>
            </a:r>
          </a:p>
          <a:p>
            <a:endParaRPr lang="en-GB" dirty="0">
              <a:solidFill>
                <a:srgbClr val="002F3B"/>
              </a:solidFill>
              <a:effectLst/>
              <a:latin typeface="Futura" panose="020B0602020204020303" pitchFamily="34" charset="-79"/>
              <a:cs typeface="Futura" panose="020B0602020204020303" pitchFamily="34" charset="-79"/>
            </a:endParaRPr>
          </a:p>
          <a:p>
            <a:r>
              <a:rPr lang="en-GB" i="1" dirty="0">
                <a:solidFill>
                  <a:srgbClr val="002F3B"/>
                </a:solidFill>
                <a:effectLst/>
                <a:latin typeface="Futura" panose="020B0602020204020303" pitchFamily="34" charset="-79"/>
                <a:cs typeface="Futura" panose="020B0602020204020303" pitchFamily="34" charset="-79"/>
              </a:rPr>
              <a:t>(Source: </a:t>
            </a:r>
            <a:r>
              <a:rPr lang="en-GB" i="1" dirty="0" err="1">
                <a:solidFill>
                  <a:srgbClr val="002F3B"/>
                </a:solidFill>
                <a:effectLst/>
                <a:latin typeface="Futura" panose="020B0602020204020303" pitchFamily="34" charset="-79"/>
                <a:cs typeface="Futura" panose="020B0602020204020303" pitchFamily="34" charset="-79"/>
              </a:rPr>
              <a:t>www.statista.com</a:t>
            </a:r>
            <a:r>
              <a:rPr lang="en-GB" i="1" dirty="0">
                <a:solidFill>
                  <a:srgbClr val="002F3B"/>
                </a:solidFill>
                <a:effectLst/>
                <a:latin typeface="Futura" panose="020B0602020204020303" pitchFamily="34" charset="-79"/>
                <a:cs typeface="Futura" panose="020B0602020204020303" pitchFamily="34" charset="-79"/>
              </a:rPr>
              <a:t> 2019) </a:t>
            </a:r>
            <a:endParaRPr lang="en-GB" dirty="0">
              <a:solidFill>
                <a:srgbClr val="002F3B"/>
              </a:solidFill>
              <a:effectLst/>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1493274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9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CE7DDC-492B-A44C-9EAE-D77894CB3724}"/>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542183" y="6289627"/>
            <a:ext cx="797239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p>
        </p:txBody>
      </p:sp>
      <p:sp>
        <p:nvSpPr>
          <p:cNvPr id="16" name="TextBox 15">
            <a:extLst>
              <a:ext uri="{FF2B5EF4-FFF2-40B4-BE49-F238E27FC236}">
                <a16:creationId xmlns:a16="http://schemas.microsoft.com/office/drawing/2014/main" id="{C6053BF4-7113-384B-8AC8-4A0BC6608D04}"/>
              </a:ext>
            </a:extLst>
          </p:cNvPr>
          <p:cNvSpPr txBox="1"/>
          <p:nvPr userDrawn="1"/>
        </p:nvSpPr>
        <p:spPr>
          <a:xfrm>
            <a:off x="379974" y="407342"/>
            <a:ext cx="4601818"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INVESTING IN SHARES</a:t>
            </a:r>
          </a:p>
        </p:txBody>
      </p:sp>
      <p:sp>
        <p:nvSpPr>
          <p:cNvPr id="3" name="Rectangle 2">
            <a:extLst>
              <a:ext uri="{FF2B5EF4-FFF2-40B4-BE49-F238E27FC236}">
                <a16:creationId xmlns:a16="http://schemas.microsoft.com/office/drawing/2014/main" id="{A1CF97B9-5C84-5C43-A8D3-2DAA99685430}"/>
              </a:ext>
            </a:extLst>
          </p:cNvPr>
          <p:cNvSpPr/>
          <p:nvPr userDrawn="1"/>
        </p:nvSpPr>
        <p:spPr>
          <a:xfrm>
            <a:off x="379974" y="935730"/>
            <a:ext cx="11397896" cy="923330"/>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Sandeep and Noor decide to risk some of their savings on the stock market, buying shares in a variety of different UK companies to try to make a profit on their investments. They track their investments weekly using the London Stock Exchange website to see how they are performing in the table below:</a:t>
            </a:r>
          </a:p>
        </p:txBody>
      </p:sp>
      <p:pic>
        <p:nvPicPr>
          <p:cNvPr id="7" name="Picture 6">
            <a:extLst>
              <a:ext uri="{FF2B5EF4-FFF2-40B4-BE49-F238E27FC236}">
                <a16:creationId xmlns:a16="http://schemas.microsoft.com/office/drawing/2014/main" id="{E62C0B4A-8626-3E4C-859E-512B7C81F4F5}"/>
              </a:ext>
            </a:extLst>
          </p:cNvPr>
          <p:cNvPicPr>
            <a:picLocks noChangeAspect="1"/>
          </p:cNvPicPr>
          <p:nvPr userDrawn="1"/>
        </p:nvPicPr>
        <p:blipFill>
          <a:blip r:embed="rId2"/>
          <a:stretch>
            <a:fillRect/>
          </a:stretch>
        </p:blipFill>
        <p:spPr>
          <a:xfrm>
            <a:off x="1649896" y="1956951"/>
            <a:ext cx="8980872" cy="3955723"/>
          </a:xfrm>
          <a:prstGeom prst="rect">
            <a:avLst/>
          </a:prstGeom>
        </p:spPr>
      </p:pic>
    </p:spTree>
    <p:extLst>
      <p:ext uri="{BB962C8B-B14F-4D97-AF65-F5344CB8AC3E}">
        <p14:creationId xmlns:p14="http://schemas.microsoft.com/office/powerpoint/2010/main" val="11708182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FCE7DDC-492B-A44C-9EAE-D77894CB3724}"/>
              </a:ext>
            </a:extLst>
          </p:cNvPr>
          <p:cNvSpPr/>
          <p:nvPr userDrawn="1"/>
        </p:nvSpPr>
        <p:spPr>
          <a:xfrm>
            <a:off x="0" y="0"/>
            <a:ext cx="12192000" cy="6219825"/>
          </a:xfrm>
          <a:prstGeom prst="rect">
            <a:avLst/>
          </a:prstGeom>
          <a:solidFill>
            <a:srgbClr val="FF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9C10669-BB0D-BE48-8575-AC91E939319F}"/>
              </a:ext>
            </a:extLst>
          </p:cNvPr>
          <p:cNvPicPr>
            <a:picLocks noChangeAspect="1"/>
          </p:cNvPicPr>
          <p:nvPr userDrawn="1"/>
        </p:nvPicPr>
        <p:blipFill rotWithShape="1">
          <a:blip r:embed="rId2"/>
          <a:srcRect l="14016" r="37310"/>
          <a:stretch/>
        </p:blipFill>
        <p:spPr>
          <a:xfrm>
            <a:off x="7643191" y="11410"/>
            <a:ext cx="4562061" cy="62484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27" name="Rectangle 26">
            <a:extLst>
              <a:ext uri="{FF2B5EF4-FFF2-40B4-BE49-F238E27FC236}">
                <a16:creationId xmlns:a16="http://schemas.microsoft.com/office/drawing/2014/main" id="{22FD786B-850B-DC48-A820-844AD62C3518}"/>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DB29B00-5E84-744A-BEFD-2FB329D3CD21}"/>
              </a:ext>
            </a:extLst>
          </p:cNvPr>
          <p:cNvSpPr txBox="1"/>
          <p:nvPr userDrawn="1"/>
        </p:nvSpPr>
        <p:spPr>
          <a:xfrm>
            <a:off x="4542183" y="6289627"/>
            <a:ext cx="7972394"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FURTHER YOUR KNOWLEDGE</a:t>
            </a:r>
          </a:p>
        </p:txBody>
      </p:sp>
      <p:sp>
        <p:nvSpPr>
          <p:cNvPr id="2" name="Rectangle 1">
            <a:extLst>
              <a:ext uri="{FF2B5EF4-FFF2-40B4-BE49-F238E27FC236}">
                <a16:creationId xmlns:a16="http://schemas.microsoft.com/office/drawing/2014/main" id="{1CD04F2E-F423-D442-AF39-5A85334B4DC0}"/>
              </a:ext>
            </a:extLst>
          </p:cNvPr>
          <p:cNvSpPr/>
          <p:nvPr userDrawn="1"/>
        </p:nvSpPr>
        <p:spPr>
          <a:xfrm>
            <a:off x="443948" y="392239"/>
            <a:ext cx="7159487" cy="5355312"/>
          </a:xfrm>
          <a:prstGeom prst="rect">
            <a:avLst/>
          </a:prstGeom>
        </p:spPr>
        <p:txBody>
          <a:bodyPr wrap="square">
            <a:spAutoFit/>
          </a:bodyPr>
          <a:lstStyle/>
          <a:p>
            <a:r>
              <a:rPr lang="en-GB" b="1" dirty="0">
                <a:solidFill>
                  <a:srgbClr val="002F3B"/>
                </a:solidFill>
                <a:effectLst/>
                <a:latin typeface="Swiss 721 SWA" panose="020B0504020202020204" pitchFamily="34" charset="0"/>
                <a:cs typeface="Futura" panose="020B0602020204020303" pitchFamily="34" charset="-79"/>
              </a:rPr>
              <a:t>1. </a:t>
            </a:r>
            <a:r>
              <a:rPr lang="en-GB" dirty="0">
                <a:solidFill>
                  <a:srgbClr val="002F3B"/>
                </a:solidFill>
                <a:effectLst/>
                <a:latin typeface="Futura" panose="020B0602020204020303" pitchFamily="34" charset="-79"/>
                <a:cs typeface="Futura" panose="020B0602020204020303" pitchFamily="34" charset="-79"/>
              </a:rPr>
              <a:t>Create an investment tracker for Sandeep and Noor like the  </a:t>
            </a:r>
          </a:p>
          <a:p>
            <a:r>
              <a:rPr lang="en-GB" dirty="0">
                <a:solidFill>
                  <a:srgbClr val="002F3B"/>
                </a:solidFill>
                <a:effectLst/>
                <a:latin typeface="Futura" panose="020B0602020204020303" pitchFamily="34" charset="-79"/>
                <a:cs typeface="Futura" panose="020B0602020204020303" pitchFamily="34" charset="-79"/>
              </a:rPr>
              <a:t>    above example.</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2.</a:t>
            </a:r>
            <a:r>
              <a:rPr lang="en-GB" dirty="0">
                <a:solidFill>
                  <a:srgbClr val="002F3B"/>
                </a:solidFill>
                <a:effectLst/>
                <a:latin typeface="Futura" panose="020B0602020204020303" pitchFamily="34" charset="-79"/>
                <a:cs typeface="Futura" panose="020B0602020204020303" pitchFamily="34" charset="-79"/>
              </a:rPr>
              <a:t> Which company shares are most profitable?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    And by how much?</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3.</a:t>
            </a:r>
            <a:r>
              <a:rPr lang="en-GB" dirty="0">
                <a:solidFill>
                  <a:srgbClr val="002F3B"/>
                </a:solidFill>
                <a:effectLst/>
                <a:latin typeface="Futura" panose="020B0602020204020303" pitchFamily="34" charset="-79"/>
                <a:cs typeface="Futura" panose="020B0602020204020303" pitchFamily="34" charset="-79"/>
              </a:rPr>
              <a:t> How much profit or loss have Sandeep and Noor made in  </a:t>
            </a:r>
          </a:p>
          <a:p>
            <a:r>
              <a:rPr lang="en-GB" dirty="0">
                <a:solidFill>
                  <a:srgbClr val="002F3B"/>
                </a:solidFill>
                <a:effectLst/>
                <a:latin typeface="Futura" panose="020B0602020204020303" pitchFamily="34" charset="-79"/>
                <a:cs typeface="Futura" panose="020B0602020204020303" pitchFamily="34" charset="-79"/>
              </a:rPr>
              <a:t>    total from when they purchased the shares?</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4.</a:t>
            </a:r>
            <a:r>
              <a:rPr lang="en-GB" dirty="0">
                <a:solidFill>
                  <a:srgbClr val="002F3B"/>
                </a:solidFill>
                <a:effectLst/>
                <a:latin typeface="Futura" panose="020B0602020204020303" pitchFamily="34" charset="-79"/>
                <a:cs typeface="Futura" panose="020B0602020204020303" pitchFamily="34" charset="-79"/>
              </a:rPr>
              <a:t> If the price of </a:t>
            </a:r>
            <a:r>
              <a:rPr lang="en-GB" dirty="0" err="1">
                <a:solidFill>
                  <a:srgbClr val="002F3B"/>
                </a:solidFill>
                <a:effectLst/>
                <a:latin typeface="Futura" panose="020B0602020204020303" pitchFamily="34" charset="-79"/>
                <a:cs typeface="Futura" panose="020B0602020204020303" pitchFamily="34" charset="-79"/>
              </a:rPr>
              <a:t>YellowSquare</a:t>
            </a:r>
            <a:r>
              <a:rPr lang="en-GB" dirty="0">
                <a:solidFill>
                  <a:srgbClr val="002F3B"/>
                </a:solidFill>
                <a:effectLst/>
                <a:latin typeface="Futura" panose="020B0602020204020303" pitchFamily="34" charset="-79"/>
                <a:cs typeface="Futura" panose="020B0602020204020303" pitchFamily="34" charset="-79"/>
              </a:rPr>
              <a:t> shares falls by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    10% and the price of Green Edit PLC shares increase by  </a:t>
            </a:r>
          </a:p>
          <a:p>
            <a:r>
              <a:rPr lang="en-GB" dirty="0">
                <a:solidFill>
                  <a:srgbClr val="002F3B"/>
                </a:solidFill>
                <a:effectLst/>
                <a:latin typeface="Futura" panose="020B0602020204020303" pitchFamily="34" charset="-79"/>
                <a:cs typeface="Futura" panose="020B0602020204020303" pitchFamily="34" charset="-79"/>
              </a:rPr>
              <a:t>    15%, what is the value of their investment portfolio now?</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5. </a:t>
            </a:r>
            <a:r>
              <a:rPr lang="en-GB" dirty="0">
                <a:solidFill>
                  <a:srgbClr val="002F3B"/>
                </a:solidFill>
                <a:effectLst/>
                <a:latin typeface="Futura" panose="020B0602020204020303" pitchFamily="34" charset="-79"/>
                <a:cs typeface="Futura" panose="020B0602020204020303" pitchFamily="34" charset="-79"/>
              </a:rPr>
              <a:t>What risks are involved when investing in shares?</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6.</a:t>
            </a:r>
            <a:r>
              <a:rPr lang="en-GB" dirty="0">
                <a:solidFill>
                  <a:srgbClr val="002F3B"/>
                </a:solidFill>
                <a:effectLst/>
                <a:latin typeface="Futura" panose="020B0602020204020303" pitchFamily="34" charset="-79"/>
                <a:cs typeface="Futura" panose="020B0602020204020303" pitchFamily="34" charset="-79"/>
              </a:rPr>
              <a:t> Imagine you have £1,000 to invest in shares. Undertake your  </a:t>
            </a:r>
          </a:p>
          <a:p>
            <a:r>
              <a:rPr lang="en-GB" dirty="0">
                <a:solidFill>
                  <a:srgbClr val="002F3B"/>
                </a:solidFill>
                <a:effectLst/>
                <a:latin typeface="Futura" panose="020B0602020204020303" pitchFamily="34" charset="-79"/>
                <a:cs typeface="Futura" panose="020B0602020204020303" pitchFamily="34" charset="-79"/>
              </a:rPr>
              <a:t>    own virtual share challenge; choose some companies on the  </a:t>
            </a:r>
          </a:p>
          <a:p>
            <a:r>
              <a:rPr lang="en-GB" dirty="0">
                <a:solidFill>
                  <a:srgbClr val="002F3B"/>
                </a:solidFill>
                <a:effectLst/>
                <a:latin typeface="Futura" panose="020B0602020204020303" pitchFamily="34" charset="-79"/>
                <a:cs typeface="Futura" panose="020B0602020204020303" pitchFamily="34" charset="-79"/>
              </a:rPr>
              <a:t>    London Stock Exchange and track your shares once a week  </a:t>
            </a:r>
          </a:p>
          <a:p>
            <a:r>
              <a:rPr lang="en-GB" dirty="0">
                <a:solidFill>
                  <a:srgbClr val="002F3B"/>
                </a:solidFill>
                <a:effectLst/>
                <a:latin typeface="Futura" panose="020B0602020204020303" pitchFamily="34" charset="-79"/>
                <a:cs typeface="Futura" panose="020B0602020204020303" pitchFamily="34" charset="-79"/>
              </a:rPr>
              <a:t>    for 4 weeks and see how much you could have made (or not!). </a:t>
            </a:r>
          </a:p>
        </p:txBody>
      </p:sp>
    </p:spTree>
    <p:extLst>
      <p:ext uri="{BB962C8B-B14F-4D97-AF65-F5344CB8AC3E}">
        <p14:creationId xmlns:p14="http://schemas.microsoft.com/office/powerpoint/2010/main" val="1953452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3339549" y="6289627"/>
            <a:ext cx="917502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PERSONAL FINANCIAL RISK</a:t>
            </a:r>
          </a:p>
        </p:txBody>
      </p:sp>
      <p:pic>
        <p:nvPicPr>
          <p:cNvPr id="3" name="Picture 2">
            <a:extLst>
              <a:ext uri="{FF2B5EF4-FFF2-40B4-BE49-F238E27FC236}">
                <a16:creationId xmlns:a16="http://schemas.microsoft.com/office/drawing/2014/main" id="{2134B1E7-A31B-E140-84DE-B19F90A06622}"/>
              </a:ext>
            </a:extLst>
          </p:cNvPr>
          <p:cNvPicPr>
            <a:picLocks noChangeAspect="1"/>
          </p:cNvPicPr>
          <p:nvPr userDrawn="1"/>
        </p:nvPicPr>
        <p:blipFill>
          <a:blip r:embed="rId2"/>
          <a:stretch>
            <a:fillRect/>
          </a:stretch>
        </p:blipFill>
        <p:spPr>
          <a:xfrm>
            <a:off x="2706025" y="186220"/>
            <a:ext cx="6550615" cy="5679799"/>
          </a:xfrm>
          <a:prstGeom prst="rect">
            <a:avLst/>
          </a:prstGeom>
        </p:spPr>
      </p:pic>
      <p:pic>
        <p:nvPicPr>
          <p:cNvPr id="7" name="Picture 6">
            <a:extLst>
              <a:ext uri="{FF2B5EF4-FFF2-40B4-BE49-F238E27FC236}">
                <a16:creationId xmlns:a16="http://schemas.microsoft.com/office/drawing/2014/main" id="{6B42CD64-3B11-FC4A-9282-DA74AB99838C}"/>
              </a:ext>
            </a:extLst>
          </p:cNvPr>
          <p:cNvPicPr>
            <a:picLocks noChangeAspect="1"/>
          </p:cNvPicPr>
          <p:nvPr userDrawn="1"/>
        </p:nvPicPr>
        <p:blipFill>
          <a:blip r:embed="rId3"/>
          <a:stretch>
            <a:fillRect/>
          </a:stretch>
        </p:blipFill>
        <p:spPr>
          <a:xfrm>
            <a:off x="2270537" y="991981"/>
            <a:ext cx="1238850" cy="1224445"/>
          </a:xfrm>
          <a:prstGeom prst="rect">
            <a:avLst/>
          </a:prstGeom>
        </p:spPr>
      </p:pic>
      <p:sp>
        <p:nvSpPr>
          <p:cNvPr id="20" name="TextBox 19">
            <a:extLst>
              <a:ext uri="{FF2B5EF4-FFF2-40B4-BE49-F238E27FC236}">
                <a16:creationId xmlns:a16="http://schemas.microsoft.com/office/drawing/2014/main" id="{4FDA1664-C995-904A-9499-24B03680C7E5}"/>
              </a:ext>
            </a:extLst>
          </p:cNvPr>
          <p:cNvSpPr txBox="1"/>
          <p:nvPr userDrawn="1"/>
        </p:nvSpPr>
        <p:spPr>
          <a:xfrm>
            <a:off x="3588027" y="892908"/>
            <a:ext cx="4601818" cy="523220"/>
          </a:xfrm>
          <a:prstGeom prst="rect">
            <a:avLst/>
          </a:prstGeom>
          <a:noFill/>
        </p:spPr>
        <p:txBody>
          <a:bodyPr wrap="square" rtlCol="0">
            <a:spAutoFit/>
          </a:bodyPr>
          <a:lstStyle/>
          <a:p>
            <a:r>
              <a:rPr lang="en-US" sz="2800" dirty="0">
                <a:solidFill>
                  <a:srgbClr val="A41A3E"/>
                </a:solidFill>
                <a:latin typeface="Futura Medium" panose="020B0602020204020303" pitchFamily="34" charset="-79"/>
                <a:cs typeface="Futura Medium" panose="020B0602020204020303" pitchFamily="34" charset="-79"/>
              </a:rPr>
              <a:t>QUESTIONS</a:t>
            </a:r>
          </a:p>
        </p:txBody>
      </p:sp>
      <p:cxnSp>
        <p:nvCxnSpPr>
          <p:cNvPr id="21" name="Straight Connector 20">
            <a:extLst>
              <a:ext uri="{FF2B5EF4-FFF2-40B4-BE49-F238E27FC236}">
                <a16:creationId xmlns:a16="http://schemas.microsoft.com/office/drawing/2014/main" id="{A878453D-8B13-C541-BBBF-02B1F41B8DDF}"/>
              </a:ext>
            </a:extLst>
          </p:cNvPr>
          <p:cNvCxnSpPr>
            <a:cxnSpLocks/>
          </p:cNvCxnSpPr>
          <p:nvPr userDrawn="1"/>
        </p:nvCxnSpPr>
        <p:spPr>
          <a:xfrm>
            <a:off x="3682353" y="1406468"/>
            <a:ext cx="2114812"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sp>
        <p:nvSpPr>
          <p:cNvPr id="13" name="Rectangle 12">
            <a:extLst>
              <a:ext uri="{FF2B5EF4-FFF2-40B4-BE49-F238E27FC236}">
                <a16:creationId xmlns:a16="http://schemas.microsoft.com/office/drawing/2014/main" id="{74DB4B02-4810-4E4B-B2C6-1956C208624D}"/>
              </a:ext>
            </a:extLst>
          </p:cNvPr>
          <p:cNvSpPr/>
          <p:nvPr userDrawn="1"/>
        </p:nvSpPr>
        <p:spPr>
          <a:xfrm>
            <a:off x="3596128" y="1609748"/>
            <a:ext cx="6096000" cy="2031325"/>
          </a:xfrm>
          <a:prstGeom prst="rect">
            <a:avLst/>
          </a:prstGeom>
        </p:spPr>
        <p:txBody>
          <a:bodyPr>
            <a:spAutoFit/>
          </a:bodyPr>
          <a:lstStyle/>
          <a:p>
            <a:r>
              <a:rPr lang="en-GB" b="1" dirty="0">
                <a:solidFill>
                  <a:srgbClr val="A41A3D"/>
                </a:solidFill>
                <a:effectLst/>
                <a:latin typeface="Swiss 721 SWA" panose="020B0504020202020204" pitchFamily="34" charset="0"/>
                <a:cs typeface="Futura" panose="020B0602020204020303" pitchFamily="34" charset="-79"/>
              </a:rPr>
              <a:t>1.</a:t>
            </a:r>
            <a:r>
              <a:rPr lang="en-GB" dirty="0">
                <a:solidFill>
                  <a:srgbClr val="A41A3D"/>
                </a:solidFill>
                <a:effectLst/>
                <a:latin typeface="Futura" panose="020B0602020204020303" pitchFamily="34" charset="-79"/>
                <a:cs typeface="Futura" panose="020B0602020204020303" pitchFamily="34" charset="-79"/>
              </a:rPr>
              <a:t> What could be the three most valuable assets   </a:t>
            </a:r>
          </a:p>
          <a:p>
            <a:r>
              <a:rPr lang="en-GB" dirty="0">
                <a:solidFill>
                  <a:srgbClr val="A41A3D"/>
                </a:solidFill>
                <a:effectLst/>
                <a:latin typeface="Futura" panose="020B0602020204020303" pitchFamily="34" charset="-79"/>
                <a:cs typeface="Futura" panose="020B0602020204020303" pitchFamily="34" charset="-79"/>
              </a:rPr>
              <a:t>    someone might own in their lifetime?</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Swiss 721 SWA" panose="020B0504020202020204" pitchFamily="34" charset="0"/>
                <a:cs typeface="Futura" panose="020B0602020204020303" pitchFamily="34" charset="-79"/>
              </a:rPr>
              <a:t>2.</a:t>
            </a:r>
            <a:r>
              <a:rPr lang="en-GB" dirty="0">
                <a:solidFill>
                  <a:srgbClr val="A41A3D"/>
                </a:solidFill>
                <a:effectLst/>
                <a:latin typeface="Futura" panose="020B0602020204020303" pitchFamily="34" charset="-79"/>
                <a:cs typeface="Futura" panose="020B0602020204020303" pitchFamily="34" charset="-79"/>
              </a:rPr>
              <a:t> Name three risks that could affect your ability </a:t>
            </a:r>
          </a:p>
          <a:p>
            <a:r>
              <a:rPr lang="en-GB" dirty="0">
                <a:solidFill>
                  <a:srgbClr val="A41A3D"/>
                </a:solidFill>
                <a:effectLst/>
                <a:latin typeface="Futura" panose="020B0602020204020303" pitchFamily="34" charset="-79"/>
                <a:cs typeface="Futura" panose="020B0602020204020303" pitchFamily="34" charset="-79"/>
              </a:rPr>
              <a:t>    to earn an income.</a:t>
            </a:r>
          </a:p>
          <a:p>
            <a:endParaRPr lang="en-GB" dirty="0">
              <a:solidFill>
                <a:srgbClr val="A41A3D"/>
              </a:solidFill>
              <a:effectLst/>
              <a:latin typeface="Futura" panose="020B0602020204020303" pitchFamily="34" charset="-79"/>
              <a:cs typeface="Futura" panose="020B0602020204020303" pitchFamily="34" charset="-79"/>
            </a:endParaRPr>
          </a:p>
          <a:p>
            <a:r>
              <a:rPr lang="en-GB" b="1" dirty="0">
                <a:solidFill>
                  <a:srgbClr val="A41A3D"/>
                </a:solidFill>
                <a:effectLst/>
                <a:latin typeface="Swiss 721 SWA" panose="020B0504020202020204" pitchFamily="34" charset="0"/>
                <a:cs typeface="Futura" panose="020B0602020204020303" pitchFamily="34" charset="-79"/>
              </a:rPr>
              <a:t>3.</a:t>
            </a:r>
            <a:r>
              <a:rPr lang="en-GB" dirty="0">
                <a:solidFill>
                  <a:srgbClr val="A41A3D"/>
                </a:solidFill>
                <a:effectLst/>
                <a:latin typeface="Futura" panose="020B0602020204020303" pitchFamily="34" charset="-79"/>
                <a:cs typeface="Futura" panose="020B0602020204020303" pitchFamily="34" charset="-79"/>
              </a:rPr>
              <a:t> Explain how investing is different to saving. </a:t>
            </a:r>
          </a:p>
        </p:txBody>
      </p:sp>
    </p:spTree>
    <p:extLst>
      <p:ext uri="{BB962C8B-B14F-4D97-AF65-F5344CB8AC3E}">
        <p14:creationId xmlns:p14="http://schemas.microsoft.com/office/powerpoint/2010/main" val="4131849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3339549" y="6289627"/>
            <a:ext cx="9175028"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TYPES OF PERSONAL FINANCIAL RISK</a:t>
            </a:r>
          </a:p>
        </p:txBody>
      </p:sp>
      <p:sp>
        <p:nvSpPr>
          <p:cNvPr id="12" name="Rectangle 11">
            <a:extLst>
              <a:ext uri="{FF2B5EF4-FFF2-40B4-BE49-F238E27FC236}">
                <a16:creationId xmlns:a16="http://schemas.microsoft.com/office/drawing/2014/main" id="{1AD6D52D-D96F-A746-8303-AD7DE1DF9798}"/>
              </a:ext>
            </a:extLst>
          </p:cNvPr>
          <p:cNvSpPr/>
          <p:nvPr userDrawn="1"/>
        </p:nvSpPr>
        <p:spPr>
          <a:xfrm>
            <a:off x="0" y="-8211"/>
            <a:ext cx="12192000" cy="6219825"/>
          </a:xfrm>
          <a:prstGeom prst="rect">
            <a:avLst/>
          </a:prstGeom>
          <a:solidFill>
            <a:srgbClr val="D7A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62870E-910B-164B-ABF2-7FF1D7BFBAF1}"/>
              </a:ext>
            </a:extLst>
          </p:cNvPr>
          <p:cNvSpPr txBox="1"/>
          <p:nvPr userDrawn="1"/>
        </p:nvSpPr>
        <p:spPr>
          <a:xfrm>
            <a:off x="1088163" y="452532"/>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CASE STUDY</a:t>
            </a:r>
          </a:p>
        </p:txBody>
      </p:sp>
      <p:cxnSp>
        <p:nvCxnSpPr>
          <p:cNvPr id="18" name="Straight Connector 17">
            <a:extLst>
              <a:ext uri="{FF2B5EF4-FFF2-40B4-BE49-F238E27FC236}">
                <a16:creationId xmlns:a16="http://schemas.microsoft.com/office/drawing/2014/main" id="{20D50EC7-9FB4-B744-8995-3CC391565007}"/>
              </a:ext>
            </a:extLst>
          </p:cNvPr>
          <p:cNvCxnSpPr>
            <a:cxnSpLocks/>
          </p:cNvCxnSpPr>
          <p:nvPr userDrawn="1"/>
        </p:nvCxnSpPr>
        <p:spPr>
          <a:xfrm>
            <a:off x="1182490" y="874652"/>
            <a:ext cx="1858884" cy="0"/>
          </a:xfrm>
          <a:prstGeom prst="line">
            <a:avLst/>
          </a:prstGeom>
          <a:ln>
            <a:solidFill>
              <a:srgbClr val="D84E1D"/>
            </a:solidFill>
          </a:ln>
        </p:spPr>
        <p:style>
          <a:lnRef idx="3">
            <a:schemeClr val="accent5"/>
          </a:lnRef>
          <a:fillRef idx="0">
            <a:schemeClr val="accent5"/>
          </a:fillRef>
          <a:effectRef idx="2">
            <a:schemeClr val="accent5"/>
          </a:effectRef>
          <a:fontRef idx="minor">
            <a:schemeClr val="tx1"/>
          </a:fontRef>
        </p:style>
      </p:cxnSp>
      <p:pic>
        <p:nvPicPr>
          <p:cNvPr id="2" name="Picture 1">
            <a:extLst>
              <a:ext uri="{FF2B5EF4-FFF2-40B4-BE49-F238E27FC236}">
                <a16:creationId xmlns:a16="http://schemas.microsoft.com/office/drawing/2014/main" id="{7CEE792B-55E9-6041-B0DC-49DBE6153AC3}"/>
              </a:ext>
            </a:extLst>
          </p:cNvPr>
          <p:cNvPicPr>
            <a:picLocks noChangeAspect="1"/>
          </p:cNvPicPr>
          <p:nvPr userDrawn="1"/>
        </p:nvPicPr>
        <p:blipFill>
          <a:blip r:embed="rId2"/>
          <a:stretch>
            <a:fillRect/>
          </a:stretch>
        </p:blipFill>
        <p:spPr>
          <a:xfrm>
            <a:off x="506312" y="384364"/>
            <a:ext cx="581851" cy="578121"/>
          </a:xfrm>
          <a:prstGeom prst="rect">
            <a:avLst/>
          </a:prstGeom>
        </p:spPr>
      </p:pic>
      <p:sp>
        <p:nvSpPr>
          <p:cNvPr id="9" name="Rectangle 8">
            <a:extLst>
              <a:ext uri="{FF2B5EF4-FFF2-40B4-BE49-F238E27FC236}">
                <a16:creationId xmlns:a16="http://schemas.microsoft.com/office/drawing/2014/main" id="{BE20449C-7ECF-0140-B8D7-1533A6B8C15C}"/>
              </a:ext>
            </a:extLst>
          </p:cNvPr>
          <p:cNvSpPr/>
          <p:nvPr userDrawn="1"/>
        </p:nvSpPr>
        <p:spPr>
          <a:xfrm>
            <a:off x="434010" y="1160794"/>
            <a:ext cx="5241234" cy="4247317"/>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Simone has met her friend Mei for a coffee. She is happy to order and get a table if Mei doesn’t mind going to the cash machine for her to get some cash out. She gives Mei her debit card along with her PIN, which Mei puts into her phone notes so that she can remember it.  </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Over coffee, Mei tells Simone that she is planning to go on holiday soon and has seen a really great deal on an online travel agency. She has never heard of the agency, but the holiday is much cheaper than anywhere else she has seen it. While she has no savings at the moment, Mei is planning on getting herself a credit card to book the holiday.</a:t>
            </a:r>
          </a:p>
        </p:txBody>
      </p:sp>
      <p:sp>
        <p:nvSpPr>
          <p:cNvPr id="10" name="Rectangle 9">
            <a:extLst>
              <a:ext uri="{FF2B5EF4-FFF2-40B4-BE49-F238E27FC236}">
                <a16:creationId xmlns:a16="http://schemas.microsoft.com/office/drawing/2014/main" id="{60B12B01-4573-B140-9596-D7D39DBA0C89}"/>
              </a:ext>
            </a:extLst>
          </p:cNvPr>
          <p:cNvSpPr/>
          <p:nvPr userDrawn="1"/>
        </p:nvSpPr>
        <p:spPr>
          <a:xfrm>
            <a:off x="6096000" y="1160794"/>
            <a:ext cx="5343939"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Simone gives Mei the news that she has recently passed her driving test and is about to get a loan from the bank to buy a second hand car from a friend of a friend.</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1.</a:t>
            </a:r>
            <a:r>
              <a:rPr lang="en-GB" dirty="0">
                <a:solidFill>
                  <a:srgbClr val="002F3B"/>
                </a:solidFill>
                <a:effectLst/>
                <a:latin typeface="Futura" panose="020B0602020204020303" pitchFamily="34" charset="-79"/>
                <a:cs typeface="Futura" panose="020B0602020204020303" pitchFamily="34" charset="-79"/>
              </a:rPr>
              <a:t> Identify the financial risks that Mei and Simone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    are taking.</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2.</a:t>
            </a:r>
            <a:r>
              <a:rPr lang="en-GB" dirty="0">
                <a:solidFill>
                  <a:srgbClr val="002F3B"/>
                </a:solidFill>
                <a:effectLst/>
                <a:latin typeface="Futura" panose="020B0602020204020303" pitchFamily="34" charset="-79"/>
                <a:cs typeface="Futura" panose="020B0602020204020303" pitchFamily="34" charset="-79"/>
              </a:rPr>
              <a:t> Decide whether each risk is a low, medium or   </a:t>
            </a:r>
          </a:p>
          <a:p>
            <a:r>
              <a:rPr lang="en-GB" dirty="0">
                <a:solidFill>
                  <a:srgbClr val="002F3B"/>
                </a:solidFill>
                <a:effectLst/>
                <a:latin typeface="Futura" panose="020B0602020204020303" pitchFamily="34" charset="-79"/>
                <a:cs typeface="Futura" panose="020B0602020204020303" pitchFamily="34" charset="-79"/>
              </a:rPr>
              <a:t>    high-risk activity.</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3.</a:t>
            </a:r>
            <a:r>
              <a:rPr lang="en-GB" dirty="0">
                <a:solidFill>
                  <a:srgbClr val="002F3B"/>
                </a:solidFill>
                <a:effectLst/>
                <a:latin typeface="Futura" panose="020B0602020204020303" pitchFamily="34" charset="-79"/>
                <a:cs typeface="Futura" panose="020B0602020204020303" pitchFamily="34" charset="-79"/>
              </a:rPr>
              <a:t> Discuss the implications of each risk and  </a:t>
            </a:r>
          </a:p>
          <a:p>
            <a:r>
              <a:rPr lang="en-GB" dirty="0">
                <a:solidFill>
                  <a:srgbClr val="002F3B"/>
                </a:solidFill>
                <a:effectLst/>
                <a:latin typeface="Futura" panose="020B0602020204020303" pitchFamily="34" charset="-79"/>
                <a:cs typeface="Futura" panose="020B0602020204020303" pitchFamily="34" charset="-79"/>
              </a:rPr>
              <a:t>    decide how Mei and Simone could minimise  </a:t>
            </a:r>
          </a:p>
          <a:p>
            <a:r>
              <a:rPr lang="en-GB" dirty="0">
                <a:solidFill>
                  <a:srgbClr val="002F3B"/>
                </a:solidFill>
                <a:effectLst/>
                <a:latin typeface="Futura" panose="020B0602020204020303" pitchFamily="34" charset="-79"/>
                <a:cs typeface="Futura" panose="020B0602020204020303" pitchFamily="34" charset="-79"/>
              </a:rPr>
              <a:t>    each one.</a:t>
            </a:r>
          </a:p>
        </p:txBody>
      </p:sp>
    </p:spTree>
    <p:extLst>
      <p:ext uri="{BB962C8B-B14F-4D97-AF65-F5344CB8AC3E}">
        <p14:creationId xmlns:p14="http://schemas.microsoft.com/office/powerpoint/2010/main" val="1556465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FEAF14-29DB-9B43-9EA6-F000F66D8390}"/>
              </a:ext>
            </a:extLst>
          </p:cNvPr>
          <p:cNvSpPr/>
          <p:nvPr userDrawn="1"/>
        </p:nvSpPr>
        <p:spPr>
          <a:xfrm>
            <a:off x="0" y="4798"/>
            <a:ext cx="12192000" cy="6520070"/>
          </a:xfrm>
          <a:prstGeom prst="rect">
            <a:avLst/>
          </a:prstGeom>
          <a:solidFill>
            <a:srgbClr val="D4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095999" y="6289627"/>
            <a:ext cx="64185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ATTITUDES TO RISK</a:t>
            </a:r>
          </a:p>
        </p:txBody>
      </p:sp>
    </p:spTree>
    <p:extLst>
      <p:ext uri="{BB962C8B-B14F-4D97-AF65-F5344CB8AC3E}">
        <p14:creationId xmlns:p14="http://schemas.microsoft.com/office/powerpoint/2010/main" val="1289578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C594A1-A2AD-134E-A905-88BD29A489EA}"/>
              </a:ext>
            </a:extLst>
          </p:cNvPr>
          <p:cNvPicPr>
            <a:picLocks noChangeAspect="1"/>
          </p:cNvPicPr>
          <p:nvPr userDrawn="1"/>
        </p:nvPicPr>
        <p:blipFill rotWithShape="1">
          <a:blip r:embed="rId2"/>
          <a:srcRect l="23343" r="15472"/>
          <a:stretch/>
        </p:blipFill>
        <p:spPr>
          <a:xfrm>
            <a:off x="0" y="0"/>
            <a:ext cx="6304170" cy="6858000"/>
          </a:xfrm>
          <a:prstGeom prst="rect">
            <a:avLst/>
          </a:prstGeom>
        </p:spPr>
      </p:pic>
      <p:sp>
        <p:nvSpPr>
          <p:cNvPr id="4" name="Date Placeholder 3">
            <a:extLst>
              <a:ext uri="{FF2B5EF4-FFF2-40B4-BE49-F238E27FC236}">
                <a16:creationId xmlns:a16="http://schemas.microsoft.com/office/drawing/2014/main" id="{45F0A37B-8E68-ED4E-8BCA-E2F925F2595C}"/>
              </a:ext>
            </a:extLst>
          </p:cNvPr>
          <p:cNvSpPr>
            <a:spLocks noGrp="1"/>
          </p:cNvSpPr>
          <p:nvPr>
            <p:ph type="dt" sz="half" idx="10"/>
          </p:nvPr>
        </p:nvSpPr>
        <p:spPr/>
        <p:txBody>
          <a:body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A5C75DCD-E8C1-5946-ADF8-24912FB3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DD15C-59DA-D541-9A8C-E22AC212330E}"/>
              </a:ext>
            </a:extLst>
          </p:cNvPr>
          <p:cNvSpPr>
            <a:spLocks noGrp="1"/>
          </p:cNvSpPr>
          <p:nvPr>
            <p:ph type="sldNum" sz="quarter" idx="12"/>
          </p:nvPr>
        </p:nvSpPr>
        <p:spPr/>
        <p:txBody>
          <a:bodyPr/>
          <a:lstStyle/>
          <a:p>
            <a:fld id="{117FD6A4-263A-8449-B77A-31DEE59CEFD8}" type="slidenum">
              <a:rPr lang="en-US" smtClean="0"/>
              <a:t>‹#›</a:t>
            </a:fld>
            <a:endParaRPr lang="en-US"/>
          </a:p>
        </p:txBody>
      </p:sp>
      <p:sp>
        <p:nvSpPr>
          <p:cNvPr id="14" name="Rectangle 13">
            <a:extLst>
              <a:ext uri="{FF2B5EF4-FFF2-40B4-BE49-F238E27FC236}">
                <a16:creationId xmlns:a16="http://schemas.microsoft.com/office/drawing/2014/main" id="{ECA3FC8D-80F5-6D45-A482-254E04CA5F7A}"/>
              </a:ext>
            </a:extLst>
          </p:cNvPr>
          <p:cNvSpPr/>
          <p:nvPr userDrawn="1"/>
        </p:nvSpPr>
        <p:spPr>
          <a:xfrm>
            <a:off x="0" y="6211614"/>
            <a:ext cx="12192000" cy="646386"/>
          </a:xfrm>
          <a:prstGeom prst="rect">
            <a:avLst/>
          </a:prstGeom>
          <a:solidFill>
            <a:srgbClr val="A41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8C6671D-8D1C-1649-911C-99CAE661D079}"/>
              </a:ext>
            </a:extLst>
          </p:cNvPr>
          <p:cNvSpPr txBox="1"/>
          <p:nvPr userDrawn="1"/>
        </p:nvSpPr>
        <p:spPr>
          <a:xfrm>
            <a:off x="6095999" y="6289627"/>
            <a:ext cx="6418577" cy="461665"/>
          </a:xfrm>
          <a:prstGeom prst="rect">
            <a:avLst/>
          </a:prstGeom>
          <a:noFill/>
        </p:spPr>
        <p:txBody>
          <a:bodyPr wrap="square" rtlCol="0">
            <a:spAutoFit/>
          </a:bodyPr>
          <a:lstStyle/>
          <a:p>
            <a:r>
              <a:rPr lang="en-GB" sz="2400" b="1" dirty="0">
                <a:solidFill>
                  <a:schemeClr val="bg1">
                    <a:alpha val="39000"/>
                  </a:schemeClr>
                </a:solidFill>
                <a:latin typeface="Futura" panose="020B0602020204020303" pitchFamily="34" charset="-79"/>
                <a:cs typeface="Futura" panose="020B0602020204020303" pitchFamily="34" charset="-79"/>
              </a:rPr>
              <a:t>RISK AND REWARD </a:t>
            </a:r>
            <a:r>
              <a:rPr lang="en-GB" sz="2400" b="0" i="0" dirty="0">
                <a:solidFill>
                  <a:schemeClr val="bg1">
                    <a:alpha val="39000"/>
                  </a:schemeClr>
                </a:solidFill>
                <a:latin typeface="Futura Medium" panose="020B0602020204020303" pitchFamily="34" charset="-79"/>
                <a:cs typeface="Futura Medium" panose="020B0602020204020303" pitchFamily="34" charset="-79"/>
              </a:rPr>
              <a:t>ATTITUDES TO RISK</a:t>
            </a:r>
          </a:p>
        </p:txBody>
      </p:sp>
      <p:sp>
        <p:nvSpPr>
          <p:cNvPr id="24" name="Rounded Rectangle 23">
            <a:extLst>
              <a:ext uri="{FF2B5EF4-FFF2-40B4-BE49-F238E27FC236}">
                <a16:creationId xmlns:a16="http://schemas.microsoft.com/office/drawing/2014/main" id="{3C2B3573-A949-FE47-A01B-BFCB9F37ECDA}"/>
              </a:ext>
            </a:extLst>
          </p:cNvPr>
          <p:cNvSpPr/>
          <p:nvPr userDrawn="1"/>
        </p:nvSpPr>
        <p:spPr>
          <a:xfrm>
            <a:off x="6763292" y="376897"/>
            <a:ext cx="5034456" cy="5397738"/>
          </a:xfrm>
          <a:prstGeom prst="roundRect">
            <a:avLst>
              <a:gd name="adj" fmla="val 8943"/>
            </a:avLst>
          </a:prstGeom>
          <a:solidFill>
            <a:srgbClr val="004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F3950AD-AB5F-A34C-AC46-B0B8254F1A53}"/>
              </a:ext>
            </a:extLst>
          </p:cNvPr>
          <p:cNvSpPr/>
          <p:nvPr userDrawn="1"/>
        </p:nvSpPr>
        <p:spPr>
          <a:xfrm>
            <a:off x="7660080" y="657429"/>
            <a:ext cx="4030718" cy="954107"/>
          </a:xfrm>
          <a:prstGeom prst="rect">
            <a:avLst/>
          </a:prstGeom>
        </p:spPr>
        <p:txBody>
          <a:bodyPr wrap="square">
            <a:spAutoFit/>
          </a:bodyPr>
          <a:lstStyle/>
          <a:p>
            <a:r>
              <a:rPr lang="en-GB" sz="2800" dirty="0">
                <a:solidFill>
                  <a:schemeClr val="bg1"/>
                </a:solidFill>
                <a:effectLst/>
                <a:latin typeface="Futura Medium" panose="020B0602020204020303" pitchFamily="34" charset="-79"/>
                <a:cs typeface="Futura Medium" panose="020B0602020204020303" pitchFamily="34" charset="-79"/>
              </a:rPr>
              <a:t>DID YOU KNOW?</a:t>
            </a:r>
          </a:p>
          <a:p>
            <a:endParaRPr lang="en-GB" sz="2800" dirty="0">
              <a:solidFill>
                <a:schemeClr val="bg1"/>
              </a:solidFill>
              <a:effectLst/>
              <a:latin typeface="Futura Medium" panose="020B0602020204020303" pitchFamily="34" charset="-79"/>
              <a:cs typeface="Futura Medium" panose="020B0602020204020303" pitchFamily="34" charset="-79"/>
            </a:endParaRPr>
          </a:p>
        </p:txBody>
      </p:sp>
      <p:cxnSp>
        <p:nvCxnSpPr>
          <p:cNvPr id="27" name="Straight Connector 26">
            <a:extLst>
              <a:ext uri="{FF2B5EF4-FFF2-40B4-BE49-F238E27FC236}">
                <a16:creationId xmlns:a16="http://schemas.microsoft.com/office/drawing/2014/main" id="{BB3F29CD-F1E1-0244-B90B-4DE149127E37}"/>
              </a:ext>
            </a:extLst>
          </p:cNvPr>
          <p:cNvCxnSpPr/>
          <p:nvPr userDrawn="1"/>
        </p:nvCxnSpPr>
        <p:spPr>
          <a:xfrm>
            <a:off x="7142370" y="1275768"/>
            <a:ext cx="3636579" cy="0"/>
          </a:xfrm>
          <a:prstGeom prst="line">
            <a:avLst/>
          </a:prstGeom>
          <a:ln>
            <a:solidFill>
              <a:srgbClr val="D84E1D"/>
            </a:solidFill>
          </a:ln>
        </p:spPr>
        <p:style>
          <a:lnRef idx="3">
            <a:schemeClr val="accent6"/>
          </a:lnRef>
          <a:fillRef idx="0">
            <a:schemeClr val="accent6"/>
          </a:fillRef>
          <a:effectRef idx="2">
            <a:schemeClr val="accent6"/>
          </a:effectRef>
          <a:fontRef idx="minor">
            <a:schemeClr val="tx1"/>
          </a:fontRef>
        </p:style>
      </p:cxnSp>
      <p:pic>
        <p:nvPicPr>
          <p:cNvPr id="28" name="Picture 27">
            <a:extLst>
              <a:ext uri="{FF2B5EF4-FFF2-40B4-BE49-F238E27FC236}">
                <a16:creationId xmlns:a16="http://schemas.microsoft.com/office/drawing/2014/main" id="{7299641E-3523-FF4B-BA1D-FDA7647DCA37}"/>
              </a:ext>
            </a:extLst>
          </p:cNvPr>
          <p:cNvPicPr>
            <a:picLocks noChangeAspect="1"/>
          </p:cNvPicPr>
          <p:nvPr userDrawn="1"/>
        </p:nvPicPr>
        <p:blipFill>
          <a:blip r:embed="rId3"/>
          <a:stretch>
            <a:fillRect/>
          </a:stretch>
        </p:blipFill>
        <p:spPr>
          <a:xfrm>
            <a:off x="7086207" y="587638"/>
            <a:ext cx="620937" cy="615763"/>
          </a:xfrm>
          <a:prstGeom prst="rect">
            <a:avLst/>
          </a:prstGeom>
        </p:spPr>
      </p:pic>
      <p:sp>
        <p:nvSpPr>
          <p:cNvPr id="2" name="Rectangle 1">
            <a:extLst>
              <a:ext uri="{FF2B5EF4-FFF2-40B4-BE49-F238E27FC236}">
                <a16:creationId xmlns:a16="http://schemas.microsoft.com/office/drawing/2014/main" id="{33DEE107-731B-C84D-9196-C2E3C63815F6}"/>
              </a:ext>
            </a:extLst>
          </p:cNvPr>
          <p:cNvSpPr/>
          <p:nvPr userDrawn="1"/>
        </p:nvSpPr>
        <p:spPr>
          <a:xfrm>
            <a:off x="7086207" y="1441170"/>
            <a:ext cx="4353732" cy="2308324"/>
          </a:xfrm>
          <a:prstGeom prst="rect">
            <a:avLst/>
          </a:prstGeom>
        </p:spPr>
        <p:txBody>
          <a:bodyPr wrap="square">
            <a:spAutoFit/>
          </a:bodyPr>
          <a:lstStyle/>
          <a:p>
            <a:r>
              <a:rPr lang="en-GB" b="1" dirty="0">
                <a:solidFill>
                  <a:srgbClr val="FFFFFF"/>
                </a:solidFill>
                <a:effectLst/>
                <a:latin typeface="FUTURA MEDIUM" panose="020B0602020204020303" pitchFamily="34" charset="-79"/>
                <a:cs typeface="FUTURA MEDIUM" panose="020B0602020204020303" pitchFamily="34" charset="-79"/>
              </a:rPr>
              <a:t>If you are looking to borrow money the lender will assess the level of risk you present to them. </a:t>
            </a:r>
          </a:p>
          <a:p>
            <a:endParaRPr lang="en-GB" b="1" dirty="0">
              <a:solidFill>
                <a:srgbClr val="FFFFFF"/>
              </a:solidFill>
              <a:effectLst/>
              <a:latin typeface="FUTURA MEDIUM" panose="020B0602020204020303" pitchFamily="34" charset="-79"/>
              <a:cs typeface="FUTURA MEDIUM" panose="020B0602020204020303" pitchFamily="34" charset="-79"/>
            </a:endParaRPr>
          </a:p>
          <a:p>
            <a:r>
              <a:rPr lang="en-GB" b="1" dirty="0">
                <a:solidFill>
                  <a:srgbClr val="FFFFFF"/>
                </a:solidFill>
                <a:effectLst/>
                <a:latin typeface="FUTURA MEDIUM" panose="020B0602020204020303" pitchFamily="34" charset="-79"/>
                <a:cs typeface="FUTURA MEDIUM" panose="020B0602020204020303" pitchFamily="34" charset="-79"/>
              </a:rPr>
              <a:t>Customers who are lower risk will often be able to borrow money at lower interest rates than those who are considered a higher risk.</a:t>
            </a:r>
            <a:endParaRPr lang="en-GB" dirty="0">
              <a:solidFill>
                <a:srgbClr val="FFFFFF"/>
              </a:solidFill>
              <a:effectLst/>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253231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452E41-B7B1-8C47-B17E-A0227BEBEE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5B584BF-0377-E84B-979D-DE9CDB3315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F881855-FF2E-9841-A13A-248C71B1A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A0F36-BDAD-3341-8BA1-31BEBC9BFC85}" type="datetimeFigureOut">
              <a:rPr lang="en-US" smtClean="0"/>
              <a:t>1/15/2021</a:t>
            </a:fld>
            <a:endParaRPr lang="en-US"/>
          </a:p>
        </p:txBody>
      </p:sp>
      <p:sp>
        <p:nvSpPr>
          <p:cNvPr id="5" name="Footer Placeholder 4">
            <a:extLst>
              <a:ext uri="{FF2B5EF4-FFF2-40B4-BE49-F238E27FC236}">
                <a16:creationId xmlns:a16="http://schemas.microsoft.com/office/drawing/2014/main" id="{C46F38FD-9A17-224F-A667-3D304971A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DFF08A-012B-384B-A122-61B3E4165B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FD6A4-263A-8449-B77A-31DEE59CEFD8}" type="slidenum">
              <a:rPr lang="en-US" smtClean="0"/>
              <a:t>‹#›</a:t>
            </a:fld>
            <a:endParaRPr lang="en-US"/>
          </a:p>
        </p:txBody>
      </p:sp>
    </p:spTree>
    <p:extLst>
      <p:ext uri="{BB962C8B-B14F-4D97-AF65-F5344CB8AC3E}">
        <p14:creationId xmlns:p14="http://schemas.microsoft.com/office/powerpoint/2010/main" val="3683769249"/>
      </p:ext>
    </p:extLst>
  </p:cSld>
  <p:clrMap bg1="lt1" tx1="dk1" bg2="lt2" tx2="dk2" accent1="accent1" accent2="accent2" accent3="accent3" accent4="accent4" accent5="accent5" accent6="accent6" hlink="hlink" folHlink="folHlink"/>
  <p:sldLayoutIdLst>
    <p:sldLayoutId id="2147483649" r:id="rId1"/>
    <p:sldLayoutId id="2147483913" r:id="rId2"/>
    <p:sldLayoutId id="2147483699"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 id="2147483879" r:id="rId20"/>
    <p:sldLayoutId id="2147483880" r:id="rId21"/>
    <p:sldLayoutId id="2147483881" r:id="rId22"/>
    <p:sldLayoutId id="2147483882" r:id="rId23"/>
    <p:sldLayoutId id="2147483883" r:id="rId24"/>
    <p:sldLayoutId id="2147483884" r:id="rId25"/>
    <p:sldLayoutId id="2147483885" r:id="rId26"/>
    <p:sldLayoutId id="2147483886" r:id="rId27"/>
    <p:sldLayoutId id="2147483887" r:id="rId28"/>
    <p:sldLayoutId id="2147483888" r:id="rId29"/>
    <p:sldLayoutId id="2147483889" r:id="rId30"/>
    <p:sldLayoutId id="2147483890" r:id="rId31"/>
    <p:sldLayoutId id="2147483891" r:id="rId32"/>
    <p:sldLayoutId id="2147483892" r:id="rId33"/>
    <p:sldLayoutId id="2147483893" r:id="rId34"/>
    <p:sldLayoutId id="2147483894" r:id="rId35"/>
    <p:sldLayoutId id="2147483895" r:id="rId36"/>
    <p:sldLayoutId id="2147483896" r:id="rId37"/>
    <p:sldLayoutId id="2147483897" r:id="rId38"/>
    <p:sldLayoutId id="2147483898" r:id="rId39"/>
    <p:sldLayoutId id="2147483899" r:id="rId40"/>
    <p:sldLayoutId id="2147483900" r:id="rId41"/>
    <p:sldLayoutId id="2147483901" r:id="rId42"/>
    <p:sldLayoutId id="2147483902" r:id="rId43"/>
    <p:sldLayoutId id="2147483903" r:id="rId44"/>
    <p:sldLayoutId id="2147483904" r:id="rId45"/>
    <p:sldLayoutId id="2147483905" r:id="rId46"/>
    <p:sldLayoutId id="2147483798" r:id="rId47"/>
    <p:sldLayoutId id="2147483906" r:id="rId48"/>
    <p:sldLayoutId id="2147483907" r:id="rId49"/>
    <p:sldLayoutId id="2147483908" r:id="rId50"/>
    <p:sldLayoutId id="2147483909" r:id="rId51"/>
    <p:sldLayoutId id="2147483910" r:id="rId52"/>
    <p:sldLayoutId id="2147483911" r:id="rId53"/>
    <p:sldLayoutId id="2147483912" r:id="rId5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emf"/><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1817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490841-5743-844A-8925-2300B061D953}"/>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6DD64054-740B-D048-B0D8-0389C8B3EC01}"/>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CCC2522B-C4E1-8147-A923-782ED76D3AFC}"/>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0C11DFAB-64F5-2242-A2BF-FF344FFA00D5}"/>
              </a:ext>
            </a:extLst>
          </p:cNvPr>
          <p:cNvSpPr/>
          <p:nvPr/>
        </p:nvSpPr>
        <p:spPr>
          <a:xfrm>
            <a:off x="522790" y="1130174"/>
            <a:ext cx="10996661" cy="3693319"/>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When will you have to assess the risk of financial decisions?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Draw a timeline from the age of 14 to 30. Place the following financial decisions on that timeline for </a:t>
            </a:r>
            <a:br>
              <a:rPr lang="en-GB" dirty="0">
                <a:solidFill>
                  <a:srgbClr val="00303C"/>
                </a:solidFill>
                <a:effectLst/>
                <a:latin typeface="Futura" panose="020B0602020204020303" pitchFamily="34" charset="-79"/>
                <a:cs typeface="Futura" panose="020B0602020204020303" pitchFamily="34" charset="-79"/>
              </a:rPr>
            </a:br>
            <a:r>
              <a:rPr lang="en-GB" dirty="0">
                <a:solidFill>
                  <a:srgbClr val="00303C"/>
                </a:solidFill>
                <a:effectLst/>
                <a:latin typeface="Futura" panose="020B0602020204020303" pitchFamily="34" charset="-79"/>
                <a:cs typeface="Futura" panose="020B0602020204020303" pitchFamily="34" charset="-79"/>
              </a:rPr>
              <a:t>when you think you might have to make them independently:</a:t>
            </a:r>
          </a:p>
          <a:p>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Owning a car</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Choosing a savings account</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Paying for a holiday with friends</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Owning a pet</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Borrowing some money</a:t>
            </a: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Starting to pay rent for accommodation</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Add two more of your own to the timeline.</a:t>
            </a:r>
          </a:p>
        </p:txBody>
      </p:sp>
    </p:spTree>
    <p:extLst>
      <p:ext uri="{BB962C8B-B14F-4D97-AF65-F5344CB8AC3E}">
        <p14:creationId xmlns:p14="http://schemas.microsoft.com/office/powerpoint/2010/main" val="2465707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235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092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303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077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128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5AB549-98B7-824A-9366-F0E19719BE47}"/>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1F90EFCA-586F-884F-9519-83A866E8821A}"/>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9E69A850-A8F9-9E4D-8682-E688A6CDC06C}"/>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E03E285D-2F10-C148-A39D-2AB52BF68005}"/>
              </a:ext>
            </a:extLst>
          </p:cNvPr>
          <p:cNvSpPr/>
          <p:nvPr/>
        </p:nvSpPr>
        <p:spPr>
          <a:xfrm>
            <a:off x="522791" y="1074889"/>
            <a:ext cx="11036418" cy="480131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Consider the following four people. Who, if anyone, do you think should be considering investing some of their money? Give reasons for your answer.</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1. </a:t>
            </a:r>
            <a:r>
              <a:rPr lang="en-GB" dirty="0">
                <a:solidFill>
                  <a:srgbClr val="002F3B"/>
                </a:solidFill>
                <a:effectLst/>
                <a:latin typeface="Futura" panose="020B0602020204020303" pitchFamily="34" charset="-79"/>
                <a:cs typeface="Futura" panose="020B0602020204020303" pitchFamily="34" charset="-79"/>
              </a:rPr>
              <a:t>A 25-year-old single man who does not earn much but sometimes has a little money left over at the     </a:t>
            </a:r>
          </a:p>
          <a:p>
            <a:r>
              <a:rPr lang="en-GB" dirty="0">
                <a:solidFill>
                  <a:srgbClr val="002F3B"/>
                </a:solidFill>
                <a:effectLst/>
                <a:latin typeface="Futura" panose="020B0602020204020303" pitchFamily="34" charset="-79"/>
                <a:cs typeface="Futura" panose="020B0602020204020303" pitchFamily="34" charset="-79"/>
              </a:rPr>
              <a:t>    end of each month. This amount is never the same, varying between £10 and £60. He already has a </a:t>
            </a:r>
            <a:br>
              <a:rPr lang="en-GB" dirty="0">
                <a:solidFill>
                  <a:srgbClr val="002F3B"/>
                </a:solidFill>
                <a:effectLst/>
                <a:latin typeface="Futura" panose="020B0602020204020303" pitchFamily="34" charset="-79"/>
                <a:cs typeface="Futura" panose="020B0602020204020303" pitchFamily="34" charset="-79"/>
              </a:rPr>
            </a:br>
            <a:r>
              <a:rPr lang="en-GB" dirty="0">
                <a:solidFill>
                  <a:srgbClr val="002F3B"/>
                </a:solidFill>
                <a:effectLst/>
                <a:latin typeface="Futura" panose="020B0602020204020303" pitchFamily="34" charset="-79"/>
                <a:cs typeface="Futura" panose="020B0602020204020303" pitchFamily="34" charset="-79"/>
              </a:rPr>
              <a:t>    pension scheme through his job and cannot afford to pay a mortgage to buy his own house yet.</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2.</a:t>
            </a:r>
            <a:r>
              <a:rPr lang="en-GB" dirty="0">
                <a:solidFill>
                  <a:srgbClr val="002F3B"/>
                </a:solidFill>
                <a:effectLst/>
                <a:latin typeface="Futura" panose="020B0602020204020303" pitchFamily="34" charset="-79"/>
                <a:cs typeface="Futura" panose="020B0602020204020303" pitchFamily="34" charset="-79"/>
              </a:rPr>
              <a:t> A couple, both 45, in well paid jobs whose two children are both planning to go to university. They    </a:t>
            </a:r>
          </a:p>
          <a:p>
            <a:r>
              <a:rPr lang="en-GB" dirty="0">
                <a:solidFill>
                  <a:srgbClr val="002F3B"/>
                </a:solidFill>
                <a:effectLst/>
                <a:latin typeface="Futura" panose="020B0602020204020303" pitchFamily="34" charset="-79"/>
                <a:cs typeface="Futura" panose="020B0602020204020303" pitchFamily="34" charset="-79"/>
              </a:rPr>
              <a:t>    have about £1,000 spare at the end of each month and want to build up a fund for when they retire     </a:t>
            </a:r>
          </a:p>
          <a:p>
            <a:r>
              <a:rPr lang="en-GB" dirty="0">
                <a:solidFill>
                  <a:srgbClr val="002F3B"/>
                </a:solidFill>
                <a:effectLst/>
                <a:latin typeface="Futura" panose="020B0602020204020303" pitchFamily="34" charset="-79"/>
                <a:cs typeface="Futura" panose="020B0602020204020303" pitchFamily="34" charset="-79"/>
              </a:rPr>
              <a:t>    but also don’t want their children to build up too much debt when they go to university.</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3.</a:t>
            </a:r>
            <a:r>
              <a:rPr lang="en-GB" dirty="0">
                <a:solidFill>
                  <a:srgbClr val="002F3B"/>
                </a:solidFill>
                <a:effectLst/>
                <a:latin typeface="Futura" panose="020B0602020204020303" pitchFamily="34" charset="-79"/>
                <a:cs typeface="Futura" panose="020B0602020204020303" pitchFamily="34" charset="-79"/>
              </a:rPr>
              <a:t> A husband and wife, both 55 years old, who have just won £50,000 on the lottery. They have no  </a:t>
            </a:r>
          </a:p>
          <a:p>
            <a:r>
              <a:rPr lang="en-GB" dirty="0">
                <a:solidFill>
                  <a:srgbClr val="002F3B"/>
                </a:solidFill>
                <a:effectLst/>
                <a:latin typeface="Futura" panose="020B0602020204020303" pitchFamily="34" charset="-79"/>
                <a:cs typeface="Futura" panose="020B0602020204020303" pitchFamily="34" charset="-79"/>
              </a:rPr>
              <a:t>    children and really want to travel the world.</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4. </a:t>
            </a:r>
            <a:r>
              <a:rPr lang="en-GB" dirty="0">
                <a:solidFill>
                  <a:srgbClr val="002F3B"/>
                </a:solidFill>
                <a:effectLst/>
                <a:latin typeface="Futura" panose="020B0602020204020303" pitchFamily="34" charset="-79"/>
                <a:cs typeface="Futura" panose="020B0602020204020303" pitchFamily="34" charset="-79"/>
              </a:rPr>
              <a:t>An 80-year-old woman who already has some money saved in a building society for emergencies.  </a:t>
            </a:r>
          </a:p>
          <a:p>
            <a:r>
              <a:rPr lang="en-GB" dirty="0">
                <a:solidFill>
                  <a:srgbClr val="002F3B"/>
                </a:solidFill>
                <a:effectLst/>
                <a:latin typeface="Futura" panose="020B0602020204020303" pitchFamily="34" charset="-79"/>
                <a:cs typeface="Futura" panose="020B0602020204020303" pitchFamily="34" charset="-79"/>
              </a:rPr>
              <a:t>    She gets the state pension and has paid off her mortgage. She has no family to worry about and has  </a:t>
            </a:r>
          </a:p>
          <a:p>
            <a:r>
              <a:rPr lang="en-GB" dirty="0">
                <a:solidFill>
                  <a:srgbClr val="002F3B"/>
                </a:solidFill>
                <a:effectLst/>
                <a:latin typeface="Futura" panose="020B0602020204020303" pitchFamily="34" charset="-79"/>
                <a:cs typeface="Futura" panose="020B0602020204020303" pitchFamily="34" charset="-79"/>
              </a:rPr>
              <a:t>    £10,000 to spare.</a:t>
            </a:r>
          </a:p>
        </p:txBody>
      </p:sp>
    </p:spTree>
    <p:extLst>
      <p:ext uri="{BB962C8B-B14F-4D97-AF65-F5344CB8AC3E}">
        <p14:creationId xmlns:p14="http://schemas.microsoft.com/office/powerpoint/2010/main" val="2893402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423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129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292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376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008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8991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6873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479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7024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690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6335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3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2059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515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568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332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40C39C-4F0B-FB4F-A195-56FECA90ECBA}"/>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DA6DF8A6-E60C-9D46-AFDC-37A2B2609DB2}"/>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0D064E3E-526B-474F-B2A0-5A4457CA07AE}"/>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38330F32-5A3A-DA47-838E-26FDF7ACD7C4}"/>
              </a:ext>
            </a:extLst>
          </p:cNvPr>
          <p:cNvSpPr/>
          <p:nvPr/>
        </p:nvSpPr>
        <p:spPr>
          <a:xfrm>
            <a:off x="522791" y="1077168"/>
            <a:ext cx="6126487" cy="480131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“Spread the risks” is a common bit of financial advice yet there are many other sayings out there that try and impart some form of financial wisdom. Here are 10 of them – what do you think they mean in the context of taking financial risk?</a:t>
            </a:r>
          </a:p>
          <a:p>
            <a:endParaRPr lang="en-GB" dirty="0">
              <a:solidFill>
                <a:srgbClr val="002F3B"/>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Success and failure are two sides of the same coin</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All that glitters is not gold</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Don’t throw good money after bad</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Money can’t buy happiness</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Keep the wolf from the door</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Don’t put all your eggs in one basket</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There’s no such thing as a free lunch</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A debt paid is a friend kept</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Make ends meet</a:t>
            </a:r>
          </a:p>
          <a:p>
            <a:pPr marL="285750" indent="-285750">
              <a:buFont typeface="Arial" panose="020B0604020202020204" pitchFamily="34" charset="0"/>
              <a:buChar char="•"/>
            </a:pPr>
            <a:r>
              <a:rPr lang="en-GB" dirty="0">
                <a:solidFill>
                  <a:srgbClr val="002F3B"/>
                </a:solidFill>
                <a:effectLst/>
                <a:latin typeface="Futura" panose="020B0602020204020303" pitchFamily="34" charset="-79"/>
                <a:cs typeface="Futura" panose="020B0602020204020303" pitchFamily="34" charset="-79"/>
              </a:rPr>
              <a:t>Take care of the pennies and the pounds will take care of themselves</a:t>
            </a:r>
          </a:p>
        </p:txBody>
      </p:sp>
    </p:spTree>
    <p:extLst>
      <p:ext uri="{BB962C8B-B14F-4D97-AF65-F5344CB8AC3E}">
        <p14:creationId xmlns:p14="http://schemas.microsoft.com/office/powerpoint/2010/main" val="4109879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421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62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528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468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1CC071-B3DF-AC4E-8600-F8085844A250}"/>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B61AAC9B-AA4E-5346-82ED-432A0A16723E}"/>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866EFB5B-FFF8-4A4B-91DA-7DB60A45607A}"/>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4073BD60-6E7B-DA4C-B6D0-2E2FBD8E1682}"/>
              </a:ext>
            </a:extLst>
          </p:cNvPr>
          <p:cNvSpPr/>
          <p:nvPr/>
        </p:nvSpPr>
        <p:spPr>
          <a:xfrm>
            <a:off x="522791" y="1074889"/>
            <a:ext cx="10986722" cy="3970318"/>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Andrei has recently bought a rescue dog called Casper from a local animal charity. Casper has been checked by a vet and he is fit and healthy to go to his new forever home with Andrei.</a:t>
            </a:r>
          </a:p>
          <a:p>
            <a:r>
              <a:rPr lang="en-GB" dirty="0">
                <a:solidFill>
                  <a:srgbClr val="002F3B"/>
                </a:solidFill>
                <a:effectLst/>
                <a:latin typeface="Futura" panose="020B0602020204020303" pitchFamily="34" charset="-79"/>
                <a:cs typeface="Futura" panose="020B0602020204020303" pitchFamily="34" charset="-79"/>
              </a:rPr>
              <a:t>  </a:t>
            </a:r>
          </a:p>
          <a:p>
            <a:r>
              <a:rPr lang="en-GB" dirty="0">
                <a:solidFill>
                  <a:srgbClr val="002F3B"/>
                </a:solidFill>
                <a:effectLst/>
                <a:latin typeface="Futura" panose="020B0602020204020303" pitchFamily="34" charset="-79"/>
                <a:cs typeface="Futura" panose="020B0602020204020303" pitchFamily="34" charset="-79"/>
              </a:rPr>
              <a:t>Andrei decides not to buy pet insurance, which costs £35 per month. Instead, Andrei will self-insure and pay for Casper’s vet bills by saving £15 a month, which he thinks will cover the cost of any treatments Casper might need.</a:t>
            </a:r>
          </a:p>
          <a:p>
            <a:endParaRPr lang="en-GB" dirty="0">
              <a:solidFill>
                <a:srgbClr val="002F3B"/>
              </a:solidFill>
              <a:effectLst/>
              <a:latin typeface="Futura" panose="020B0602020204020303" pitchFamily="34" charset="-79"/>
              <a:cs typeface="Futura" panose="020B0602020204020303" pitchFamily="34" charset="-79"/>
            </a:endParaRPr>
          </a:p>
          <a:p>
            <a:r>
              <a:rPr lang="en-GB" dirty="0">
                <a:solidFill>
                  <a:srgbClr val="002F3B"/>
                </a:solidFill>
                <a:effectLst/>
                <a:latin typeface="Futura" panose="020B0602020204020303" pitchFamily="34" charset="-79"/>
                <a:cs typeface="Futura" panose="020B0602020204020303" pitchFamily="34" charset="-79"/>
              </a:rPr>
              <a:t>In the first year, Casper only requires his annual injections, costing Andrei £80.</a:t>
            </a:r>
          </a:p>
          <a:p>
            <a:endParaRPr lang="en-GB" dirty="0">
              <a:solidFill>
                <a:srgbClr val="002F3B"/>
              </a:solidFill>
              <a:effectLst/>
              <a:latin typeface="Futura" panose="020B0602020204020303" pitchFamily="34" charset="-79"/>
              <a:cs typeface="Futura" panose="020B0602020204020303" pitchFamily="34" charset="-79"/>
            </a:endParaRPr>
          </a:p>
          <a:p>
            <a:r>
              <a:rPr lang="en-GB" b="1" dirty="0">
                <a:solidFill>
                  <a:srgbClr val="002F3B"/>
                </a:solidFill>
                <a:effectLst/>
                <a:latin typeface="Swiss 721 SWA" panose="020B0504020202020204" pitchFamily="34" charset="0"/>
                <a:cs typeface="Futura" panose="020B0602020204020303" pitchFamily="34" charset="-79"/>
              </a:rPr>
              <a:t>1.</a:t>
            </a:r>
            <a:r>
              <a:rPr lang="en-GB" dirty="0">
                <a:solidFill>
                  <a:srgbClr val="002F3B"/>
                </a:solidFill>
                <a:effectLst/>
                <a:latin typeface="Futura" panose="020B0602020204020303" pitchFamily="34" charset="-79"/>
                <a:cs typeface="Futura" panose="020B0602020204020303" pitchFamily="34" charset="-79"/>
              </a:rPr>
              <a:t> What are the risks for Andrei by self-insuring?</a:t>
            </a:r>
          </a:p>
          <a:p>
            <a:r>
              <a:rPr lang="en-GB" b="1" dirty="0">
                <a:solidFill>
                  <a:srgbClr val="002F3B"/>
                </a:solidFill>
                <a:effectLst/>
                <a:latin typeface="Swiss 721 SWA" panose="020B0504020202020204" pitchFamily="34" charset="0"/>
                <a:cs typeface="Futura" panose="020B0602020204020303" pitchFamily="34" charset="-79"/>
              </a:rPr>
              <a:t>2. </a:t>
            </a:r>
            <a:r>
              <a:rPr lang="en-GB" dirty="0">
                <a:solidFill>
                  <a:srgbClr val="002F3B"/>
                </a:solidFill>
                <a:effectLst/>
                <a:latin typeface="Futura" panose="020B0602020204020303" pitchFamily="34" charset="-79"/>
                <a:cs typeface="Futura" panose="020B0602020204020303" pitchFamily="34" charset="-79"/>
              </a:rPr>
              <a:t>By not choosing insurance, how much has Andrei saved over the first year?</a:t>
            </a:r>
          </a:p>
          <a:p>
            <a:r>
              <a:rPr lang="en-GB" b="1" dirty="0">
                <a:solidFill>
                  <a:srgbClr val="002F3B"/>
                </a:solidFill>
                <a:effectLst/>
                <a:latin typeface="Swiss 721 SWA" panose="020B0504020202020204" pitchFamily="34" charset="0"/>
                <a:cs typeface="Futura" panose="020B0602020204020303" pitchFamily="34" charset="-79"/>
              </a:rPr>
              <a:t>3.</a:t>
            </a:r>
            <a:r>
              <a:rPr lang="en-GB" dirty="0">
                <a:solidFill>
                  <a:srgbClr val="002F3B"/>
                </a:solidFill>
                <a:effectLst/>
                <a:latin typeface="Futura" panose="020B0602020204020303" pitchFamily="34" charset="-79"/>
                <a:cs typeface="Futura" panose="020B0602020204020303" pitchFamily="34" charset="-79"/>
              </a:rPr>
              <a:t> How long would it have taken Andrei to save up for the annual injections? </a:t>
            </a:r>
          </a:p>
          <a:p>
            <a:r>
              <a:rPr lang="en-GB" b="1" dirty="0">
                <a:solidFill>
                  <a:srgbClr val="002F3B"/>
                </a:solidFill>
                <a:effectLst/>
                <a:latin typeface="Swiss 721 SWA" panose="020B0504020202020204" pitchFamily="34" charset="0"/>
                <a:cs typeface="Futura" panose="020B0602020204020303" pitchFamily="34" charset="-79"/>
              </a:rPr>
              <a:t>4. </a:t>
            </a:r>
            <a:r>
              <a:rPr lang="en-GB" dirty="0">
                <a:solidFill>
                  <a:srgbClr val="002F3B"/>
                </a:solidFill>
                <a:effectLst/>
                <a:latin typeface="Futura" panose="020B0602020204020303" pitchFamily="34" charset="-79"/>
                <a:cs typeface="Futura" panose="020B0602020204020303" pitchFamily="34" charset="-79"/>
              </a:rPr>
              <a:t>In your opinion, was Andrei right to self-insure?</a:t>
            </a:r>
          </a:p>
          <a:p>
            <a:r>
              <a:rPr lang="en-GB" b="1" dirty="0">
                <a:solidFill>
                  <a:srgbClr val="002F3B"/>
                </a:solidFill>
                <a:effectLst/>
                <a:latin typeface="Swiss 721 SWA" panose="020B0504020202020204" pitchFamily="34" charset="0"/>
                <a:cs typeface="Futura" panose="020B0602020204020303" pitchFamily="34" charset="-79"/>
              </a:rPr>
              <a:t>5.</a:t>
            </a:r>
            <a:r>
              <a:rPr lang="en-GB" dirty="0">
                <a:solidFill>
                  <a:srgbClr val="002F3B"/>
                </a:solidFill>
                <a:effectLst/>
                <a:latin typeface="Futura" panose="020B0602020204020303" pitchFamily="34" charset="-79"/>
                <a:cs typeface="Futura" panose="020B0602020204020303" pitchFamily="34" charset="-79"/>
              </a:rPr>
              <a:t> Think of three questions you should ask yourself before you decide to self-insure.</a:t>
            </a:r>
          </a:p>
        </p:txBody>
      </p:sp>
    </p:spTree>
    <p:extLst>
      <p:ext uri="{BB962C8B-B14F-4D97-AF65-F5344CB8AC3E}">
        <p14:creationId xmlns:p14="http://schemas.microsoft.com/office/powerpoint/2010/main" val="2425154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550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DF2C74-D5D5-E243-9388-82FEC57B5DD1}"/>
              </a:ext>
            </a:extLst>
          </p:cNvPr>
          <p:cNvSpPr txBox="1"/>
          <p:nvPr/>
        </p:nvSpPr>
        <p:spPr>
          <a:xfrm>
            <a:off x="7109180" y="3749039"/>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528B6B2D-2FB5-BE42-82F3-BC07FFF0FFEB}"/>
              </a:ext>
            </a:extLst>
          </p:cNvPr>
          <p:cNvCxnSpPr>
            <a:cxnSpLocks/>
          </p:cNvCxnSpPr>
          <p:nvPr/>
        </p:nvCxnSpPr>
        <p:spPr>
          <a:xfrm>
            <a:off x="7203507" y="4171159"/>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FA5139AF-61B5-DB4F-ADB7-05DCB5581E1E}"/>
              </a:ext>
            </a:extLst>
          </p:cNvPr>
          <p:cNvPicPr>
            <a:picLocks noChangeAspect="1"/>
          </p:cNvPicPr>
          <p:nvPr/>
        </p:nvPicPr>
        <p:blipFill>
          <a:blip r:embed="rId2"/>
          <a:stretch>
            <a:fillRect/>
          </a:stretch>
        </p:blipFill>
        <p:spPr>
          <a:xfrm>
            <a:off x="6536039" y="3659588"/>
            <a:ext cx="602958" cy="602958"/>
          </a:xfrm>
          <a:prstGeom prst="rect">
            <a:avLst/>
          </a:prstGeom>
        </p:spPr>
      </p:pic>
      <p:sp>
        <p:nvSpPr>
          <p:cNvPr id="5" name="Rectangle 4">
            <a:extLst>
              <a:ext uri="{FF2B5EF4-FFF2-40B4-BE49-F238E27FC236}">
                <a16:creationId xmlns:a16="http://schemas.microsoft.com/office/drawing/2014/main" id="{2BADF9F2-E77A-A742-81D1-577AD5EC87FF}"/>
              </a:ext>
            </a:extLst>
          </p:cNvPr>
          <p:cNvSpPr/>
          <p:nvPr/>
        </p:nvSpPr>
        <p:spPr>
          <a:xfrm>
            <a:off x="6536039" y="4347290"/>
            <a:ext cx="4653306" cy="646331"/>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Research other things that famous people have insured themselves for.</a:t>
            </a:r>
          </a:p>
        </p:txBody>
      </p:sp>
    </p:spTree>
    <p:extLst>
      <p:ext uri="{BB962C8B-B14F-4D97-AF65-F5344CB8AC3E}">
        <p14:creationId xmlns:p14="http://schemas.microsoft.com/office/powerpoint/2010/main" val="4280071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BEDF39-7B9A-A746-BE60-6D2FD3A0CA8A}"/>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E855CCF9-5734-E546-BDFF-FB6B55E8F5BC}"/>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A70E469D-7143-6A4B-8542-55ACA39EA7B8}"/>
              </a:ext>
            </a:extLst>
          </p:cNvPr>
          <p:cNvPicPr>
            <a:picLocks noChangeAspect="1"/>
          </p:cNvPicPr>
          <p:nvPr/>
        </p:nvPicPr>
        <p:blipFill>
          <a:blip r:embed="rId2"/>
          <a:stretch>
            <a:fillRect/>
          </a:stretch>
        </p:blipFill>
        <p:spPr>
          <a:xfrm>
            <a:off x="522791" y="382480"/>
            <a:ext cx="602958" cy="602958"/>
          </a:xfrm>
          <a:prstGeom prst="rect">
            <a:avLst/>
          </a:prstGeom>
        </p:spPr>
      </p:pic>
      <p:sp>
        <p:nvSpPr>
          <p:cNvPr id="5" name="Rectangle 4">
            <a:extLst>
              <a:ext uri="{FF2B5EF4-FFF2-40B4-BE49-F238E27FC236}">
                <a16:creationId xmlns:a16="http://schemas.microsoft.com/office/drawing/2014/main" id="{629F9044-E4A5-0B4F-A269-C66322499B7A}"/>
              </a:ext>
            </a:extLst>
          </p:cNvPr>
          <p:cNvSpPr/>
          <p:nvPr/>
        </p:nvSpPr>
        <p:spPr>
          <a:xfrm>
            <a:off x="522790" y="1130174"/>
            <a:ext cx="10956905" cy="3416320"/>
          </a:xfrm>
          <a:prstGeom prst="rect">
            <a:avLst/>
          </a:prstGeom>
        </p:spPr>
        <p:txBody>
          <a:bodyPr wrap="square">
            <a:spAutoFit/>
          </a:bodyPr>
          <a:lstStyle/>
          <a:p>
            <a:r>
              <a:rPr lang="en-GB" dirty="0">
                <a:solidFill>
                  <a:srgbClr val="00303C"/>
                </a:solidFill>
                <a:effectLst/>
                <a:latin typeface="Futura" panose="020B0602020204020303" pitchFamily="34" charset="-79"/>
                <a:cs typeface="Futura" panose="020B0602020204020303" pitchFamily="34" charset="-79"/>
              </a:rPr>
              <a:t>In pairs or small groups, draw three </a:t>
            </a:r>
            <a:r>
              <a:rPr lang="en-GB" dirty="0" err="1">
                <a:solidFill>
                  <a:srgbClr val="00303C"/>
                </a:solidFill>
                <a:effectLst/>
                <a:latin typeface="Futura" panose="020B0602020204020303" pitchFamily="34" charset="-79"/>
                <a:cs typeface="Futura" panose="020B0602020204020303" pitchFamily="34" charset="-79"/>
              </a:rPr>
              <a:t>spidergrams</a:t>
            </a:r>
            <a:r>
              <a:rPr lang="en-GB" dirty="0">
                <a:solidFill>
                  <a:srgbClr val="00303C"/>
                </a:solidFill>
                <a:effectLst/>
                <a:latin typeface="Futura" panose="020B0602020204020303" pitchFamily="34" charset="-79"/>
                <a:cs typeface="Futura" panose="020B0602020204020303" pitchFamily="34" charset="-79"/>
              </a:rPr>
              <a:t> – one each for a house, car and holiday. </a:t>
            </a:r>
          </a:p>
          <a:p>
            <a:endParaRPr lang="en-GB" dirty="0">
              <a:solidFill>
                <a:srgbClr val="00303C"/>
              </a:solidFill>
              <a:effectLst/>
              <a:latin typeface="Futura" panose="020B0602020204020303" pitchFamily="34" charset="-79"/>
              <a:cs typeface="Futura" panose="020B0602020204020303" pitchFamily="34" charset="-79"/>
            </a:endParaRPr>
          </a:p>
          <a:p>
            <a:r>
              <a:rPr lang="en-GB" dirty="0">
                <a:solidFill>
                  <a:srgbClr val="00303C"/>
                </a:solidFill>
                <a:effectLst/>
                <a:latin typeface="Futura" panose="020B0602020204020303" pitchFamily="34" charset="-79"/>
                <a:cs typeface="Futura" panose="020B0602020204020303" pitchFamily="34" charset="-79"/>
              </a:rPr>
              <a:t>Try to work out the risks attached to each and write them onto the </a:t>
            </a:r>
            <a:r>
              <a:rPr lang="en-GB" dirty="0" err="1">
                <a:solidFill>
                  <a:srgbClr val="00303C"/>
                </a:solidFill>
                <a:effectLst/>
                <a:latin typeface="Futura" panose="020B0602020204020303" pitchFamily="34" charset="-79"/>
                <a:cs typeface="Futura" panose="020B0602020204020303" pitchFamily="34" charset="-79"/>
              </a:rPr>
              <a:t>spidergram</a:t>
            </a:r>
            <a:r>
              <a:rPr lang="en-GB" dirty="0">
                <a:solidFill>
                  <a:srgbClr val="00303C"/>
                </a:solidFill>
                <a:effectLst/>
                <a:latin typeface="Futura" panose="020B0602020204020303" pitchFamily="34" charset="-79"/>
                <a:cs typeface="Futura" panose="020B0602020204020303" pitchFamily="34" charset="-79"/>
              </a:rPr>
              <a:t>. When complete, consider these questions:</a:t>
            </a:r>
          </a:p>
          <a:p>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What is the likelihood of them happening? </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How disastrous, upsetting or expensive might they be if they happened?</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Would you consider taking out insurance for any of these risks?</a:t>
            </a:r>
          </a:p>
          <a:p>
            <a:pPr marL="285750" indent="-285750">
              <a:buFont typeface="Arial" panose="020B0604020202020204" pitchFamily="34" charset="0"/>
              <a:buChar char="•"/>
            </a:pPr>
            <a:endParaRPr lang="en-GB" dirty="0">
              <a:solidFill>
                <a:srgbClr val="00303C"/>
              </a:solidFill>
              <a:effectLst/>
              <a:latin typeface="Futura" panose="020B0602020204020303" pitchFamily="34" charset="-79"/>
              <a:cs typeface="Futura" panose="020B0602020204020303" pitchFamily="34" charset="-79"/>
            </a:endParaRPr>
          </a:p>
          <a:p>
            <a:pPr marL="285750" indent="-285750">
              <a:buFont typeface="Arial" panose="020B0604020202020204" pitchFamily="34" charset="0"/>
              <a:buChar char="•"/>
            </a:pPr>
            <a:r>
              <a:rPr lang="en-GB" dirty="0">
                <a:solidFill>
                  <a:srgbClr val="00303C"/>
                </a:solidFill>
                <a:effectLst/>
                <a:latin typeface="Futura" panose="020B0602020204020303" pitchFamily="34" charset="-79"/>
                <a:cs typeface="Futura" panose="020B0602020204020303" pitchFamily="34" charset="-79"/>
              </a:rPr>
              <a:t>Other than these three things, what else do you think you might have to take out insurance for?</a:t>
            </a:r>
          </a:p>
        </p:txBody>
      </p:sp>
    </p:spTree>
    <p:extLst>
      <p:ext uri="{BB962C8B-B14F-4D97-AF65-F5344CB8AC3E}">
        <p14:creationId xmlns:p14="http://schemas.microsoft.com/office/powerpoint/2010/main" val="4017933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627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093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133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3722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7351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107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4223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5771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FD4D65-524F-A749-8761-F438957FA410}"/>
              </a:ext>
            </a:extLst>
          </p:cNvPr>
          <p:cNvSpPr txBox="1"/>
          <p:nvPr/>
        </p:nvSpPr>
        <p:spPr>
          <a:xfrm>
            <a:off x="1076274" y="1920974"/>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B0A71ECD-F3BF-5F43-B9D3-750CC5A992AA}"/>
              </a:ext>
            </a:extLst>
          </p:cNvPr>
          <p:cNvCxnSpPr>
            <a:cxnSpLocks/>
          </p:cNvCxnSpPr>
          <p:nvPr/>
        </p:nvCxnSpPr>
        <p:spPr>
          <a:xfrm>
            <a:off x="1170601" y="2343094"/>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64C9F427-2F31-EC41-8794-5CB307CFA8AF}"/>
              </a:ext>
            </a:extLst>
          </p:cNvPr>
          <p:cNvPicPr>
            <a:picLocks noChangeAspect="1"/>
          </p:cNvPicPr>
          <p:nvPr/>
        </p:nvPicPr>
        <p:blipFill>
          <a:blip r:embed="rId2"/>
          <a:stretch>
            <a:fillRect/>
          </a:stretch>
        </p:blipFill>
        <p:spPr>
          <a:xfrm>
            <a:off x="503133" y="1831523"/>
            <a:ext cx="602958" cy="602958"/>
          </a:xfrm>
          <a:prstGeom prst="rect">
            <a:avLst/>
          </a:prstGeom>
        </p:spPr>
      </p:pic>
      <p:sp>
        <p:nvSpPr>
          <p:cNvPr id="5" name="Rectangle 4">
            <a:extLst>
              <a:ext uri="{FF2B5EF4-FFF2-40B4-BE49-F238E27FC236}">
                <a16:creationId xmlns:a16="http://schemas.microsoft.com/office/drawing/2014/main" id="{4B165934-BE20-D644-AA27-CF2051F5A6D3}"/>
              </a:ext>
            </a:extLst>
          </p:cNvPr>
          <p:cNvSpPr/>
          <p:nvPr/>
        </p:nvSpPr>
        <p:spPr>
          <a:xfrm>
            <a:off x="2658423" y="1973762"/>
            <a:ext cx="10904252" cy="369332"/>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Look at the following scenarios and decide a possible risk and reward for each.</a:t>
            </a:r>
          </a:p>
        </p:txBody>
      </p:sp>
      <p:pic>
        <p:nvPicPr>
          <p:cNvPr id="6" name="Picture 5">
            <a:extLst>
              <a:ext uri="{FF2B5EF4-FFF2-40B4-BE49-F238E27FC236}">
                <a16:creationId xmlns:a16="http://schemas.microsoft.com/office/drawing/2014/main" id="{10E068E0-AFDE-AD47-AF8E-366C620800E3}"/>
              </a:ext>
            </a:extLst>
          </p:cNvPr>
          <p:cNvPicPr>
            <a:picLocks noChangeAspect="1"/>
          </p:cNvPicPr>
          <p:nvPr/>
        </p:nvPicPr>
        <p:blipFill>
          <a:blip r:embed="rId3"/>
          <a:stretch>
            <a:fillRect/>
          </a:stretch>
        </p:blipFill>
        <p:spPr>
          <a:xfrm>
            <a:off x="1294712" y="2522433"/>
            <a:ext cx="9403095" cy="3341254"/>
          </a:xfrm>
          <a:prstGeom prst="rect">
            <a:avLst/>
          </a:prstGeom>
        </p:spPr>
      </p:pic>
    </p:spTree>
    <p:extLst>
      <p:ext uri="{BB962C8B-B14F-4D97-AF65-F5344CB8AC3E}">
        <p14:creationId xmlns:p14="http://schemas.microsoft.com/office/powerpoint/2010/main" val="27772741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756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728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5397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0692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6096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320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4451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612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018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772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9AE894-7C01-ED4F-B377-D9A9C3694DFE}"/>
              </a:ext>
            </a:extLst>
          </p:cNvPr>
          <p:cNvSpPr txBox="1"/>
          <p:nvPr/>
        </p:nvSpPr>
        <p:spPr>
          <a:xfrm>
            <a:off x="1095932" y="471931"/>
            <a:ext cx="5165719" cy="461665"/>
          </a:xfrm>
          <a:prstGeom prst="rect">
            <a:avLst/>
          </a:prstGeom>
          <a:noFill/>
        </p:spPr>
        <p:txBody>
          <a:bodyPr wrap="square" rtlCol="0">
            <a:spAutoFit/>
          </a:bodyPr>
          <a:lstStyle/>
          <a:p>
            <a:r>
              <a:rPr lang="en-US" sz="2400" dirty="0">
                <a:solidFill>
                  <a:srgbClr val="00303C"/>
                </a:solidFill>
                <a:latin typeface="Futura Medium" panose="020B0602020204020303" pitchFamily="34" charset="-79"/>
                <a:cs typeface="Futura Medium" panose="020B0602020204020303" pitchFamily="34" charset="-79"/>
              </a:rPr>
              <a:t>ACTIVITY</a:t>
            </a:r>
          </a:p>
        </p:txBody>
      </p:sp>
      <p:cxnSp>
        <p:nvCxnSpPr>
          <p:cNvPr id="3" name="Straight Connector 2">
            <a:extLst>
              <a:ext uri="{FF2B5EF4-FFF2-40B4-BE49-F238E27FC236}">
                <a16:creationId xmlns:a16="http://schemas.microsoft.com/office/drawing/2014/main" id="{3917AAF5-B3A1-3543-A418-57CB26564873}"/>
              </a:ext>
            </a:extLst>
          </p:cNvPr>
          <p:cNvCxnSpPr>
            <a:cxnSpLocks/>
          </p:cNvCxnSpPr>
          <p:nvPr/>
        </p:nvCxnSpPr>
        <p:spPr>
          <a:xfrm>
            <a:off x="1190259" y="894051"/>
            <a:ext cx="1334280" cy="0"/>
          </a:xfrm>
          <a:prstGeom prst="line">
            <a:avLst/>
          </a:prstGeom>
          <a:ln>
            <a:solidFill>
              <a:srgbClr val="009FE3"/>
            </a:solidFill>
          </a:ln>
        </p:spPr>
        <p:style>
          <a:lnRef idx="3">
            <a:schemeClr val="accent5"/>
          </a:lnRef>
          <a:fillRef idx="0">
            <a:schemeClr val="accent5"/>
          </a:fillRef>
          <a:effectRef idx="2">
            <a:schemeClr val="accent5"/>
          </a:effectRef>
          <a:fontRef idx="minor">
            <a:schemeClr val="tx1"/>
          </a:fontRef>
        </p:style>
      </p:cxnSp>
      <p:pic>
        <p:nvPicPr>
          <p:cNvPr id="4" name="Picture 3">
            <a:extLst>
              <a:ext uri="{FF2B5EF4-FFF2-40B4-BE49-F238E27FC236}">
                <a16:creationId xmlns:a16="http://schemas.microsoft.com/office/drawing/2014/main" id="{376BEFDA-42CB-3F44-832A-7D825D3F6EC4}"/>
              </a:ext>
            </a:extLst>
          </p:cNvPr>
          <p:cNvPicPr>
            <a:picLocks noChangeAspect="1"/>
          </p:cNvPicPr>
          <p:nvPr/>
        </p:nvPicPr>
        <p:blipFill>
          <a:blip r:embed="rId2"/>
          <a:stretch>
            <a:fillRect/>
          </a:stretch>
        </p:blipFill>
        <p:spPr>
          <a:xfrm>
            <a:off x="522791" y="382480"/>
            <a:ext cx="602958" cy="602958"/>
          </a:xfrm>
          <a:prstGeom prst="rect">
            <a:avLst/>
          </a:prstGeom>
        </p:spPr>
      </p:pic>
      <p:sp>
        <p:nvSpPr>
          <p:cNvPr id="6" name="Rectangle 5">
            <a:extLst>
              <a:ext uri="{FF2B5EF4-FFF2-40B4-BE49-F238E27FC236}">
                <a16:creationId xmlns:a16="http://schemas.microsoft.com/office/drawing/2014/main" id="{B17EF48B-9AA2-154A-BD9A-B4F7641132E0}"/>
              </a:ext>
            </a:extLst>
          </p:cNvPr>
          <p:cNvSpPr/>
          <p:nvPr/>
        </p:nvSpPr>
        <p:spPr>
          <a:xfrm>
            <a:off x="522791" y="1130174"/>
            <a:ext cx="3515809" cy="4801314"/>
          </a:xfrm>
          <a:prstGeom prst="rect">
            <a:avLst/>
          </a:prstGeom>
        </p:spPr>
        <p:txBody>
          <a:bodyPr wrap="square">
            <a:spAutoFit/>
          </a:bodyPr>
          <a:lstStyle/>
          <a:p>
            <a:r>
              <a:rPr lang="en-GB" dirty="0">
                <a:solidFill>
                  <a:srgbClr val="002F3B"/>
                </a:solidFill>
                <a:effectLst/>
                <a:latin typeface="Futura" panose="020B0602020204020303" pitchFamily="34" charset="-79"/>
                <a:cs typeface="Futura" panose="020B0602020204020303" pitchFamily="34" charset="-79"/>
              </a:rPr>
              <a:t>Different people have different attitudes to risk. Working with a partner, look at the 10 activities listed in the table below and rank them from 1 to 10.</a:t>
            </a:r>
          </a:p>
          <a:p>
            <a:r>
              <a:rPr lang="en-GB" dirty="0">
                <a:solidFill>
                  <a:srgbClr val="002F3B"/>
                </a:solidFill>
                <a:effectLst/>
                <a:latin typeface="Futura" panose="020B0602020204020303" pitchFamily="34" charset="-79"/>
                <a:cs typeface="Futura" panose="020B0602020204020303" pitchFamily="34" charset="-79"/>
              </a:rPr>
              <a:t> </a:t>
            </a:r>
          </a:p>
          <a:p>
            <a:r>
              <a:rPr lang="en-GB" b="1" i="0" dirty="0">
                <a:solidFill>
                  <a:srgbClr val="002F3B"/>
                </a:solidFill>
                <a:effectLst/>
                <a:latin typeface="Futura" panose="020B0602020204020303" pitchFamily="34" charset="-79"/>
                <a:cs typeface="Futura" panose="020B0602020204020303" pitchFamily="34" charset="-79"/>
              </a:rPr>
              <a:t>1 = the activity you consider to be the least risky</a:t>
            </a:r>
          </a:p>
          <a:p>
            <a:r>
              <a:rPr lang="en-GB" b="1" i="0" dirty="0">
                <a:solidFill>
                  <a:srgbClr val="002F3B"/>
                </a:solidFill>
                <a:effectLst/>
                <a:latin typeface="Futura" panose="020B0602020204020303" pitchFamily="34" charset="-79"/>
                <a:cs typeface="Futura" panose="020B0602020204020303" pitchFamily="34" charset="-79"/>
              </a:rPr>
              <a:t>10 = the activity you consider to be the most risky</a:t>
            </a:r>
          </a:p>
          <a:p>
            <a:endParaRPr lang="en-GB" dirty="0">
              <a:solidFill>
                <a:srgbClr val="002F3B"/>
              </a:solidFill>
              <a:effectLst/>
              <a:latin typeface="Swiss 721 SWA" panose="020B0504020202020204" pitchFamily="34" charset="0"/>
            </a:endParaRPr>
          </a:p>
          <a:p>
            <a:r>
              <a:rPr lang="en-GB" dirty="0">
                <a:solidFill>
                  <a:srgbClr val="002F3B"/>
                </a:solidFill>
                <a:effectLst/>
                <a:latin typeface="Futura" panose="020B0602020204020303" pitchFamily="34" charset="-79"/>
                <a:cs typeface="Futura" panose="020B0602020204020303" pitchFamily="34" charset="-79"/>
              </a:rPr>
              <a:t>As you rank them, discuss what risks might be related to each of them. When finished, compare your ranking order – are they the same? Why might there be differences of opinion?</a:t>
            </a:r>
          </a:p>
        </p:txBody>
      </p:sp>
      <p:pic>
        <p:nvPicPr>
          <p:cNvPr id="8" name="Picture 7">
            <a:extLst>
              <a:ext uri="{FF2B5EF4-FFF2-40B4-BE49-F238E27FC236}">
                <a16:creationId xmlns:a16="http://schemas.microsoft.com/office/drawing/2014/main" id="{E81A7459-CF16-7847-A1DE-EDCAFC6B9E65}"/>
              </a:ext>
            </a:extLst>
          </p:cNvPr>
          <p:cNvPicPr>
            <a:picLocks noChangeAspect="1"/>
          </p:cNvPicPr>
          <p:nvPr/>
        </p:nvPicPr>
        <p:blipFill>
          <a:blip r:embed="rId3"/>
          <a:stretch>
            <a:fillRect/>
          </a:stretch>
        </p:blipFill>
        <p:spPr>
          <a:xfrm>
            <a:off x="4390118" y="414564"/>
            <a:ext cx="7494483" cy="5459557"/>
          </a:xfrm>
          <a:prstGeom prst="rect">
            <a:avLst/>
          </a:prstGeom>
        </p:spPr>
      </p:pic>
    </p:spTree>
    <p:extLst>
      <p:ext uri="{BB962C8B-B14F-4D97-AF65-F5344CB8AC3E}">
        <p14:creationId xmlns:p14="http://schemas.microsoft.com/office/powerpoint/2010/main" val="355047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1531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D29380DE8FB84D96CC72BEA12CEB81" ma:contentTypeVersion="14" ma:contentTypeDescription="Create a new document." ma:contentTypeScope="" ma:versionID="0172bc570f70b2872d8682bdb1b6542f">
  <xsd:schema xmlns:xsd="http://www.w3.org/2001/XMLSchema" xmlns:xs="http://www.w3.org/2001/XMLSchema" xmlns:p="http://schemas.microsoft.com/office/2006/metadata/properties" xmlns:ns1="http://schemas.microsoft.com/sharepoint/v3" xmlns:ns2="c8c0ba40-820f-4126-b1a8-b068955cd419" xmlns:ns3="2abebb83-cf53-4fdf-a500-739cef3c54c9" targetNamespace="http://schemas.microsoft.com/office/2006/metadata/properties" ma:root="true" ma:fieldsID="7da3292db72a042dbbf3872fec84df71" ns1:_="" ns2:_="" ns3:_="">
    <xsd:import namespace="http://schemas.microsoft.com/sharepoint/v3"/>
    <xsd:import namespace="c8c0ba40-820f-4126-b1a8-b068955cd419"/>
    <xsd:import namespace="2abebb83-cf53-4fdf-a500-739cef3c54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ateTaken"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c0ba40-820f-4126-b1a8-b068955cd4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bebb83-cf53-4fdf-a500-739cef3c54c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64D6A71D-FB08-4393-AF47-1B3EE4F8507D}"/>
</file>

<file path=customXml/itemProps2.xml><?xml version="1.0" encoding="utf-8"?>
<ds:datastoreItem xmlns:ds="http://schemas.openxmlformats.org/officeDocument/2006/customXml" ds:itemID="{7FE844CF-DC2B-4CA3-8112-4541C62485A8}">
  <ds:schemaRefs>
    <ds:schemaRef ds:uri="http://schemas.microsoft.com/sharepoint/v3/contenttype/forms"/>
  </ds:schemaRefs>
</ds:datastoreItem>
</file>

<file path=customXml/itemProps3.xml><?xml version="1.0" encoding="utf-8"?>
<ds:datastoreItem xmlns:ds="http://schemas.openxmlformats.org/officeDocument/2006/customXml" ds:itemID="{882BEDE4-0827-4AE3-8E37-B09D42B3DA0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2145</TotalTime>
  <Words>840</Words>
  <Application>Microsoft Office PowerPoint</Application>
  <PresentationFormat>Widescreen</PresentationFormat>
  <Paragraphs>77</Paragraphs>
  <Slides>54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Arial</vt:lpstr>
      <vt:lpstr>Calibri</vt:lpstr>
      <vt:lpstr>Calibri Light</vt:lpstr>
      <vt:lpstr>Futura</vt:lpstr>
      <vt:lpstr>Futura Medium</vt:lpstr>
      <vt:lpstr>Futura Medium</vt:lpstr>
      <vt:lpstr>Swiss 721 SWA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Craven</dc:creator>
  <cp:lastModifiedBy>Chloe Shuttlewood</cp:lastModifiedBy>
  <cp:revision>153</cp:revision>
  <dcterms:created xsi:type="dcterms:W3CDTF">2020-11-11T10:55:19Z</dcterms:created>
  <dcterms:modified xsi:type="dcterms:W3CDTF">2021-01-15T14:19:40Z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0x01010042D29380DE8FB84D96CC72BEA12CEB81</vt:lpwstr>
  </property>
</Properties>
</file>